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1" r:id="rId16"/>
    <p:sldId id="270"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Средний стиль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46" autoAdjust="0"/>
    <p:restoredTop sz="94622" autoAdjust="0"/>
  </p:normalViewPr>
  <p:slideViewPr>
    <p:cSldViewPr>
      <p:cViewPr>
        <p:scale>
          <a:sx n="118" d="100"/>
          <a:sy n="118" d="100"/>
        </p:scale>
        <p:origin x="-1434" y="-186"/>
      </p:cViewPr>
      <p:guideLst>
        <p:guide orient="horz" pos="2160"/>
        <p:guide pos="2880"/>
      </p:guideLst>
    </p:cSldViewPr>
  </p:slideViewPr>
  <p:outlineViewPr>
    <p:cViewPr>
      <p:scale>
        <a:sx n="33" d="100"/>
        <a:sy n="33" d="100"/>
      </p:scale>
      <p:origin x="48"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viewProps" Target="viewProps.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CAC83986-34B6-47F7-A976-FF586D7FFB52}" type="datetimeFigureOut">
              <a:rPr lang="ru-RU" smtClean="0"/>
              <a:t>26/08/26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8A77F588-20BE-48FF-9F1A-CFB55A6BBF31}" type="slidenum">
              <a:rPr lang="ru-RU" smtClean="0"/>
              <a:t>‹#›</a:t>
            </a:fld>
            <a:endParaRPr lang="ru-RU"/>
          </a:p>
        </p:txBody>
      </p:sp>
    </p:spTree>
    <p:extLst>
      <p:ext uri="{BB962C8B-B14F-4D97-AF65-F5344CB8AC3E}">
        <p14:creationId xmlns:p14="http://schemas.microsoft.com/office/powerpoint/2010/main" val="157435704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CAC83986-34B6-47F7-A976-FF586D7FFB52}" type="datetimeFigureOut">
              <a:rPr lang="ru-RU" smtClean="0"/>
              <a:t>26/08/26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8A77F588-20BE-48FF-9F1A-CFB55A6BBF31}" type="slidenum">
              <a:rPr lang="ru-RU" smtClean="0"/>
              <a:t>‹#›</a:t>
            </a:fld>
            <a:endParaRPr lang="ru-RU"/>
          </a:p>
        </p:txBody>
      </p:sp>
    </p:spTree>
    <p:extLst>
      <p:ext uri="{BB962C8B-B14F-4D97-AF65-F5344CB8AC3E}">
        <p14:creationId xmlns:p14="http://schemas.microsoft.com/office/powerpoint/2010/main" val="17622559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CAC83986-34B6-47F7-A976-FF586D7FFB52}" type="datetimeFigureOut">
              <a:rPr lang="ru-RU" smtClean="0"/>
              <a:t>26/08/26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8A77F588-20BE-48FF-9F1A-CFB55A6BBF31}" type="slidenum">
              <a:rPr lang="ru-RU" smtClean="0"/>
              <a:t>‹#›</a:t>
            </a:fld>
            <a:endParaRPr lang="ru-RU"/>
          </a:p>
        </p:txBody>
      </p:sp>
    </p:spTree>
    <p:extLst>
      <p:ext uri="{BB962C8B-B14F-4D97-AF65-F5344CB8AC3E}">
        <p14:creationId xmlns:p14="http://schemas.microsoft.com/office/powerpoint/2010/main" val="237157681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CAC83986-34B6-47F7-A976-FF586D7FFB52}" type="datetimeFigureOut">
              <a:rPr lang="ru-RU" smtClean="0"/>
              <a:t>26/08/26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8A77F588-20BE-48FF-9F1A-CFB55A6BBF31}" type="slidenum">
              <a:rPr lang="ru-RU" smtClean="0"/>
              <a:t>‹#›</a:t>
            </a:fld>
            <a:endParaRPr lang="ru-RU"/>
          </a:p>
        </p:txBody>
      </p:sp>
    </p:spTree>
    <p:extLst>
      <p:ext uri="{BB962C8B-B14F-4D97-AF65-F5344CB8AC3E}">
        <p14:creationId xmlns:p14="http://schemas.microsoft.com/office/powerpoint/2010/main" val="66140140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CAC83986-34B6-47F7-A976-FF586D7FFB52}" type="datetimeFigureOut">
              <a:rPr lang="ru-RU" smtClean="0"/>
              <a:t>26/08/26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8A77F588-20BE-48FF-9F1A-CFB55A6BBF31}" type="slidenum">
              <a:rPr lang="ru-RU" smtClean="0"/>
              <a:t>‹#›</a:t>
            </a:fld>
            <a:endParaRPr lang="ru-RU"/>
          </a:p>
        </p:txBody>
      </p:sp>
    </p:spTree>
    <p:extLst>
      <p:ext uri="{BB962C8B-B14F-4D97-AF65-F5344CB8AC3E}">
        <p14:creationId xmlns:p14="http://schemas.microsoft.com/office/powerpoint/2010/main" val="65005630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CAC83986-34B6-47F7-A976-FF586D7FFB52}" type="datetimeFigureOut">
              <a:rPr lang="ru-RU" smtClean="0"/>
              <a:t>26/08/26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8A77F588-20BE-48FF-9F1A-CFB55A6BBF31}" type="slidenum">
              <a:rPr lang="ru-RU" smtClean="0"/>
              <a:t>‹#›</a:t>
            </a:fld>
            <a:endParaRPr lang="ru-RU"/>
          </a:p>
        </p:txBody>
      </p:sp>
    </p:spTree>
    <p:extLst>
      <p:ext uri="{BB962C8B-B14F-4D97-AF65-F5344CB8AC3E}">
        <p14:creationId xmlns:p14="http://schemas.microsoft.com/office/powerpoint/2010/main" val="74362458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CAC83986-34B6-47F7-A976-FF586D7FFB52}" type="datetimeFigureOut">
              <a:rPr lang="ru-RU" smtClean="0"/>
              <a:t>26/08/26</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8A77F588-20BE-48FF-9F1A-CFB55A6BBF31}" type="slidenum">
              <a:rPr lang="ru-RU" smtClean="0"/>
              <a:t>‹#›</a:t>
            </a:fld>
            <a:endParaRPr lang="ru-RU"/>
          </a:p>
        </p:txBody>
      </p:sp>
    </p:spTree>
    <p:extLst>
      <p:ext uri="{BB962C8B-B14F-4D97-AF65-F5344CB8AC3E}">
        <p14:creationId xmlns:p14="http://schemas.microsoft.com/office/powerpoint/2010/main" val="376092445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CAC83986-34B6-47F7-A976-FF586D7FFB52}" type="datetimeFigureOut">
              <a:rPr lang="ru-RU" smtClean="0"/>
              <a:t>26/08/26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8A77F588-20BE-48FF-9F1A-CFB55A6BBF31}" type="slidenum">
              <a:rPr lang="ru-RU" smtClean="0"/>
              <a:t>‹#›</a:t>
            </a:fld>
            <a:endParaRPr lang="ru-RU"/>
          </a:p>
        </p:txBody>
      </p:sp>
    </p:spTree>
    <p:extLst>
      <p:ext uri="{BB962C8B-B14F-4D97-AF65-F5344CB8AC3E}">
        <p14:creationId xmlns:p14="http://schemas.microsoft.com/office/powerpoint/2010/main" val="160223840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CAC83986-34B6-47F7-A976-FF586D7FFB52}" type="datetimeFigureOut">
              <a:rPr lang="ru-RU" smtClean="0"/>
              <a:t>26/08/26</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8A77F588-20BE-48FF-9F1A-CFB55A6BBF31}" type="slidenum">
              <a:rPr lang="ru-RU" smtClean="0"/>
              <a:t>‹#›</a:t>
            </a:fld>
            <a:endParaRPr lang="ru-RU"/>
          </a:p>
        </p:txBody>
      </p:sp>
    </p:spTree>
    <p:extLst>
      <p:ext uri="{BB962C8B-B14F-4D97-AF65-F5344CB8AC3E}">
        <p14:creationId xmlns:p14="http://schemas.microsoft.com/office/powerpoint/2010/main" val="17306770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Объект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CAC83986-34B6-47F7-A976-FF586D7FFB52}" type="datetimeFigureOut">
              <a:rPr lang="ru-RU" smtClean="0"/>
              <a:t>26/08/26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8A77F588-20BE-48FF-9F1A-CFB55A6BBF31}" type="slidenum">
              <a:rPr lang="ru-RU" smtClean="0"/>
              <a:t>‹#›</a:t>
            </a:fld>
            <a:endParaRPr lang="ru-RU"/>
          </a:p>
        </p:txBody>
      </p:sp>
    </p:spTree>
    <p:extLst>
      <p:ext uri="{BB962C8B-B14F-4D97-AF65-F5344CB8AC3E}">
        <p14:creationId xmlns:p14="http://schemas.microsoft.com/office/powerpoint/2010/main" val="220943340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CAC83986-34B6-47F7-A976-FF586D7FFB52}" type="datetimeFigureOut">
              <a:rPr lang="ru-RU" smtClean="0"/>
              <a:t>26/08/26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8A77F588-20BE-48FF-9F1A-CFB55A6BBF31}" type="slidenum">
              <a:rPr lang="ru-RU" smtClean="0"/>
              <a:t>‹#›</a:t>
            </a:fld>
            <a:endParaRPr lang="ru-RU"/>
          </a:p>
        </p:txBody>
      </p:sp>
    </p:spTree>
    <p:extLst>
      <p:ext uri="{BB962C8B-B14F-4D97-AF65-F5344CB8AC3E}">
        <p14:creationId xmlns:p14="http://schemas.microsoft.com/office/powerpoint/2010/main" val="296011137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2">
                <a:lumMod val="40000"/>
                <a:lumOff val="60000"/>
              </a:schemeClr>
            </a:gs>
            <a:gs pos="8000">
              <a:schemeClr val="accent6">
                <a:lumMod val="20000"/>
                <a:lumOff val="80000"/>
                <a:alpha val="20000"/>
              </a:schemeClr>
            </a:gs>
            <a:gs pos="100000">
              <a:schemeClr val="accent1">
                <a:tint val="23500"/>
                <a:satMod val="160000"/>
              </a:schemeClr>
            </a:gs>
          </a:gsLst>
          <a:lin ang="5400000" scaled="0"/>
          <a:tileRect/>
        </a:gra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AC83986-34B6-47F7-A976-FF586D7FFB52}" type="datetimeFigureOut">
              <a:rPr lang="ru-RU" smtClean="0"/>
              <a:t>26/08/26</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A77F588-20BE-48FF-9F1A-CFB55A6BBF31}" type="slidenum">
              <a:rPr lang="ru-RU" smtClean="0"/>
              <a:t>‹#›</a:t>
            </a:fld>
            <a:endParaRPr lang="ru-RU"/>
          </a:p>
        </p:txBody>
      </p:sp>
    </p:spTree>
    <p:extLst>
      <p:ext uri="{BB962C8B-B14F-4D97-AF65-F5344CB8AC3E}">
        <p14:creationId xmlns:p14="http://schemas.microsoft.com/office/powerpoint/2010/main" val="3442319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jpeg"/><Relationship Id="rId1" Type="http://schemas.openxmlformats.org/officeDocument/2006/relationships/slideLayout" Target="../slideLayouts/slideLayout4.xml"/><Relationship Id="rId4" Type="http://schemas.openxmlformats.org/officeDocument/2006/relationships/image" Target="../media/image2.jpeg"/></Relationships>
</file>

<file path=ppt/slides/_rels/slide1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7.jpe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8.jpeg"/><Relationship Id="rId1" Type="http://schemas.openxmlformats.org/officeDocument/2006/relationships/slideLayout" Target="../slideLayouts/slideLayout4.xml"/><Relationship Id="rId4" Type="http://schemas.openxmlformats.org/officeDocument/2006/relationships/image" Target="../media/image9.jpe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10.jpeg"/><Relationship Id="rId1" Type="http://schemas.openxmlformats.org/officeDocument/2006/relationships/slideLayout" Target="../slideLayouts/slideLayout7.xml"/><Relationship Id="rId5" Type="http://schemas.microsoft.com/office/2007/relationships/hdphoto" Target="../media/hdphoto5.wdp"/><Relationship Id="rId4" Type="http://schemas.openxmlformats.org/officeDocument/2006/relationships/image" Target="../media/image11.jpeg"/></Relationships>
</file>

<file path=ppt/slides/_rels/slide23.xml.rels><?xml version="1.0" encoding="UTF-8" standalone="yes"?>
<Relationships xmlns="http://schemas.openxmlformats.org/package/2006/relationships"><Relationship Id="rId8" Type="http://schemas.openxmlformats.org/officeDocument/2006/relationships/image" Target="../media/image15.jpeg"/><Relationship Id="rId3" Type="http://schemas.microsoft.com/office/2007/relationships/hdphoto" Target="../media/hdphoto6.wdp"/><Relationship Id="rId7" Type="http://schemas.microsoft.com/office/2007/relationships/hdphoto" Target="../media/hdphoto8.wdp"/><Relationship Id="rId2" Type="http://schemas.openxmlformats.org/officeDocument/2006/relationships/image" Target="../media/image12.jpeg"/><Relationship Id="rId1" Type="http://schemas.openxmlformats.org/officeDocument/2006/relationships/slideLayout" Target="../slideLayouts/slideLayout7.xml"/><Relationship Id="rId6" Type="http://schemas.openxmlformats.org/officeDocument/2006/relationships/image" Target="../media/image14.jpeg"/><Relationship Id="rId5" Type="http://schemas.microsoft.com/office/2007/relationships/hdphoto" Target="../media/hdphoto7.wdp"/><Relationship Id="rId4" Type="http://schemas.openxmlformats.org/officeDocument/2006/relationships/image" Target="../media/image13.jpeg"/><Relationship Id="rId9" Type="http://schemas.microsoft.com/office/2007/relationships/hdphoto" Target="../media/hdphoto9.wdp"/></Relationships>
</file>

<file path=ppt/slides/_rels/slide24.xml.rels><?xml version="1.0" encoding="UTF-8" standalone="yes"?>
<Relationships xmlns="http://schemas.openxmlformats.org/package/2006/relationships"><Relationship Id="rId3" Type="http://schemas.microsoft.com/office/2007/relationships/hdphoto" Target="../media/hdphoto10.wdp"/><Relationship Id="rId2" Type="http://schemas.openxmlformats.org/officeDocument/2006/relationships/image" Target="../media/image16.jpe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microsoft.com/office/2007/relationships/hdphoto" Target="../media/hdphoto11.wdp"/><Relationship Id="rId7" Type="http://schemas.microsoft.com/office/2007/relationships/hdphoto" Target="../media/hdphoto13.wdp"/><Relationship Id="rId2" Type="http://schemas.openxmlformats.org/officeDocument/2006/relationships/image" Target="../media/image17.jpeg"/><Relationship Id="rId1" Type="http://schemas.openxmlformats.org/officeDocument/2006/relationships/slideLayout" Target="../slideLayouts/slideLayout7.xml"/><Relationship Id="rId6" Type="http://schemas.openxmlformats.org/officeDocument/2006/relationships/image" Target="../media/image19.jpeg"/><Relationship Id="rId5" Type="http://schemas.microsoft.com/office/2007/relationships/hdphoto" Target="../media/hdphoto12.wdp"/><Relationship Id="rId4" Type="http://schemas.openxmlformats.org/officeDocument/2006/relationships/image" Target="../media/image18.jpeg"/></Relationships>
</file>

<file path=ppt/slides/_rels/slide26.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jpeg"/><Relationship Id="rId1" Type="http://schemas.openxmlformats.org/officeDocument/2006/relationships/slideLayout" Target="../slideLayouts/slideLayout7.xml"/><Relationship Id="rId6" Type="http://schemas.openxmlformats.org/officeDocument/2006/relationships/image" Target="../media/image23.jpeg"/><Relationship Id="rId5" Type="http://schemas.microsoft.com/office/2007/relationships/hdphoto" Target="../media/hdphoto14.wdp"/><Relationship Id="rId4" Type="http://schemas.openxmlformats.org/officeDocument/2006/relationships/image" Target="../media/image22.jpeg"/></Relationships>
</file>

<file path=ppt/slides/_rels/slide27.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4.jpeg"/><Relationship Id="rId1" Type="http://schemas.openxmlformats.org/officeDocument/2006/relationships/slideLayout" Target="../slideLayouts/slideLayout7.xml"/><Relationship Id="rId6" Type="http://schemas.microsoft.com/office/2007/relationships/hdphoto" Target="../media/hdphoto16.wdp"/><Relationship Id="rId5" Type="http://schemas.openxmlformats.org/officeDocument/2006/relationships/image" Target="../media/image26.jpeg"/><Relationship Id="rId4" Type="http://schemas.microsoft.com/office/2007/relationships/hdphoto" Target="../media/hdphoto15.wdp"/></Relationships>
</file>

<file path=ppt/slides/_rels/slide28.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microsoft.com/office/2007/relationships/hdphoto" Target="../media/hdphoto17.wdp"/><Relationship Id="rId7" Type="http://schemas.microsoft.com/office/2007/relationships/hdphoto" Target="../media/hdphoto18.wdp"/><Relationship Id="rId2" Type="http://schemas.openxmlformats.org/officeDocument/2006/relationships/image" Target="../media/image29.jpeg"/><Relationship Id="rId1" Type="http://schemas.openxmlformats.org/officeDocument/2006/relationships/slideLayout" Target="../slideLayouts/slideLayout7.xml"/><Relationship Id="rId6" Type="http://schemas.openxmlformats.org/officeDocument/2006/relationships/image" Target="../media/image32.jpeg"/><Relationship Id="rId5" Type="http://schemas.openxmlformats.org/officeDocument/2006/relationships/image" Target="../media/image31.jpeg"/><Relationship Id="rId4" Type="http://schemas.openxmlformats.org/officeDocument/2006/relationships/image" Target="../media/image30.jpeg"/></Relationships>
</file>

<file path=ppt/slides/_rels/slide32.xml.rels><?xml version="1.0" encoding="UTF-8" standalone="yes"?>
<Relationships xmlns="http://schemas.openxmlformats.org/package/2006/relationships"><Relationship Id="rId3" Type="http://schemas.microsoft.com/office/2007/relationships/hdphoto" Target="../media/hdphoto19.wdp"/><Relationship Id="rId7" Type="http://schemas.openxmlformats.org/officeDocument/2006/relationships/image" Target="../media/image36.jpeg"/><Relationship Id="rId2" Type="http://schemas.openxmlformats.org/officeDocument/2006/relationships/image" Target="../media/image33.jpeg"/><Relationship Id="rId1" Type="http://schemas.openxmlformats.org/officeDocument/2006/relationships/slideLayout" Target="../slideLayouts/slideLayout7.xml"/><Relationship Id="rId6" Type="http://schemas.microsoft.com/office/2007/relationships/hdphoto" Target="../media/hdphoto20.wdp"/><Relationship Id="rId5" Type="http://schemas.openxmlformats.org/officeDocument/2006/relationships/image" Target="../media/image35.jpeg"/><Relationship Id="rId4" Type="http://schemas.openxmlformats.org/officeDocument/2006/relationships/image" Target="../media/image34.jpeg"/></Relationships>
</file>

<file path=ppt/slides/_rels/slide33.xml.rels><?xml version="1.0" encoding="UTF-8" standalone="yes"?>
<Relationships xmlns="http://schemas.openxmlformats.org/package/2006/relationships"><Relationship Id="rId3" Type="http://schemas.microsoft.com/office/2007/relationships/hdphoto" Target="../media/hdphoto21.wdp"/><Relationship Id="rId2" Type="http://schemas.openxmlformats.org/officeDocument/2006/relationships/image" Target="../media/image37.jpeg"/><Relationship Id="rId1" Type="http://schemas.openxmlformats.org/officeDocument/2006/relationships/slideLayout" Target="../slideLayouts/slideLayout7.xml"/><Relationship Id="rId5" Type="http://schemas.openxmlformats.org/officeDocument/2006/relationships/image" Target="../media/image39.jpeg"/><Relationship Id="rId4" Type="http://schemas.openxmlformats.org/officeDocument/2006/relationships/image" Target="../media/image38.jpeg"/></Relationships>
</file>

<file path=ppt/slides/_rels/slide34.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image" Target="../media/image40.jpe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3" Type="http://schemas.microsoft.com/office/2007/relationships/hdphoto" Target="../media/hdphoto22.wdp"/><Relationship Id="rId2" Type="http://schemas.openxmlformats.org/officeDocument/2006/relationships/image" Target="../media/image44.jpeg"/><Relationship Id="rId1" Type="http://schemas.openxmlformats.org/officeDocument/2006/relationships/slideLayout" Target="../slideLayouts/slideLayout7.xml"/><Relationship Id="rId5" Type="http://schemas.microsoft.com/office/2007/relationships/hdphoto" Target="../media/hdphoto23.wdp"/><Relationship Id="rId4" Type="http://schemas.openxmlformats.org/officeDocument/2006/relationships/image" Target="../media/image45.jpe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Табличка 3"/>
          <p:cNvSpPr/>
          <p:nvPr/>
        </p:nvSpPr>
        <p:spPr>
          <a:xfrm>
            <a:off x="107504" y="116632"/>
            <a:ext cx="8928992" cy="6624736"/>
          </a:xfrm>
          <a:prstGeom prst="plaque">
            <a:avLst/>
          </a:prstGeom>
          <a:solidFill>
            <a:schemeClr val="accent1">
              <a:alpha val="0"/>
            </a:schemeClr>
          </a:solidFill>
          <a:ln>
            <a:solidFill>
              <a:schemeClr val="accent2">
                <a:alpha val="3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 name="Заголовок 1"/>
          <p:cNvSpPr>
            <a:spLocks noGrp="1"/>
          </p:cNvSpPr>
          <p:nvPr>
            <p:ph type="ctrTitle"/>
          </p:nvPr>
        </p:nvSpPr>
        <p:spPr>
          <a:xfrm>
            <a:off x="755576" y="476672"/>
            <a:ext cx="7772400" cy="866527"/>
          </a:xfrm>
        </p:spPr>
        <p:txBody>
          <a:bodyPr/>
          <a:lstStyle/>
          <a:p>
            <a:r>
              <a:rPr lang="ru-RU" b="1" i="1" dirty="0" smtClean="0">
                <a:latin typeface="Times New Roman" pitchFamily="18" charset="0"/>
                <a:cs typeface="Times New Roman" pitchFamily="18" charset="0"/>
              </a:rPr>
              <a:t>С Днем рождения, Майна!</a:t>
            </a:r>
            <a:endParaRPr lang="ru-RU" i="1" dirty="0">
              <a:latin typeface="Times New Roman" pitchFamily="18" charset="0"/>
              <a:cs typeface="Times New Roman" pitchFamily="18" charset="0"/>
            </a:endParaRPr>
          </a:p>
        </p:txBody>
      </p:sp>
      <p:sp>
        <p:nvSpPr>
          <p:cNvPr id="3" name="Подзаголовок 2"/>
          <p:cNvSpPr>
            <a:spLocks noGrp="1"/>
          </p:cNvSpPr>
          <p:nvPr>
            <p:ph type="subTitle" idx="1"/>
          </p:nvPr>
        </p:nvSpPr>
        <p:spPr>
          <a:xfrm>
            <a:off x="611560" y="1196752"/>
            <a:ext cx="8136904" cy="5184576"/>
          </a:xfrm>
        </p:spPr>
        <p:txBody>
          <a:bodyPr>
            <a:normAutofit fontScale="40000" lnSpcReduction="20000"/>
          </a:bodyPr>
          <a:lstStyle/>
          <a:p>
            <a:endParaRPr lang="ru-RU" dirty="0" smtClean="0">
              <a:solidFill>
                <a:schemeClr val="tx1"/>
              </a:solidFill>
            </a:endParaRPr>
          </a:p>
          <a:p>
            <a:r>
              <a:rPr lang="ru-RU" sz="5000" dirty="0" smtClean="0">
                <a:solidFill>
                  <a:schemeClr val="tx1"/>
                </a:solidFill>
              </a:rPr>
              <a:t>22 </a:t>
            </a:r>
            <a:r>
              <a:rPr lang="ru-RU" sz="5000" dirty="0">
                <a:solidFill>
                  <a:schemeClr val="tx1"/>
                </a:solidFill>
              </a:rPr>
              <a:t>августа </a:t>
            </a:r>
            <a:r>
              <a:rPr lang="ru-RU" sz="5000" dirty="0" err="1">
                <a:solidFill>
                  <a:schemeClr val="tx1"/>
                </a:solidFill>
              </a:rPr>
              <a:t>майнцы</a:t>
            </a:r>
            <a:r>
              <a:rPr lang="ru-RU" sz="5000" dirty="0">
                <a:solidFill>
                  <a:schemeClr val="tx1"/>
                </a:solidFill>
              </a:rPr>
              <a:t>, вместе со всеми друзьями из Саяногорска и </a:t>
            </a:r>
            <a:r>
              <a:rPr lang="ru-RU" sz="5000" dirty="0" err="1" smtClean="0">
                <a:solidFill>
                  <a:schemeClr val="tx1"/>
                </a:solidFill>
              </a:rPr>
              <a:t>Черемушек</a:t>
            </a:r>
            <a:r>
              <a:rPr lang="ru-RU" sz="5000" dirty="0" smtClean="0">
                <a:solidFill>
                  <a:schemeClr val="tx1"/>
                </a:solidFill>
              </a:rPr>
              <a:t>, </a:t>
            </a:r>
            <a:r>
              <a:rPr lang="ru-RU" sz="5000" dirty="0">
                <a:solidFill>
                  <a:schemeClr val="tx1"/>
                </a:solidFill>
              </a:rPr>
              <a:t>будут отмечать солидный  юбилей: 80 лет со дня рождения  посёлка!</a:t>
            </a:r>
          </a:p>
          <a:p>
            <a:r>
              <a:rPr lang="ru-RU" sz="5000" dirty="0">
                <a:solidFill>
                  <a:schemeClr val="tx1"/>
                </a:solidFill>
              </a:rPr>
              <a:t>Два года назад родилась идея - создать музей поселка Майна, собралась  рабочая группа энтузиастов. Но  возникла проблема: нет помещения, где можно было бы разместить, сохранить и демонстрировать собранные материалы... А многие жители откликнулись живо на эту идею, принесли фотографии,  документы, воспоминания своих близких о событиях, происходивших в разное время на протяжении  этих очень насыщенных лет.</a:t>
            </a:r>
          </a:p>
          <a:p>
            <a:r>
              <a:rPr lang="ru-RU" sz="5000" dirty="0">
                <a:solidFill>
                  <a:schemeClr val="tx1"/>
                </a:solidFill>
              </a:rPr>
              <a:t>	И чтобы не дать "реке забвения" унести ценные сведения о наших земляках, попробуем рассказать историю Майны  "электронным" путем." Причем, главной целью будет  рассказ  не столько о событиях, сколько о людях, здесь живущих, любящих и преображающих свою " малую Родину".</a:t>
            </a:r>
          </a:p>
          <a:p>
            <a:r>
              <a:rPr lang="ru-RU" sz="5000" dirty="0" smtClean="0">
                <a:solidFill>
                  <a:schemeClr val="tx1"/>
                </a:solidFill>
              </a:rPr>
              <a:t>Главной целью будет рассказ не столько о событиях, сколько о людях, здесь живущих, любящих и преобразующих свою малую </a:t>
            </a:r>
            <a:r>
              <a:rPr lang="ru-RU" sz="4400" dirty="0" smtClean="0">
                <a:solidFill>
                  <a:schemeClr val="tx1"/>
                </a:solidFill>
              </a:rPr>
              <a:t>Родину!</a:t>
            </a:r>
            <a:endParaRPr lang="ru-RU" sz="4400" dirty="0">
              <a:solidFill>
                <a:schemeClr val="tx1"/>
              </a:solidFill>
            </a:endParaRPr>
          </a:p>
          <a:p>
            <a:r>
              <a:rPr lang="ru-RU" sz="4400" dirty="0" smtClean="0">
                <a:solidFill>
                  <a:schemeClr val="tx1"/>
                </a:solidFill>
              </a:rPr>
              <a:t>Итак</a:t>
            </a:r>
            <a:r>
              <a:rPr lang="ru-RU" sz="4400" dirty="0">
                <a:solidFill>
                  <a:schemeClr val="tx1"/>
                </a:solidFill>
              </a:rPr>
              <a:t>, мы начинаем!</a:t>
            </a:r>
          </a:p>
          <a:p>
            <a:endParaRPr lang="ru-RU" dirty="0"/>
          </a:p>
        </p:txBody>
      </p:sp>
    </p:spTree>
    <p:extLst>
      <p:ext uri="{BB962C8B-B14F-4D97-AF65-F5344CB8AC3E}">
        <p14:creationId xmlns:p14="http://schemas.microsoft.com/office/powerpoint/2010/main" val="2203764148"/>
      </p:ext>
    </p:extLst>
  </p:cSld>
  <p:clrMapOvr>
    <a:masterClrMapping/>
  </p:clrMapOvr>
  <p:transition spd="slow">
    <p:wip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11560" y="620688"/>
            <a:ext cx="8085584" cy="2434282"/>
          </a:xfrm>
        </p:spPr>
        <p:txBody>
          <a:bodyPr>
            <a:normAutofit fontScale="90000"/>
          </a:bodyPr>
          <a:lstStyle/>
          <a:p>
            <a:pPr algn="l">
              <a:tabLst>
                <a:tab pos="355600" algn="l"/>
              </a:tabLst>
            </a:pPr>
            <a:r>
              <a:rPr lang="ru-RU" sz="1600" dirty="0" smtClean="0"/>
              <a:t/>
            </a:r>
            <a:br>
              <a:rPr lang="ru-RU" sz="1600" dirty="0" smtClean="0"/>
            </a:br>
            <a:r>
              <a:rPr lang="ru-RU" sz="1600" dirty="0" smtClean="0"/>
              <a:t>	</a:t>
            </a:r>
            <a:r>
              <a:rPr lang="ru-RU" sz="2000" dirty="0" smtClean="0">
                <a:latin typeface="Times New Roman" pitchFamily="18" charset="0"/>
                <a:cs typeface="Times New Roman" pitchFamily="18" charset="0"/>
              </a:rPr>
              <a:t>Учитывая </a:t>
            </a:r>
            <a:r>
              <a:rPr lang="ru-RU" sz="2000" dirty="0">
                <a:latin typeface="Times New Roman" pitchFamily="18" charset="0"/>
                <a:cs typeface="Times New Roman" pitchFamily="18" charset="0"/>
              </a:rPr>
              <a:t>изложенное в данной "Записке...", было принято решение: </a:t>
            </a:r>
            <a:r>
              <a:rPr lang="ru-RU" sz="2000" dirty="0" smtClean="0">
                <a:latin typeface="Times New Roman" pitchFamily="18" charset="0"/>
                <a:cs typeface="Times New Roman" pitchFamily="18" charset="0"/>
              </a:rPr>
              <a:t>просьбу </a:t>
            </a:r>
            <a:r>
              <a:rPr lang="ru-RU" sz="2000" dirty="0" err="1" smtClean="0">
                <a:latin typeface="Times New Roman" pitchFamily="18" charset="0"/>
                <a:cs typeface="Times New Roman" pitchFamily="18" charset="0"/>
              </a:rPr>
              <a:t>майнцев</a:t>
            </a:r>
            <a:r>
              <a:rPr lang="ru-RU" sz="2000" dirty="0">
                <a:latin typeface="Times New Roman" pitchFamily="18" charset="0"/>
                <a:cs typeface="Times New Roman" pitchFamily="18" charset="0"/>
              </a:rPr>
              <a:t> </a:t>
            </a:r>
            <a:r>
              <a:rPr lang="ru-RU" sz="2000" dirty="0" smtClean="0">
                <a:latin typeface="Times New Roman" pitchFamily="18" charset="0"/>
                <a:cs typeface="Times New Roman" pitchFamily="18" charset="0"/>
              </a:rPr>
              <a:t>удовлетворить. </a:t>
            </a:r>
            <a:r>
              <a:rPr lang="ru-RU" sz="2000" dirty="0">
                <a:latin typeface="Times New Roman" pitchFamily="18" charset="0"/>
                <a:cs typeface="Times New Roman" pitchFamily="18" charset="0"/>
              </a:rPr>
              <a:t/>
            </a:r>
            <a:br>
              <a:rPr lang="ru-RU" sz="2000" dirty="0">
                <a:latin typeface="Times New Roman" pitchFamily="18" charset="0"/>
                <a:cs typeface="Times New Roman" pitchFamily="18" charset="0"/>
              </a:rPr>
            </a:br>
            <a:r>
              <a:rPr lang="ru-RU" sz="2000" dirty="0">
                <a:latin typeface="Times New Roman" pitchFamily="18" charset="0"/>
                <a:cs typeface="Times New Roman" pitchFamily="18" charset="0"/>
              </a:rPr>
              <a:t>	И 13-го декабря 1957 года состоялась первая сессия </a:t>
            </a:r>
            <a:r>
              <a:rPr lang="ru-RU" sz="2000" dirty="0" err="1">
                <a:latin typeface="Times New Roman" pitchFamily="18" charset="0"/>
                <a:cs typeface="Times New Roman" pitchFamily="18" charset="0"/>
              </a:rPr>
              <a:t>Майнского</a:t>
            </a:r>
            <a:r>
              <a:rPr lang="ru-RU" sz="2000" dirty="0">
                <a:latin typeface="Times New Roman" pitchFamily="18" charset="0"/>
                <a:cs typeface="Times New Roman" pitchFamily="18" charset="0"/>
              </a:rPr>
              <a:t> поселкового совета депутатов трудящихся </a:t>
            </a:r>
            <a:r>
              <a:rPr lang="ru-RU" sz="2000" dirty="0" err="1">
                <a:latin typeface="Times New Roman" pitchFamily="18" charset="0"/>
                <a:cs typeface="Times New Roman" pitchFamily="18" charset="0"/>
              </a:rPr>
              <a:t>Бейского</a:t>
            </a:r>
            <a:r>
              <a:rPr lang="ru-RU" sz="2000" dirty="0">
                <a:latin typeface="Times New Roman" pitchFamily="18" charset="0"/>
                <a:cs typeface="Times New Roman" pitchFamily="18" charset="0"/>
              </a:rPr>
              <a:t> района Хакасской автономной области Красноярского края шестого созыва.</a:t>
            </a:r>
            <a:br>
              <a:rPr lang="ru-RU" sz="2000" dirty="0">
                <a:latin typeface="Times New Roman" pitchFamily="18" charset="0"/>
                <a:cs typeface="Times New Roman" pitchFamily="18" charset="0"/>
              </a:rPr>
            </a:br>
            <a:r>
              <a:rPr lang="ru-RU" sz="2000" dirty="0">
                <a:latin typeface="Times New Roman" pitchFamily="18" charset="0"/>
                <a:cs typeface="Times New Roman" pitchFamily="18" charset="0"/>
              </a:rPr>
              <a:t>	Всего депутатов было 24, присутствовали на сессии 22. Представитель райисполкома В.И Стукач озвучил решение об отделении от  </a:t>
            </a:r>
            <a:r>
              <a:rPr lang="ru-RU" sz="2000" dirty="0" err="1">
                <a:latin typeface="Times New Roman" pitchFamily="18" charset="0"/>
                <a:cs typeface="Times New Roman" pitchFamily="18" charset="0"/>
              </a:rPr>
              <a:t>Означенского</a:t>
            </a:r>
            <a:r>
              <a:rPr lang="ru-RU" sz="2000" dirty="0">
                <a:latin typeface="Times New Roman" pitchFamily="18" charset="0"/>
                <a:cs typeface="Times New Roman" pitchFamily="18" charset="0"/>
              </a:rPr>
              <a:t> сельсовета, предложил избрать председателя поссовета, его заместителя </a:t>
            </a:r>
            <a:r>
              <a:rPr lang="ru-RU" sz="2000" dirty="0" smtClean="0">
                <a:latin typeface="Times New Roman" pitchFamily="18" charset="0"/>
                <a:cs typeface="Times New Roman" pitchFamily="18" charset="0"/>
              </a:rPr>
              <a:t>и секретаря.</a:t>
            </a:r>
            <a:r>
              <a:rPr lang="ru-RU" sz="1600" dirty="0" smtClean="0"/>
              <a:t/>
            </a:r>
            <a:br>
              <a:rPr lang="ru-RU" sz="1600" dirty="0" smtClean="0"/>
            </a:br>
            <a:endParaRPr lang="ru-RU" sz="1600" dirty="0"/>
          </a:p>
        </p:txBody>
      </p:sp>
      <p:sp>
        <p:nvSpPr>
          <p:cNvPr id="4" name="Объект 3"/>
          <p:cNvSpPr>
            <a:spLocks noGrp="1"/>
          </p:cNvSpPr>
          <p:nvPr>
            <p:ph idx="1"/>
          </p:nvPr>
        </p:nvSpPr>
        <p:spPr>
          <a:xfrm>
            <a:off x="539552" y="3645024"/>
            <a:ext cx="4464496" cy="1584176"/>
          </a:xfrm>
          <a:prstGeom prst="roundRect">
            <a:avLst/>
          </a:prstGeom>
          <a:solidFill>
            <a:schemeClr val="accent2">
              <a:lumMod val="40000"/>
              <a:lumOff val="60000"/>
              <a:alpha val="33000"/>
            </a:schemeClr>
          </a:solidFill>
        </p:spPr>
        <p:style>
          <a:lnRef idx="1">
            <a:schemeClr val="accent1"/>
          </a:lnRef>
          <a:fillRef idx="2">
            <a:schemeClr val="accent1"/>
          </a:fillRef>
          <a:effectRef idx="1">
            <a:schemeClr val="accent1"/>
          </a:effectRef>
          <a:fontRef idx="minor">
            <a:schemeClr val="dk1"/>
          </a:fontRef>
        </p:style>
        <p:txBody>
          <a:bodyPr rtlCol="0" anchor="ctr">
            <a:normAutofit fontScale="92500"/>
          </a:bodyPr>
          <a:lstStyle/>
          <a:p>
            <a:pPr marL="0" indent="0">
              <a:buNone/>
            </a:pPr>
            <a:r>
              <a:rPr lang="ru-RU" sz="1800" b="1" i="1" dirty="0" smtClean="0"/>
              <a:t>Единогласно </a:t>
            </a:r>
            <a:r>
              <a:rPr lang="ru-RU" sz="1800" b="1" i="1" dirty="0"/>
              <a:t>были избраны: </a:t>
            </a:r>
            <a:endParaRPr lang="ru-RU" sz="1800" dirty="0"/>
          </a:p>
          <a:p>
            <a:pPr>
              <a:buFont typeface="Wingdings" pitchFamily="2" charset="2"/>
              <a:buChar char="ü"/>
            </a:pPr>
            <a:r>
              <a:rPr lang="ru-RU" sz="1800" dirty="0" smtClean="0"/>
              <a:t>председателем </a:t>
            </a:r>
            <a:r>
              <a:rPr lang="ru-RU" sz="1800" dirty="0" err="1" smtClean="0"/>
              <a:t>КоробкоМ.И</a:t>
            </a:r>
            <a:r>
              <a:rPr lang="ru-RU" sz="1800" dirty="0" smtClean="0"/>
              <a:t>. </a:t>
            </a:r>
            <a:endParaRPr lang="ru-RU" sz="1800" dirty="0"/>
          </a:p>
          <a:p>
            <a:pPr>
              <a:buFont typeface="Wingdings" pitchFamily="2" charset="2"/>
              <a:buChar char="ü"/>
            </a:pPr>
            <a:r>
              <a:rPr lang="ru-RU" sz="1800" dirty="0"/>
              <a:t>заместителем  председателя </a:t>
            </a:r>
            <a:r>
              <a:rPr lang="ru-RU" sz="1800" dirty="0" err="1"/>
              <a:t>Кныш</a:t>
            </a:r>
            <a:r>
              <a:rPr lang="ru-RU" sz="1800" dirty="0"/>
              <a:t> Н.К</a:t>
            </a:r>
            <a:r>
              <a:rPr lang="ru-RU" sz="1800" dirty="0" smtClean="0"/>
              <a:t>.</a:t>
            </a:r>
            <a:endParaRPr lang="ru-RU" sz="1800" dirty="0"/>
          </a:p>
          <a:p>
            <a:pPr>
              <a:buFont typeface="Wingdings" pitchFamily="2" charset="2"/>
              <a:buChar char="ü"/>
            </a:pPr>
            <a:r>
              <a:rPr lang="ru-RU" sz="1800" dirty="0"/>
              <a:t>секретарем - </a:t>
            </a:r>
            <a:r>
              <a:rPr lang="ru-RU" sz="1800" dirty="0" err="1"/>
              <a:t>Рычанков</a:t>
            </a:r>
            <a:r>
              <a:rPr lang="ru-RU" sz="1800" dirty="0"/>
              <a:t> П.А</a:t>
            </a:r>
            <a:r>
              <a:rPr lang="ru-RU" sz="1800" dirty="0" smtClean="0"/>
              <a:t>.</a:t>
            </a:r>
            <a:endParaRPr lang="ru-RU" sz="1800" dirty="0"/>
          </a:p>
        </p:txBody>
      </p:sp>
      <p:sp>
        <p:nvSpPr>
          <p:cNvPr id="5" name="Объект 3"/>
          <p:cNvSpPr txBox="1">
            <a:spLocks/>
          </p:cNvSpPr>
          <p:nvPr/>
        </p:nvSpPr>
        <p:spPr>
          <a:xfrm>
            <a:off x="5126366" y="3212976"/>
            <a:ext cx="3433702" cy="2880320"/>
          </a:xfrm>
          <a:prstGeom prst="roundRect">
            <a:avLst/>
          </a:prstGeom>
          <a:solidFill>
            <a:schemeClr val="accent2">
              <a:lumMod val="40000"/>
              <a:lumOff val="60000"/>
              <a:alpha val="33000"/>
            </a:schemeClr>
          </a:solidFill>
        </p:spPr>
        <p:style>
          <a:lnRef idx="1">
            <a:schemeClr val="accent1"/>
          </a:lnRef>
          <a:fillRef idx="2">
            <a:schemeClr val="accent1"/>
          </a:fillRef>
          <a:effectRef idx="1">
            <a:schemeClr val="accent1"/>
          </a:effectRef>
          <a:fontRef idx="minor">
            <a:schemeClr val="dk1"/>
          </a:fontRef>
        </p:style>
        <p:txBody>
          <a:bodyPr vert="horz" lIns="91440" tIns="45720" rIns="91440" bIns="45720" rtlCol="0" anchor="ctr">
            <a:normAutofit fontScale="92500" lnSpcReduction="20000"/>
          </a:bodyPr>
          <a:lstStyle>
            <a:lvl1pPr marL="342900" indent="-342900" algn="l" defTabSz="914400" rtl="0" eaLnBrk="1" latinLnBrk="0" hangingPunct="1">
              <a:spcBef>
                <a:spcPct val="20000"/>
              </a:spcBef>
              <a:buFont typeface="Arial" pitchFamily="34" charset="0"/>
              <a:buChar char="•"/>
              <a:defRPr sz="3200" kern="1200">
                <a:solidFill>
                  <a:schemeClr val="dk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dk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dk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dk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dk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dk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dk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dk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dk1"/>
                </a:solidFill>
                <a:latin typeface="+mn-lt"/>
                <a:ea typeface="+mn-ea"/>
                <a:cs typeface="+mn-cs"/>
              </a:defRPr>
            </a:lvl9pPr>
          </a:lstStyle>
          <a:p>
            <a:pPr marL="0" indent="0">
              <a:buNone/>
            </a:pPr>
            <a:r>
              <a:rPr lang="ru-RU" sz="1800" b="1" i="1" dirty="0"/>
              <a:t>В состав первого исполкома </a:t>
            </a:r>
            <a:r>
              <a:rPr lang="ru-RU" sz="1800" b="1" i="1" dirty="0" err="1"/>
              <a:t>Майнского</a:t>
            </a:r>
            <a:r>
              <a:rPr lang="ru-RU" sz="1800" b="1" i="1" dirty="0"/>
              <a:t> поссовета были избраны 7 человек: </a:t>
            </a:r>
            <a:endParaRPr lang="ru-RU" sz="1800" dirty="0"/>
          </a:p>
          <a:p>
            <a:pPr>
              <a:buFont typeface="Wingdings" pitchFamily="2" charset="2"/>
              <a:buChar char="ü"/>
            </a:pPr>
            <a:r>
              <a:rPr lang="ru-RU" sz="1800" dirty="0" smtClean="0"/>
              <a:t>Коробко М.И.</a:t>
            </a:r>
          </a:p>
          <a:p>
            <a:pPr>
              <a:buFont typeface="Wingdings" pitchFamily="2" charset="2"/>
              <a:buChar char="ü"/>
            </a:pPr>
            <a:r>
              <a:rPr lang="ru-RU" sz="1800" dirty="0" err="1" smtClean="0"/>
              <a:t>Кныш</a:t>
            </a:r>
            <a:r>
              <a:rPr lang="ru-RU" sz="1800" dirty="0" smtClean="0"/>
              <a:t>  </a:t>
            </a:r>
            <a:r>
              <a:rPr lang="ru-RU" sz="1800" dirty="0"/>
              <a:t>Н. К</a:t>
            </a:r>
            <a:r>
              <a:rPr lang="ru-RU" sz="1800" dirty="0" smtClean="0"/>
              <a:t>. </a:t>
            </a:r>
          </a:p>
          <a:p>
            <a:pPr>
              <a:buFont typeface="Wingdings" pitchFamily="2" charset="2"/>
              <a:buChar char="ü"/>
            </a:pPr>
            <a:r>
              <a:rPr lang="ru-RU" sz="1800" dirty="0" err="1" smtClean="0"/>
              <a:t>Рычанков</a:t>
            </a:r>
            <a:r>
              <a:rPr lang="ru-RU" sz="1800" dirty="0" smtClean="0"/>
              <a:t> </a:t>
            </a:r>
            <a:r>
              <a:rPr lang="ru-RU" sz="1800" dirty="0"/>
              <a:t>П.А</a:t>
            </a:r>
            <a:r>
              <a:rPr lang="ru-RU" sz="1800" dirty="0" smtClean="0"/>
              <a:t>.</a:t>
            </a:r>
          </a:p>
          <a:p>
            <a:pPr>
              <a:buFont typeface="Wingdings" pitchFamily="2" charset="2"/>
              <a:buChar char="ü"/>
            </a:pPr>
            <a:r>
              <a:rPr lang="ru-RU" sz="1800" dirty="0" err="1" smtClean="0"/>
              <a:t>Богатский</a:t>
            </a:r>
            <a:r>
              <a:rPr lang="ru-RU" sz="1800" dirty="0" smtClean="0"/>
              <a:t>  </a:t>
            </a:r>
            <a:r>
              <a:rPr lang="ru-RU" sz="1800" dirty="0"/>
              <a:t>В.И</a:t>
            </a:r>
            <a:r>
              <a:rPr lang="ru-RU" sz="1800" dirty="0" smtClean="0"/>
              <a:t>. </a:t>
            </a:r>
          </a:p>
          <a:p>
            <a:pPr>
              <a:buFont typeface="Wingdings" pitchFamily="2" charset="2"/>
              <a:buChar char="ü"/>
            </a:pPr>
            <a:r>
              <a:rPr lang="ru-RU" sz="1800" dirty="0" smtClean="0"/>
              <a:t>Меньшиков В.И.</a:t>
            </a:r>
          </a:p>
          <a:p>
            <a:pPr>
              <a:buFont typeface="Wingdings" pitchFamily="2" charset="2"/>
              <a:buChar char="ü"/>
            </a:pPr>
            <a:r>
              <a:rPr lang="ru-RU" sz="1800" dirty="0" smtClean="0"/>
              <a:t>Попова А.В.</a:t>
            </a:r>
          </a:p>
          <a:p>
            <a:pPr>
              <a:buFont typeface="Wingdings" pitchFamily="2" charset="2"/>
              <a:buChar char="ü"/>
            </a:pPr>
            <a:r>
              <a:rPr lang="ru-RU" sz="1800" dirty="0" smtClean="0"/>
              <a:t>Семенова </a:t>
            </a:r>
            <a:r>
              <a:rPr lang="ru-RU" sz="1800" dirty="0"/>
              <a:t>А.И. </a:t>
            </a:r>
          </a:p>
          <a:p>
            <a:pPr>
              <a:buFont typeface="Wingdings" pitchFamily="2" charset="2"/>
              <a:buChar char="ü"/>
            </a:pPr>
            <a:endParaRPr lang="ru-RU" sz="1800" dirty="0"/>
          </a:p>
        </p:txBody>
      </p:sp>
      <p:sp>
        <p:nvSpPr>
          <p:cNvPr id="6" name="Табличка 5"/>
          <p:cNvSpPr/>
          <p:nvPr/>
        </p:nvSpPr>
        <p:spPr>
          <a:xfrm>
            <a:off x="179512" y="188640"/>
            <a:ext cx="8784976" cy="6480720"/>
          </a:xfrm>
          <a:prstGeom prst="plaque">
            <a:avLst>
              <a:gd name="adj" fmla="val 12968"/>
            </a:avLst>
          </a:prstGeom>
          <a:noFill/>
          <a:ln>
            <a:solidFill>
              <a:schemeClr val="accent2">
                <a:alpha val="29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275726280"/>
      </p:ext>
    </p:extLst>
  </p:cSld>
  <p:clrMapOvr>
    <a:masterClrMapping/>
  </p:clrMapOvr>
  <p:transition spd="slow">
    <p:wip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Объект 3"/>
          <p:cNvSpPr>
            <a:spLocks noGrp="1"/>
          </p:cNvSpPr>
          <p:nvPr>
            <p:ph idx="1"/>
          </p:nvPr>
        </p:nvSpPr>
        <p:spPr>
          <a:xfrm>
            <a:off x="1524733" y="188641"/>
            <a:ext cx="5976664" cy="648072"/>
          </a:xfrm>
          <a:prstGeom prst="roundRect">
            <a:avLst/>
          </a:prstGeom>
          <a:solidFill>
            <a:schemeClr val="accent2">
              <a:lumMod val="40000"/>
              <a:lumOff val="60000"/>
              <a:alpha val="33000"/>
            </a:schemeClr>
          </a:solidFill>
        </p:spPr>
        <p:style>
          <a:lnRef idx="1">
            <a:schemeClr val="accent1"/>
          </a:lnRef>
          <a:fillRef idx="2">
            <a:schemeClr val="accent1"/>
          </a:fillRef>
          <a:effectRef idx="1">
            <a:schemeClr val="accent1"/>
          </a:effectRef>
          <a:fontRef idx="minor">
            <a:schemeClr val="dk1"/>
          </a:fontRef>
        </p:style>
        <p:txBody>
          <a:bodyPr rtlCol="0" anchor="ctr">
            <a:normAutofit/>
          </a:bodyPr>
          <a:lstStyle/>
          <a:p>
            <a:pPr marL="0" indent="0" algn="ctr">
              <a:buNone/>
            </a:pPr>
            <a:r>
              <a:rPr lang="ru-RU" sz="2000" b="1" i="1" dirty="0"/>
              <a:t>Были созданы 3 комиссии:</a:t>
            </a:r>
            <a:endParaRPr lang="ru-RU" sz="2000" dirty="0"/>
          </a:p>
        </p:txBody>
      </p:sp>
      <p:sp>
        <p:nvSpPr>
          <p:cNvPr id="5" name="Объект 3"/>
          <p:cNvSpPr txBox="1">
            <a:spLocks/>
          </p:cNvSpPr>
          <p:nvPr/>
        </p:nvSpPr>
        <p:spPr>
          <a:xfrm>
            <a:off x="455700" y="980728"/>
            <a:ext cx="2592288" cy="4680520"/>
          </a:xfrm>
          <a:prstGeom prst="roundRect">
            <a:avLst/>
          </a:prstGeom>
          <a:solidFill>
            <a:schemeClr val="accent2">
              <a:lumMod val="40000"/>
              <a:lumOff val="60000"/>
              <a:alpha val="33000"/>
            </a:schemeClr>
          </a:solidFill>
        </p:spPr>
        <p:style>
          <a:lnRef idx="1">
            <a:schemeClr val="accent1"/>
          </a:lnRef>
          <a:fillRef idx="2">
            <a:schemeClr val="accent1"/>
          </a:fillRef>
          <a:effectRef idx="1">
            <a:schemeClr val="accent1"/>
          </a:effectRef>
          <a:fontRef idx="minor">
            <a:schemeClr val="dk1"/>
          </a:fontRef>
        </p:style>
        <p:txBody>
          <a:bodyPr vert="horz" lIns="91440" tIns="45720" rIns="91440" bIns="45720" rtlCol="0" anchor="ctr">
            <a:normAutofit lnSpcReduction="10000"/>
          </a:bodyPr>
          <a:lstStyle>
            <a:lvl1pPr marL="342900" indent="-342900" algn="l" defTabSz="914400" rtl="0" eaLnBrk="1" latinLnBrk="0" hangingPunct="1">
              <a:spcBef>
                <a:spcPct val="20000"/>
              </a:spcBef>
              <a:buFont typeface="Arial" pitchFamily="34" charset="0"/>
              <a:buChar char="•"/>
              <a:defRPr sz="3200" kern="1200">
                <a:solidFill>
                  <a:schemeClr val="dk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dk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dk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dk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dk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dk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dk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dk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dk1"/>
                </a:solidFill>
                <a:latin typeface="+mn-lt"/>
                <a:ea typeface="+mn-ea"/>
                <a:cs typeface="+mn-cs"/>
              </a:defRPr>
            </a:lvl9pPr>
          </a:lstStyle>
          <a:p>
            <a:pPr marL="0" indent="0" algn="ctr">
              <a:buNone/>
            </a:pPr>
            <a:r>
              <a:rPr lang="ru-RU" sz="1800" b="1" dirty="0"/>
              <a:t>Промышленно-торговая комиссия</a:t>
            </a:r>
            <a:r>
              <a:rPr lang="ru-RU" sz="1800" dirty="0"/>
              <a:t> (председатель Масляков Евгений Иосифович)</a:t>
            </a:r>
          </a:p>
          <a:p>
            <a:pPr marL="0" indent="0" algn="ctr">
              <a:buNone/>
            </a:pPr>
            <a:r>
              <a:rPr lang="ru-RU" sz="1800" b="1" i="1" dirty="0"/>
              <a:t>Члены комиссии:</a:t>
            </a:r>
            <a:endParaRPr lang="ru-RU" sz="1800" dirty="0"/>
          </a:p>
          <a:p>
            <a:pPr>
              <a:buFont typeface="Wingdings" pitchFamily="2" charset="2"/>
              <a:buChar char="ü"/>
            </a:pPr>
            <a:r>
              <a:rPr lang="ru-RU" sz="1800" dirty="0"/>
              <a:t>Кравченко Семен </a:t>
            </a:r>
            <a:r>
              <a:rPr lang="ru-RU" sz="1800" dirty="0" smtClean="0"/>
              <a:t>Антонович;</a:t>
            </a:r>
            <a:endParaRPr lang="ru-RU" sz="1800" dirty="0"/>
          </a:p>
          <a:p>
            <a:pPr>
              <a:buFont typeface="Wingdings" pitchFamily="2" charset="2"/>
              <a:buChar char="ü"/>
            </a:pPr>
            <a:r>
              <a:rPr lang="ru-RU" sz="1800" dirty="0" err="1"/>
              <a:t>Метелева</a:t>
            </a:r>
            <a:r>
              <a:rPr lang="ru-RU" sz="1800" dirty="0"/>
              <a:t> Нина </a:t>
            </a:r>
            <a:r>
              <a:rPr lang="ru-RU" sz="1800" dirty="0" smtClean="0"/>
              <a:t>Григорьевна;</a:t>
            </a:r>
            <a:endParaRPr lang="ru-RU" sz="1800" dirty="0"/>
          </a:p>
          <a:p>
            <a:pPr>
              <a:buFont typeface="Wingdings" pitchFamily="2" charset="2"/>
              <a:buChar char="ü"/>
            </a:pPr>
            <a:r>
              <a:rPr lang="ru-RU" sz="1800" dirty="0"/>
              <a:t>Семенова Августа </a:t>
            </a:r>
            <a:r>
              <a:rPr lang="ru-RU" sz="1800" dirty="0" smtClean="0"/>
              <a:t>Филипповна;</a:t>
            </a:r>
            <a:endParaRPr lang="ru-RU" sz="1800" dirty="0"/>
          </a:p>
          <a:p>
            <a:pPr>
              <a:buFont typeface="Wingdings" pitchFamily="2" charset="2"/>
              <a:buChar char="ü"/>
            </a:pPr>
            <a:r>
              <a:rPr lang="ru-RU" sz="1800" dirty="0"/>
              <a:t>Щербаков Лука </a:t>
            </a:r>
            <a:r>
              <a:rPr lang="ru-RU" sz="1800" dirty="0" smtClean="0"/>
              <a:t>Федорович;</a:t>
            </a:r>
            <a:endParaRPr lang="ru-RU" sz="1800" dirty="0"/>
          </a:p>
          <a:p>
            <a:pPr>
              <a:buFont typeface="Wingdings" pitchFamily="2" charset="2"/>
              <a:buChar char="ü"/>
            </a:pPr>
            <a:r>
              <a:rPr lang="ru-RU" sz="1800" dirty="0" err="1"/>
              <a:t>Кимяев</a:t>
            </a:r>
            <a:r>
              <a:rPr lang="ru-RU" sz="1800" dirty="0"/>
              <a:t> Николай </a:t>
            </a:r>
            <a:r>
              <a:rPr lang="ru-RU" sz="1800" dirty="0" smtClean="0"/>
              <a:t>Иванович.</a:t>
            </a:r>
            <a:endParaRPr lang="ru-RU" sz="1800" dirty="0"/>
          </a:p>
        </p:txBody>
      </p:sp>
      <p:sp>
        <p:nvSpPr>
          <p:cNvPr id="6" name="Объект 3"/>
          <p:cNvSpPr txBox="1">
            <a:spLocks/>
          </p:cNvSpPr>
          <p:nvPr/>
        </p:nvSpPr>
        <p:spPr>
          <a:xfrm>
            <a:off x="3233690" y="980728"/>
            <a:ext cx="2618434" cy="4680520"/>
          </a:xfrm>
          <a:prstGeom prst="roundRect">
            <a:avLst/>
          </a:prstGeom>
          <a:solidFill>
            <a:schemeClr val="accent2">
              <a:lumMod val="40000"/>
              <a:lumOff val="60000"/>
              <a:alpha val="33000"/>
            </a:schemeClr>
          </a:solidFill>
        </p:spPr>
        <p:style>
          <a:lnRef idx="1">
            <a:schemeClr val="accent1"/>
          </a:lnRef>
          <a:fillRef idx="2">
            <a:schemeClr val="accent1"/>
          </a:fillRef>
          <a:effectRef idx="1">
            <a:schemeClr val="accent1"/>
          </a:effectRef>
          <a:fontRef idx="minor">
            <a:schemeClr val="dk1"/>
          </a:fontRef>
        </p:style>
        <p:txBody>
          <a:bodyPr vert="horz" lIns="91440" tIns="45720" rIns="91440" bIns="45720" rtlCol="0" anchor="ctr">
            <a:normAutofit lnSpcReduction="10000"/>
          </a:bodyPr>
          <a:lstStyle>
            <a:lvl1pPr marL="342900" indent="-342900" algn="l" defTabSz="914400" rtl="0" eaLnBrk="1" latinLnBrk="0" hangingPunct="1">
              <a:spcBef>
                <a:spcPct val="20000"/>
              </a:spcBef>
              <a:buFont typeface="Arial" pitchFamily="34" charset="0"/>
              <a:buChar char="•"/>
              <a:defRPr sz="3200" kern="1200">
                <a:solidFill>
                  <a:schemeClr val="dk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dk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dk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dk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dk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dk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dk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dk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dk1"/>
                </a:solidFill>
                <a:latin typeface="+mn-lt"/>
                <a:ea typeface="+mn-ea"/>
                <a:cs typeface="+mn-cs"/>
              </a:defRPr>
            </a:lvl9pPr>
          </a:lstStyle>
          <a:p>
            <a:pPr marL="0" indent="0" algn="ctr">
              <a:buNone/>
            </a:pPr>
            <a:r>
              <a:rPr lang="ru-RU" sz="1800" b="1" dirty="0"/>
              <a:t>Культурно-бытовая комиссия</a:t>
            </a:r>
            <a:r>
              <a:rPr lang="ru-RU" sz="1800" dirty="0"/>
              <a:t> (председатель  </a:t>
            </a:r>
            <a:r>
              <a:rPr lang="ru-RU" sz="1800" dirty="0" err="1"/>
              <a:t>Рычанков</a:t>
            </a:r>
            <a:r>
              <a:rPr lang="ru-RU" sz="1800" dirty="0"/>
              <a:t> Петр </a:t>
            </a:r>
            <a:r>
              <a:rPr lang="ru-RU" sz="1800" dirty="0" err="1"/>
              <a:t>Ананьевич</a:t>
            </a:r>
            <a:r>
              <a:rPr lang="ru-RU" sz="1800" dirty="0"/>
              <a:t>)</a:t>
            </a:r>
          </a:p>
          <a:p>
            <a:pPr marL="0" indent="0" algn="ctr">
              <a:buNone/>
            </a:pPr>
            <a:r>
              <a:rPr lang="ru-RU" sz="1800" b="1" i="1" dirty="0"/>
              <a:t>Члены комиссии:</a:t>
            </a:r>
            <a:endParaRPr lang="ru-RU" sz="1800" dirty="0"/>
          </a:p>
          <a:p>
            <a:pPr>
              <a:buFont typeface="Wingdings" pitchFamily="2" charset="2"/>
              <a:buChar char="ü"/>
            </a:pPr>
            <a:r>
              <a:rPr lang="ru-RU" sz="1800" dirty="0"/>
              <a:t>Меньшиков Виктор </a:t>
            </a:r>
            <a:r>
              <a:rPr lang="ru-RU" sz="1800" dirty="0" smtClean="0"/>
              <a:t>Иванович;</a:t>
            </a:r>
            <a:endParaRPr lang="ru-RU" sz="1800" dirty="0"/>
          </a:p>
          <a:p>
            <a:pPr>
              <a:buFont typeface="Wingdings" pitchFamily="2" charset="2"/>
              <a:buChar char="ü"/>
            </a:pPr>
            <a:r>
              <a:rPr lang="ru-RU" sz="1800" dirty="0" err="1"/>
              <a:t>Червоткин</a:t>
            </a:r>
            <a:r>
              <a:rPr lang="ru-RU" sz="1800" dirty="0"/>
              <a:t> Игнатий </a:t>
            </a:r>
            <a:r>
              <a:rPr lang="ru-RU" sz="1800" dirty="0" smtClean="0"/>
              <a:t>Григорьевич;</a:t>
            </a:r>
            <a:endParaRPr lang="ru-RU" sz="1800" dirty="0"/>
          </a:p>
          <a:p>
            <a:pPr>
              <a:buFont typeface="Wingdings" pitchFamily="2" charset="2"/>
              <a:buChar char="ü"/>
            </a:pPr>
            <a:r>
              <a:rPr lang="ru-RU" sz="1800" dirty="0"/>
              <a:t>Кудрявцева Елена </a:t>
            </a:r>
            <a:r>
              <a:rPr lang="ru-RU" sz="1800" dirty="0" smtClean="0"/>
              <a:t>Леонидовна;</a:t>
            </a:r>
            <a:endParaRPr lang="ru-RU" sz="1800" dirty="0"/>
          </a:p>
          <a:p>
            <a:pPr>
              <a:buFont typeface="Wingdings" pitchFamily="2" charset="2"/>
              <a:buChar char="ü"/>
            </a:pPr>
            <a:r>
              <a:rPr lang="ru-RU" sz="1800" dirty="0"/>
              <a:t>Бирюкова Галина </a:t>
            </a:r>
            <a:r>
              <a:rPr lang="ru-RU" sz="1800" dirty="0" smtClean="0"/>
              <a:t>Михайловна.</a:t>
            </a:r>
            <a:endParaRPr lang="ru-RU" sz="1800" dirty="0"/>
          </a:p>
        </p:txBody>
      </p:sp>
      <p:sp>
        <p:nvSpPr>
          <p:cNvPr id="7" name="Объект 3"/>
          <p:cNvSpPr txBox="1">
            <a:spLocks/>
          </p:cNvSpPr>
          <p:nvPr/>
        </p:nvSpPr>
        <p:spPr>
          <a:xfrm>
            <a:off x="6022031" y="980728"/>
            <a:ext cx="2618434" cy="4680520"/>
          </a:xfrm>
          <a:prstGeom prst="roundRect">
            <a:avLst/>
          </a:prstGeom>
          <a:solidFill>
            <a:schemeClr val="accent2">
              <a:lumMod val="40000"/>
              <a:lumOff val="60000"/>
              <a:alpha val="33000"/>
            </a:schemeClr>
          </a:solidFill>
        </p:spPr>
        <p:style>
          <a:lnRef idx="1">
            <a:schemeClr val="accent1"/>
          </a:lnRef>
          <a:fillRef idx="2">
            <a:schemeClr val="accent1"/>
          </a:fillRef>
          <a:effectRef idx="1">
            <a:schemeClr val="accent1"/>
          </a:effectRef>
          <a:fontRef idx="minor">
            <a:schemeClr val="dk1"/>
          </a:fontRef>
        </p:style>
        <p:txBody>
          <a:bodyPr vert="horz" lIns="91440" tIns="45720" rIns="91440" bIns="45720" rtlCol="0" anchor="ctr">
            <a:normAutofit fontScale="92500" lnSpcReduction="10000"/>
          </a:bodyPr>
          <a:lstStyle>
            <a:lvl1pPr marL="342900" indent="-342900" algn="l" defTabSz="914400" rtl="0" eaLnBrk="1" latinLnBrk="0" hangingPunct="1">
              <a:spcBef>
                <a:spcPct val="20000"/>
              </a:spcBef>
              <a:buFont typeface="Arial" pitchFamily="34" charset="0"/>
              <a:buChar char="•"/>
              <a:defRPr sz="3200" kern="1200">
                <a:solidFill>
                  <a:schemeClr val="dk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dk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dk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dk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dk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dk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dk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dk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dk1"/>
                </a:solidFill>
                <a:latin typeface="+mn-lt"/>
                <a:ea typeface="+mn-ea"/>
                <a:cs typeface="+mn-cs"/>
              </a:defRPr>
            </a:lvl9pPr>
          </a:lstStyle>
          <a:p>
            <a:pPr marL="0" indent="0" algn="ctr">
              <a:buNone/>
            </a:pPr>
            <a:r>
              <a:rPr lang="ru-RU" sz="1800" b="1" dirty="0"/>
              <a:t>Бюджетно-финансовая комиссия</a:t>
            </a:r>
            <a:r>
              <a:rPr lang="ru-RU" sz="1800" dirty="0"/>
              <a:t> (председатель Кузнецов Владимир Кузьмич)</a:t>
            </a:r>
          </a:p>
          <a:p>
            <a:pPr marL="0" indent="0" algn="ctr">
              <a:buNone/>
            </a:pPr>
            <a:r>
              <a:rPr lang="ru-RU" sz="1800" b="1" i="1" dirty="0"/>
              <a:t>Члены комиссии:</a:t>
            </a:r>
            <a:endParaRPr lang="ru-RU" sz="1800" dirty="0"/>
          </a:p>
          <a:p>
            <a:pPr>
              <a:buFont typeface="Wingdings" pitchFamily="2" charset="2"/>
              <a:buChar char="ü"/>
            </a:pPr>
            <a:r>
              <a:rPr lang="ru-RU" sz="1800" dirty="0" err="1"/>
              <a:t>Бегиянов</a:t>
            </a:r>
            <a:r>
              <a:rPr lang="ru-RU" sz="1800" dirty="0"/>
              <a:t> Василий </a:t>
            </a:r>
            <a:r>
              <a:rPr lang="ru-RU" sz="1800" dirty="0" smtClean="0"/>
              <a:t>Гаврилович;</a:t>
            </a:r>
            <a:endParaRPr lang="ru-RU" sz="1800" dirty="0"/>
          </a:p>
          <a:p>
            <a:pPr>
              <a:buFont typeface="Wingdings" pitchFamily="2" charset="2"/>
              <a:buChar char="ü"/>
            </a:pPr>
            <a:r>
              <a:rPr lang="ru-RU" sz="1800" dirty="0"/>
              <a:t>Румянцева Мария </a:t>
            </a:r>
            <a:r>
              <a:rPr lang="ru-RU" sz="1800" dirty="0" err="1" smtClean="0"/>
              <a:t>Мироновна</a:t>
            </a:r>
            <a:r>
              <a:rPr lang="ru-RU" sz="1800" dirty="0" smtClean="0"/>
              <a:t>;</a:t>
            </a:r>
            <a:endParaRPr lang="ru-RU" sz="1800" dirty="0"/>
          </a:p>
          <a:p>
            <a:pPr>
              <a:buFont typeface="Wingdings" pitchFamily="2" charset="2"/>
              <a:buChar char="ü"/>
            </a:pPr>
            <a:r>
              <a:rPr lang="ru-RU" sz="1800" dirty="0"/>
              <a:t>Шипунов Василий </a:t>
            </a:r>
            <a:r>
              <a:rPr lang="ru-RU" sz="1800" dirty="0" err="1" smtClean="0"/>
              <a:t>Ананьевич</a:t>
            </a:r>
            <a:r>
              <a:rPr lang="ru-RU" sz="1800" dirty="0" smtClean="0"/>
              <a:t>;</a:t>
            </a:r>
            <a:endParaRPr lang="ru-RU" sz="1800" dirty="0"/>
          </a:p>
          <a:p>
            <a:pPr>
              <a:buFont typeface="Wingdings" pitchFamily="2" charset="2"/>
              <a:buChar char="ü"/>
            </a:pPr>
            <a:r>
              <a:rPr lang="ru-RU" sz="1800" dirty="0" err="1"/>
              <a:t>Дьячкова</a:t>
            </a:r>
            <a:r>
              <a:rPr lang="ru-RU" sz="1800" dirty="0"/>
              <a:t> Раиса </a:t>
            </a:r>
            <a:r>
              <a:rPr lang="ru-RU" sz="1800" dirty="0" smtClean="0"/>
              <a:t>Георгиевна;</a:t>
            </a:r>
            <a:endParaRPr lang="ru-RU" sz="1800" dirty="0"/>
          </a:p>
          <a:p>
            <a:pPr>
              <a:buFont typeface="Wingdings" pitchFamily="2" charset="2"/>
              <a:buChar char="ü"/>
            </a:pPr>
            <a:r>
              <a:rPr lang="ru-RU" sz="1800" dirty="0" err="1"/>
              <a:t>Песегов</a:t>
            </a:r>
            <a:r>
              <a:rPr lang="ru-RU" sz="1800" dirty="0"/>
              <a:t>  Андрей </a:t>
            </a:r>
            <a:r>
              <a:rPr lang="ru-RU" sz="1800" dirty="0" err="1"/>
              <a:t>Власович</a:t>
            </a:r>
            <a:r>
              <a:rPr lang="ru-RU" sz="1800" dirty="0" smtClean="0"/>
              <a:t>.</a:t>
            </a:r>
            <a:endParaRPr lang="ru-RU" sz="1800" dirty="0"/>
          </a:p>
        </p:txBody>
      </p:sp>
      <p:sp>
        <p:nvSpPr>
          <p:cNvPr id="9" name="TextBox 8"/>
          <p:cNvSpPr txBox="1"/>
          <p:nvPr/>
        </p:nvSpPr>
        <p:spPr>
          <a:xfrm>
            <a:off x="611560" y="5661248"/>
            <a:ext cx="7920880" cy="830997"/>
          </a:xfrm>
          <a:prstGeom prst="rect">
            <a:avLst/>
          </a:prstGeom>
          <a:noFill/>
        </p:spPr>
        <p:txBody>
          <a:bodyPr wrap="square" rtlCol="0">
            <a:spAutoFit/>
          </a:bodyPr>
          <a:lstStyle/>
          <a:p>
            <a:r>
              <a:rPr lang="ru-RU" sz="1600" dirty="0"/>
              <a:t>Таким было начало  ... </a:t>
            </a:r>
          </a:p>
          <a:p>
            <a:r>
              <a:rPr lang="ru-RU" sz="1600" dirty="0" smtClean="0"/>
              <a:t>Посмотрите</a:t>
            </a:r>
            <a:r>
              <a:rPr lang="ru-RU" sz="1600" dirty="0"/>
              <a:t>, друзья, повнимательнее: может, это ваши дедушки и бабушки (прадедушки и прабабушки) стояли у истоков поселковой власти...</a:t>
            </a:r>
          </a:p>
        </p:txBody>
      </p:sp>
    </p:spTree>
    <p:extLst>
      <p:ext uri="{BB962C8B-B14F-4D97-AF65-F5344CB8AC3E}">
        <p14:creationId xmlns:p14="http://schemas.microsoft.com/office/powerpoint/2010/main" val="2509494442"/>
      </p:ext>
    </p:extLst>
  </p:cSld>
  <p:clrMapOvr>
    <a:masterClrMapping/>
  </p:clrMapOvr>
  <p:transition spd="slow">
    <p:wip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706090"/>
          </a:xfrm>
        </p:spPr>
        <p:txBody>
          <a:bodyPr>
            <a:normAutofit/>
          </a:bodyPr>
          <a:lstStyle/>
          <a:p>
            <a:r>
              <a:rPr lang="ru-RU" sz="3600" b="1" dirty="0" smtClean="0">
                <a:latin typeface="Times New Roman" pitchFamily="18" charset="0"/>
                <a:cs typeface="Times New Roman" pitchFamily="18" charset="0"/>
              </a:rPr>
              <a:t>А далее руководили  Майной:</a:t>
            </a:r>
            <a:endParaRPr lang="ru-RU" sz="2400" dirty="0">
              <a:latin typeface="Times New Roman" pitchFamily="18" charset="0"/>
              <a:cs typeface="Times New Roman" pitchFamily="18" charset="0"/>
            </a:endParaRPr>
          </a:p>
        </p:txBody>
      </p:sp>
      <p:sp>
        <p:nvSpPr>
          <p:cNvPr id="3" name="Объект 2"/>
          <p:cNvSpPr>
            <a:spLocks noGrp="1"/>
          </p:cNvSpPr>
          <p:nvPr>
            <p:ph idx="1"/>
          </p:nvPr>
        </p:nvSpPr>
        <p:spPr>
          <a:xfrm>
            <a:off x="611560" y="1624109"/>
            <a:ext cx="4608512" cy="4392488"/>
          </a:xfrm>
        </p:spPr>
        <p:txBody>
          <a:bodyPr>
            <a:normAutofit fontScale="55000" lnSpcReduction="20000"/>
          </a:bodyPr>
          <a:lstStyle/>
          <a:p>
            <a:pPr>
              <a:buFont typeface="Wingdings" pitchFamily="2" charset="2"/>
              <a:buChar char="Ø"/>
            </a:pPr>
            <a:r>
              <a:rPr lang="ru-RU" dirty="0" smtClean="0"/>
              <a:t>1957 </a:t>
            </a:r>
            <a:r>
              <a:rPr lang="ru-RU" dirty="0"/>
              <a:t>-  Коробко Мария Ивановна</a:t>
            </a:r>
            <a:endParaRPr lang="ru-RU" sz="2000" dirty="0"/>
          </a:p>
          <a:p>
            <a:pPr>
              <a:buFont typeface="Wingdings" pitchFamily="2" charset="2"/>
              <a:buChar char="Ø"/>
            </a:pPr>
            <a:r>
              <a:rPr lang="ru-RU" dirty="0"/>
              <a:t>1965 - </a:t>
            </a:r>
            <a:r>
              <a:rPr lang="ru-RU" dirty="0" err="1"/>
              <a:t>Галайда</a:t>
            </a:r>
            <a:r>
              <a:rPr lang="ru-RU" dirty="0"/>
              <a:t> Римма Павловна</a:t>
            </a:r>
            <a:endParaRPr lang="ru-RU" sz="2000" dirty="0"/>
          </a:p>
          <a:p>
            <a:pPr>
              <a:buFont typeface="Wingdings" pitchFamily="2" charset="2"/>
              <a:buChar char="Ø"/>
            </a:pPr>
            <a:r>
              <a:rPr lang="ru-RU" dirty="0"/>
              <a:t>1966 - Леоненко Терентий   </a:t>
            </a:r>
            <a:r>
              <a:rPr lang="ru-RU" dirty="0" err="1"/>
              <a:t>Агеевич</a:t>
            </a:r>
            <a:endParaRPr lang="ru-RU" sz="2000" dirty="0"/>
          </a:p>
          <a:p>
            <a:pPr>
              <a:buFont typeface="Wingdings" pitchFamily="2" charset="2"/>
              <a:buChar char="Ø"/>
            </a:pPr>
            <a:r>
              <a:rPr lang="ru-RU" dirty="0"/>
              <a:t>1969 - Макарова Анна Савельевна</a:t>
            </a:r>
            <a:endParaRPr lang="ru-RU" sz="2000" dirty="0"/>
          </a:p>
          <a:p>
            <a:pPr>
              <a:buFont typeface="Wingdings" pitchFamily="2" charset="2"/>
              <a:buChar char="Ø"/>
            </a:pPr>
            <a:r>
              <a:rPr lang="ru-RU" dirty="0"/>
              <a:t>1971 - Поминов Михаил Егорович</a:t>
            </a:r>
            <a:endParaRPr lang="ru-RU" sz="2000" dirty="0"/>
          </a:p>
          <a:p>
            <a:pPr>
              <a:buFont typeface="Wingdings" pitchFamily="2" charset="2"/>
              <a:buChar char="Ø"/>
            </a:pPr>
            <a:r>
              <a:rPr lang="ru-RU" dirty="0"/>
              <a:t>1973 - Грек Олесь Григорьевич</a:t>
            </a:r>
            <a:endParaRPr lang="ru-RU" sz="2000" dirty="0"/>
          </a:p>
          <a:p>
            <a:pPr>
              <a:buFont typeface="Wingdings" pitchFamily="2" charset="2"/>
              <a:buChar char="Ø"/>
            </a:pPr>
            <a:r>
              <a:rPr lang="ru-RU" dirty="0"/>
              <a:t>1975 - Филина Мария Захаровна</a:t>
            </a:r>
            <a:endParaRPr lang="ru-RU" sz="2000" dirty="0"/>
          </a:p>
          <a:p>
            <a:pPr>
              <a:buFont typeface="Wingdings" pitchFamily="2" charset="2"/>
              <a:buChar char="Ø"/>
            </a:pPr>
            <a:r>
              <a:rPr lang="ru-RU" dirty="0"/>
              <a:t>1981 - </a:t>
            </a:r>
            <a:r>
              <a:rPr lang="ru-RU" dirty="0" err="1"/>
              <a:t>Лавреновская</a:t>
            </a:r>
            <a:r>
              <a:rPr lang="ru-RU" dirty="0"/>
              <a:t> Галина Александровна (</a:t>
            </a:r>
            <a:r>
              <a:rPr lang="ru-RU" dirty="0" err="1"/>
              <a:t>и.о</a:t>
            </a:r>
            <a:r>
              <a:rPr lang="ru-RU" dirty="0"/>
              <a:t>.)</a:t>
            </a:r>
            <a:endParaRPr lang="ru-RU" sz="2000" dirty="0"/>
          </a:p>
          <a:p>
            <a:pPr>
              <a:buFont typeface="Wingdings" pitchFamily="2" charset="2"/>
              <a:buChar char="Ø"/>
            </a:pPr>
            <a:r>
              <a:rPr lang="ru-RU" dirty="0"/>
              <a:t>1982 - </a:t>
            </a:r>
            <a:r>
              <a:rPr lang="ru-RU" dirty="0" err="1"/>
              <a:t>Анисенко</a:t>
            </a:r>
            <a:r>
              <a:rPr lang="ru-RU" dirty="0"/>
              <a:t> Лидия Алексеевна</a:t>
            </a:r>
            <a:endParaRPr lang="ru-RU" sz="2000" dirty="0"/>
          </a:p>
          <a:p>
            <a:pPr>
              <a:buFont typeface="Wingdings" pitchFamily="2" charset="2"/>
              <a:buChar char="Ø"/>
            </a:pPr>
            <a:r>
              <a:rPr lang="ru-RU" dirty="0"/>
              <a:t>1985 - Островский Валерий Васильевич</a:t>
            </a:r>
            <a:endParaRPr lang="ru-RU" sz="2000" dirty="0"/>
          </a:p>
          <a:p>
            <a:pPr>
              <a:buFont typeface="Wingdings" pitchFamily="2" charset="2"/>
              <a:buChar char="Ø"/>
            </a:pPr>
            <a:r>
              <a:rPr lang="ru-RU" dirty="0"/>
              <a:t>1987 - Майоров  Виктор Григорьевич </a:t>
            </a:r>
            <a:endParaRPr lang="ru-RU" dirty="0" smtClean="0"/>
          </a:p>
          <a:p>
            <a:pPr marL="0" indent="0">
              <a:buNone/>
            </a:pPr>
            <a:r>
              <a:rPr lang="ru-RU" dirty="0"/>
              <a:t> </a:t>
            </a:r>
            <a:r>
              <a:rPr lang="ru-RU" dirty="0" smtClean="0"/>
              <a:t>  ( </a:t>
            </a:r>
            <a:r>
              <a:rPr lang="ru-RU" dirty="0"/>
              <a:t>с 1992 г.- глава администрации </a:t>
            </a:r>
            <a:r>
              <a:rPr lang="ru-RU" dirty="0" err="1"/>
              <a:t>п.Майна</a:t>
            </a:r>
            <a:r>
              <a:rPr lang="ru-RU" dirty="0"/>
              <a:t>)</a:t>
            </a:r>
            <a:endParaRPr lang="ru-RU" sz="2000" dirty="0"/>
          </a:p>
          <a:p>
            <a:pPr>
              <a:buFont typeface="Wingdings" pitchFamily="2" charset="2"/>
              <a:buChar char="Ø"/>
            </a:pPr>
            <a:r>
              <a:rPr lang="ru-RU" dirty="0"/>
              <a:t>1995 - Добрынин Александр Александрович</a:t>
            </a:r>
            <a:endParaRPr lang="ru-RU" sz="2000" dirty="0"/>
          </a:p>
          <a:p>
            <a:pPr>
              <a:buFont typeface="Wingdings" pitchFamily="2" charset="2"/>
              <a:buChar char="Ø"/>
            </a:pPr>
            <a:r>
              <a:rPr lang="ru-RU" dirty="0"/>
              <a:t>1999 - Каширина Татьяна Григорьевна</a:t>
            </a:r>
            <a:endParaRPr lang="ru-RU" sz="2000" dirty="0"/>
          </a:p>
          <a:p>
            <a:pPr lvl="5"/>
            <a:endParaRPr lang="ru-RU" dirty="0"/>
          </a:p>
        </p:txBody>
      </p:sp>
      <p:sp>
        <p:nvSpPr>
          <p:cNvPr id="6" name="TextBox 5"/>
          <p:cNvSpPr txBox="1"/>
          <p:nvPr/>
        </p:nvSpPr>
        <p:spPr>
          <a:xfrm>
            <a:off x="4932040" y="1628800"/>
            <a:ext cx="3816424" cy="2308324"/>
          </a:xfrm>
          <a:prstGeom prst="rect">
            <a:avLst/>
          </a:prstGeom>
          <a:noFill/>
        </p:spPr>
        <p:txBody>
          <a:bodyPr wrap="square" rtlCol="0">
            <a:spAutoFit/>
          </a:bodyPr>
          <a:lstStyle/>
          <a:p>
            <a:pPr>
              <a:buFont typeface="Wingdings" pitchFamily="2" charset="2"/>
              <a:buChar char="Ø"/>
            </a:pPr>
            <a:r>
              <a:rPr lang="ru-RU" dirty="0" smtClean="0"/>
              <a:t>  2003 - </a:t>
            </a:r>
            <a:r>
              <a:rPr lang="ru-RU" dirty="0" err="1" smtClean="0"/>
              <a:t>Шаленый</a:t>
            </a:r>
            <a:r>
              <a:rPr lang="ru-RU" dirty="0" smtClean="0"/>
              <a:t> Сергей Александрович</a:t>
            </a:r>
            <a:endParaRPr lang="ru-RU" sz="1200" dirty="0" smtClean="0"/>
          </a:p>
          <a:p>
            <a:pPr>
              <a:buFont typeface="Wingdings" pitchFamily="2" charset="2"/>
              <a:buChar char="Ø"/>
            </a:pPr>
            <a:r>
              <a:rPr lang="ru-RU" dirty="0" smtClean="0"/>
              <a:t>  2013 - </a:t>
            </a:r>
            <a:r>
              <a:rPr lang="ru-RU" dirty="0" err="1" smtClean="0"/>
              <a:t>Паластрова</a:t>
            </a:r>
            <a:r>
              <a:rPr lang="ru-RU" dirty="0" smtClean="0"/>
              <a:t> Елена Игоревна</a:t>
            </a:r>
            <a:endParaRPr lang="ru-RU" sz="1200" dirty="0" smtClean="0"/>
          </a:p>
          <a:p>
            <a:pPr>
              <a:buFont typeface="Wingdings" pitchFamily="2" charset="2"/>
              <a:buChar char="Ø"/>
            </a:pPr>
            <a:r>
              <a:rPr lang="ru-RU" dirty="0" smtClean="0"/>
              <a:t>  2014 - </a:t>
            </a:r>
            <a:r>
              <a:rPr lang="ru-RU" dirty="0" err="1" smtClean="0"/>
              <a:t>Снитко</a:t>
            </a:r>
            <a:r>
              <a:rPr lang="ru-RU" dirty="0" smtClean="0"/>
              <a:t> Юрий Николаевич</a:t>
            </a:r>
            <a:endParaRPr lang="ru-RU" sz="1200" dirty="0" smtClean="0"/>
          </a:p>
          <a:p>
            <a:pPr>
              <a:buFont typeface="Wingdings" pitchFamily="2" charset="2"/>
              <a:buChar char="Ø"/>
            </a:pPr>
            <a:r>
              <a:rPr lang="ru-RU" dirty="0" smtClean="0"/>
              <a:t>  2021 - </a:t>
            </a:r>
            <a:r>
              <a:rPr lang="ru-RU" dirty="0" err="1" smtClean="0"/>
              <a:t>Савилов</a:t>
            </a:r>
            <a:r>
              <a:rPr lang="ru-RU" dirty="0" smtClean="0"/>
              <a:t>  Олег Анатольевич </a:t>
            </a:r>
            <a:endParaRPr lang="ru-RU" sz="1200" dirty="0" smtClean="0"/>
          </a:p>
          <a:p>
            <a:pPr>
              <a:buFont typeface="Wingdings" pitchFamily="2" charset="2"/>
              <a:buChar char="Ø"/>
            </a:pPr>
            <a:r>
              <a:rPr lang="ru-RU" dirty="0" smtClean="0"/>
              <a:t>  2022 - </a:t>
            </a:r>
            <a:r>
              <a:rPr lang="ru-RU" dirty="0" err="1" smtClean="0"/>
              <a:t>Снитко</a:t>
            </a:r>
            <a:r>
              <a:rPr lang="ru-RU" dirty="0" smtClean="0"/>
              <a:t> Юрий Николаевич ( по настоящее  время)</a:t>
            </a:r>
            <a:endParaRPr lang="ru-RU" sz="1200" dirty="0" smtClean="0"/>
          </a:p>
          <a:p>
            <a:endParaRPr lang="ru-RU" dirty="0"/>
          </a:p>
        </p:txBody>
      </p:sp>
      <p:sp>
        <p:nvSpPr>
          <p:cNvPr id="7" name="TextBox 6"/>
          <p:cNvSpPr txBox="1"/>
          <p:nvPr/>
        </p:nvSpPr>
        <p:spPr>
          <a:xfrm>
            <a:off x="899592" y="1108419"/>
            <a:ext cx="2736304" cy="369332"/>
          </a:xfrm>
          <a:prstGeom prst="rect">
            <a:avLst/>
          </a:prstGeom>
          <a:noFill/>
        </p:spPr>
        <p:txBody>
          <a:bodyPr wrap="square" rtlCol="0">
            <a:spAutoFit/>
          </a:bodyPr>
          <a:lstStyle/>
          <a:p>
            <a:r>
              <a:rPr lang="ru-RU" b="1" dirty="0" smtClean="0"/>
              <a:t>Избираемые должности</a:t>
            </a:r>
            <a:endParaRPr lang="ru-RU" b="1" dirty="0"/>
          </a:p>
        </p:txBody>
      </p:sp>
      <p:sp>
        <p:nvSpPr>
          <p:cNvPr id="8" name="TextBox 7"/>
          <p:cNvSpPr txBox="1"/>
          <p:nvPr/>
        </p:nvSpPr>
        <p:spPr>
          <a:xfrm>
            <a:off x="4860032" y="1108419"/>
            <a:ext cx="2808312" cy="369332"/>
          </a:xfrm>
          <a:prstGeom prst="rect">
            <a:avLst/>
          </a:prstGeom>
          <a:noFill/>
        </p:spPr>
        <p:txBody>
          <a:bodyPr wrap="square" rtlCol="0">
            <a:spAutoFit/>
          </a:bodyPr>
          <a:lstStyle/>
          <a:p>
            <a:r>
              <a:rPr lang="ru-RU" b="1" dirty="0" smtClean="0"/>
              <a:t>Назначаемые</a:t>
            </a:r>
            <a:r>
              <a:rPr lang="ru-RU" dirty="0" smtClean="0"/>
              <a:t> </a:t>
            </a:r>
            <a:r>
              <a:rPr lang="ru-RU" b="1" dirty="0" smtClean="0"/>
              <a:t>должности</a:t>
            </a:r>
            <a:endParaRPr lang="ru-RU" b="1" dirty="0"/>
          </a:p>
        </p:txBody>
      </p:sp>
      <p:sp>
        <p:nvSpPr>
          <p:cNvPr id="9" name="Табличка 8"/>
          <p:cNvSpPr/>
          <p:nvPr/>
        </p:nvSpPr>
        <p:spPr>
          <a:xfrm>
            <a:off x="179512" y="116632"/>
            <a:ext cx="8712968" cy="6480720"/>
          </a:xfrm>
          <a:prstGeom prst="plaque">
            <a:avLst>
              <a:gd name="adj" fmla="val 13564"/>
            </a:avLst>
          </a:prstGeom>
          <a:noFill/>
          <a:ln>
            <a:solidFill>
              <a:schemeClr val="accent2">
                <a:alpha val="3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2037081802"/>
      </p:ext>
    </p:extLst>
  </p:cSld>
  <p:clrMapOvr>
    <a:masterClrMapping/>
  </p:clrMapOvr>
  <p:transition spd="slow">
    <p:wip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Объект 4"/>
          <p:cNvSpPr>
            <a:spLocks noGrp="1"/>
          </p:cNvSpPr>
          <p:nvPr>
            <p:ph sz="half" idx="1"/>
          </p:nvPr>
        </p:nvSpPr>
        <p:spPr>
          <a:xfrm>
            <a:off x="2627784" y="239184"/>
            <a:ext cx="6336704" cy="3096344"/>
          </a:xfrm>
        </p:spPr>
        <p:txBody>
          <a:bodyPr>
            <a:normAutofit fontScale="62500" lnSpcReduction="20000"/>
          </a:bodyPr>
          <a:lstStyle/>
          <a:p>
            <a:pPr marL="0" indent="355600" algn="just">
              <a:buNone/>
            </a:pPr>
            <a:r>
              <a:rPr lang="ru-RU" dirty="0">
                <a:cs typeface="Times New Roman" pitchFamily="18" charset="0"/>
              </a:rPr>
              <a:t>За прошедшие 80 лет много достойных людей возглавляли  исполнительный орган поселковой власти. </a:t>
            </a:r>
          </a:p>
          <a:p>
            <a:pPr marL="0" indent="355600" algn="just">
              <a:buNone/>
            </a:pPr>
            <a:r>
              <a:rPr lang="ru-RU" dirty="0" smtClean="0">
                <a:cs typeface="Times New Roman" pitchFamily="18" charset="0"/>
              </a:rPr>
              <a:t>Сегодня </a:t>
            </a:r>
            <a:r>
              <a:rPr lang="ru-RU" dirty="0">
                <a:cs typeface="Times New Roman" pitchFamily="18" charset="0"/>
              </a:rPr>
              <a:t>наш рассказ будет про удивительную женщину, судьба которой накрепко связана с Майной. Это Мария Захаровна Филина, руководившая поселком с 1975 по январь 1982</a:t>
            </a:r>
            <a:r>
              <a:rPr lang="ru-RU" dirty="0" smtClean="0">
                <a:cs typeface="Times New Roman" pitchFamily="18" charset="0"/>
              </a:rPr>
              <a:t>.</a:t>
            </a:r>
            <a:r>
              <a:rPr lang="ru-RU" dirty="0" smtClean="0"/>
              <a:t> </a:t>
            </a:r>
          </a:p>
          <a:p>
            <a:pPr marL="0" indent="355600" algn="just">
              <a:buNone/>
            </a:pPr>
            <a:r>
              <a:rPr lang="ru-RU" dirty="0" smtClean="0"/>
              <a:t>Родилась она 20 октября 1928 года в селе Ново-</a:t>
            </a:r>
            <a:r>
              <a:rPr lang="ru-RU" dirty="0" err="1" smtClean="0"/>
              <a:t>Енисейка</a:t>
            </a:r>
            <a:r>
              <a:rPr lang="ru-RU" dirty="0" smtClean="0"/>
              <a:t> </a:t>
            </a:r>
            <a:r>
              <a:rPr lang="ru-RU" dirty="0" err="1" smtClean="0"/>
              <a:t>Бейского</a:t>
            </a:r>
            <a:r>
              <a:rPr lang="ru-RU" dirty="0" smtClean="0"/>
              <a:t> района, в семье  Захара Ефимовича и Пелагеи Стефановны </a:t>
            </a:r>
            <a:r>
              <a:rPr lang="ru-RU" dirty="0" err="1" smtClean="0"/>
              <a:t>Столяровых</a:t>
            </a:r>
            <a:r>
              <a:rPr lang="ru-RU" dirty="0" smtClean="0"/>
              <a:t>, рядовых колхозников, людей трудолюбивых и бескорыстных. В 1939 году окончила </a:t>
            </a:r>
            <a:r>
              <a:rPr lang="ru-RU" dirty="0" err="1" smtClean="0"/>
              <a:t>Новоенисейскую</a:t>
            </a:r>
            <a:r>
              <a:rPr lang="ru-RU" dirty="0" smtClean="0"/>
              <a:t> начальную школу, в 1942- семилетку в </a:t>
            </a:r>
            <a:r>
              <a:rPr lang="ru-RU" dirty="0" err="1" smtClean="0"/>
              <a:t>Означенской</a:t>
            </a:r>
            <a:r>
              <a:rPr lang="ru-RU" dirty="0" smtClean="0"/>
              <a:t> средней школе. </a:t>
            </a:r>
          </a:p>
        </p:txBody>
      </p:sp>
      <p:pic>
        <p:nvPicPr>
          <p:cNvPr id="8" name="Объект 7"/>
          <p:cNvPicPr>
            <a:picLocks noGrp="1" noChangeAspect="1"/>
          </p:cNvPicPr>
          <p:nvPr>
            <p:ph sz="half" idx="2"/>
          </p:nvPr>
        </p:nvPicPr>
        <p:blipFill rotWithShape="1">
          <a:blip r:embed="rId2" cstate="print">
            <a:extLst>
              <a:ext uri="{BEBA8EAE-BF5A-486C-A8C5-ECC9F3942E4B}">
                <a14:imgProps xmlns:a14="http://schemas.microsoft.com/office/drawing/2010/main">
                  <a14:imgLayer r:embed="rId3">
                    <a14:imgEffect>
                      <a14:brightnessContrast contrast="20000"/>
                    </a14:imgEffect>
                  </a14:imgLayer>
                </a14:imgProps>
              </a:ext>
              <a:ext uri="{28A0092B-C50C-407E-A947-70E740481C1C}">
                <a14:useLocalDpi xmlns:a14="http://schemas.microsoft.com/office/drawing/2010/main" val="0"/>
              </a:ext>
            </a:extLst>
          </a:blip>
          <a:srcRect l="21253" t="5918" r="27312" b="43188"/>
          <a:stretch/>
        </p:blipFill>
        <p:spPr>
          <a:xfrm>
            <a:off x="467544" y="188640"/>
            <a:ext cx="2030043" cy="2801788"/>
          </a:xfrm>
          <a:prstGeom prst="rect">
            <a:avLst/>
          </a:prstGeom>
          <a:ln>
            <a:noFill/>
          </a:ln>
          <a:effectLst>
            <a:outerShdw blurRad="190500" algn="tl" rotWithShape="0">
              <a:srgbClr val="000000">
                <a:alpha val="70000"/>
              </a:srgbClr>
            </a:outerShdw>
          </a:effectLst>
        </p:spPr>
      </p:pic>
      <p:sp>
        <p:nvSpPr>
          <p:cNvPr id="9" name="TextBox 8"/>
          <p:cNvSpPr txBox="1"/>
          <p:nvPr/>
        </p:nvSpPr>
        <p:spPr>
          <a:xfrm>
            <a:off x="395536" y="2995961"/>
            <a:ext cx="5760640" cy="3693319"/>
          </a:xfrm>
          <a:prstGeom prst="rect">
            <a:avLst/>
          </a:prstGeom>
          <a:noFill/>
        </p:spPr>
        <p:txBody>
          <a:bodyPr wrap="square" rtlCol="0">
            <a:spAutoFit/>
          </a:bodyPr>
          <a:lstStyle/>
          <a:p>
            <a:pPr indent="355600"/>
            <a:r>
              <a:rPr lang="ru-RU" dirty="0" smtClean="0"/>
              <a:t>С </a:t>
            </a:r>
            <a:r>
              <a:rPr lang="ru-RU" dirty="0"/>
              <a:t>1942 по 1946 год вместе с родителями  работала в колхозе "Искра", за что в мае 1947 года награждена медалью "За доблестный труд в Великой Отечественной войне 1941-1945 </a:t>
            </a:r>
            <a:r>
              <a:rPr lang="ru-RU" dirty="0" err="1"/>
              <a:t>г.г</a:t>
            </a:r>
            <a:r>
              <a:rPr lang="ru-RU" dirty="0"/>
              <a:t>." 27 апреля 1946 года по решению сессии Ново-Енисейского сельсовета была избрана секретарем сельсовета, где проработала до 23 декабря 1952года. Была  освобождена от занимаемой должности "в связи с переводом мужа в другой с/с" </a:t>
            </a:r>
            <a:r>
              <a:rPr lang="ru-RU" dirty="0" smtClean="0"/>
              <a:t>                        (решение </a:t>
            </a:r>
            <a:r>
              <a:rPr lang="ru-RU" dirty="0"/>
              <a:t>сессии Н- Енисейского с/с от 20.12.1952г.)  </a:t>
            </a:r>
          </a:p>
          <a:p>
            <a:r>
              <a:rPr lang="ru-RU" dirty="0" smtClean="0"/>
              <a:t>Муж </a:t>
            </a:r>
            <a:r>
              <a:rPr lang="ru-RU" dirty="0"/>
              <a:t>- Александр Михайлович Филин, человек в Майне известный и уважаемый,  работал в </a:t>
            </a:r>
            <a:r>
              <a:rPr lang="ru-RU" dirty="0" err="1"/>
              <a:t>Майнской</a:t>
            </a:r>
            <a:r>
              <a:rPr lang="ru-RU" dirty="0"/>
              <a:t> средней школе 27 лет:  сначала учителем  начальных классов,  а затем преподавателем  труда. </a:t>
            </a:r>
          </a:p>
        </p:txBody>
      </p:sp>
      <p:pic>
        <p:nvPicPr>
          <p:cNvPr id="10" name="Рисунок 9"/>
          <p:cNvPicPr>
            <a:picLocks noChangeAspect="1"/>
          </p:cNvPicPr>
          <p:nvPr/>
        </p:nvPicPr>
        <p:blipFill rotWithShape="1">
          <a:blip r:embed="rId4" cstate="print">
            <a:extLst>
              <a:ext uri="{28A0092B-C50C-407E-A947-70E740481C1C}">
                <a14:useLocalDpi xmlns:a14="http://schemas.microsoft.com/office/drawing/2010/main" val="0"/>
              </a:ext>
            </a:extLst>
          </a:blip>
          <a:srcRect l="25628" t="2589" r="34338" b="59741"/>
          <a:stretch/>
        </p:blipFill>
        <p:spPr>
          <a:xfrm>
            <a:off x="6036830" y="2780928"/>
            <a:ext cx="2887716" cy="3822549"/>
          </a:xfrm>
          <a:prstGeom prst="rect">
            <a:avLst/>
          </a:prstGeom>
          <a:ln>
            <a:noFill/>
          </a:ln>
          <a:effectLst>
            <a:softEdge rad="112500"/>
          </a:effectLst>
        </p:spPr>
      </p:pic>
    </p:spTree>
    <p:extLst>
      <p:ext uri="{BB962C8B-B14F-4D97-AF65-F5344CB8AC3E}">
        <p14:creationId xmlns:p14="http://schemas.microsoft.com/office/powerpoint/2010/main" val="2052263274"/>
      </p:ext>
    </p:extLst>
  </p:cSld>
  <p:clrMapOvr>
    <a:masterClrMapping/>
  </p:clrMapOvr>
  <p:transition spd="slow">
    <p:wipe/>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sz="half" idx="1"/>
          </p:nvPr>
        </p:nvSpPr>
        <p:spPr>
          <a:xfrm>
            <a:off x="395536" y="620688"/>
            <a:ext cx="8208912" cy="2016224"/>
          </a:xfrm>
        </p:spPr>
        <p:txBody>
          <a:bodyPr>
            <a:normAutofit fontScale="62500" lnSpcReduction="20000"/>
          </a:bodyPr>
          <a:lstStyle/>
          <a:p>
            <a:pPr marL="0" indent="355600" algn="just">
              <a:buNone/>
            </a:pPr>
            <a:r>
              <a:rPr lang="ru-RU" dirty="0" smtClean="0"/>
              <a:t>С октября 1957 года по апрель 1959 года Мария Захаровна работала кассиром в исполкоме </a:t>
            </a:r>
            <a:r>
              <a:rPr lang="ru-RU" dirty="0" err="1" smtClean="0"/>
              <a:t>Майнского</a:t>
            </a:r>
            <a:r>
              <a:rPr lang="ru-RU" dirty="0" smtClean="0"/>
              <a:t> поссовета. </a:t>
            </a:r>
          </a:p>
          <a:p>
            <a:pPr marL="0" indent="355600" algn="just">
              <a:buNone/>
            </a:pPr>
            <a:r>
              <a:rPr lang="ru-RU" dirty="0" smtClean="0"/>
              <a:t>В апреле 1959 года была избрана секретарем исполкома. В этой должности проработала по июнь 1973 года. Работу совмещала с учебой в школе работающей молодежи, в 1971 году окончила 11 классов.</a:t>
            </a:r>
          </a:p>
          <a:p>
            <a:pPr marL="0" indent="355600" algn="just">
              <a:buNone/>
            </a:pPr>
            <a:r>
              <a:rPr lang="ru-RU" dirty="0" smtClean="0"/>
              <a:t>В июне 1973 года была избрана заместителем председателя, а в июне 1975 - председателем  исполкома </a:t>
            </a:r>
            <a:r>
              <a:rPr lang="ru-RU" dirty="0" err="1" smtClean="0"/>
              <a:t>Майнского</a:t>
            </a:r>
            <a:r>
              <a:rPr lang="ru-RU" dirty="0" smtClean="0"/>
              <a:t> поссовета, где она трудилась на благо своих односельчан вплоть до ухода из жизни. </a:t>
            </a:r>
            <a:endParaRPr lang="ru-RU" dirty="0"/>
          </a:p>
          <a:p>
            <a:pPr marL="0" indent="0">
              <a:buNone/>
            </a:pPr>
            <a:endParaRPr lang="ru-RU" dirty="0"/>
          </a:p>
        </p:txBody>
      </p:sp>
      <p:pic>
        <p:nvPicPr>
          <p:cNvPr id="7" name="Рисунок 6"/>
          <p:cNvPicPr>
            <a:picLocks noChangeAspect="1"/>
          </p:cNvPicPr>
          <p:nvPr/>
        </p:nvPicPr>
        <p:blipFill rotWithShape="1">
          <a:blip r:embed="rId2" cstate="print">
            <a:extLst>
              <a:ext uri="{28A0092B-C50C-407E-A947-70E740481C1C}">
                <a14:useLocalDpi xmlns:a14="http://schemas.microsoft.com/office/drawing/2010/main" val="0"/>
              </a:ext>
            </a:extLst>
          </a:blip>
          <a:srcRect l="6566" t="7767" r="14616" b="53657"/>
          <a:stretch/>
        </p:blipFill>
        <p:spPr>
          <a:xfrm>
            <a:off x="611559" y="2708920"/>
            <a:ext cx="4907773" cy="3384376"/>
          </a:xfrm>
          <a:prstGeom prst="rect">
            <a:avLst/>
          </a:prstGeom>
          <a:ln>
            <a:noFill/>
          </a:ln>
          <a:effectLst>
            <a:softEdge rad="112500"/>
          </a:effectLst>
        </p:spPr>
      </p:pic>
      <p:sp>
        <p:nvSpPr>
          <p:cNvPr id="8" name="TextBox 7"/>
          <p:cNvSpPr txBox="1"/>
          <p:nvPr/>
        </p:nvSpPr>
        <p:spPr>
          <a:xfrm>
            <a:off x="5652120" y="2736784"/>
            <a:ext cx="2825074" cy="2862322"/>
          </a:xfrm>
          <a:prstGeom prst="rect">
            <a:avLst/>
          </a:prstGeom>
          <a:noFill/>
        </p:spPr>
        <p:txBody>
          <a:bodyPr wrap="square" rtlCol="0">
            <a:spAutoFit/>
          </a:bodyPr>
          <a:lstStyle/>
          <a:p>
            <a:pPr algn="just"/>
            <a:r>
              <a:rPr lang="ru-RU" dirty="0" smtClean="0"/>
              <a:t>Кстати сказать, старшая из дочерей Филиных - Валентина Александровна - пошла по стопам мамы: она долгое время работала заместителем  председателя  Черемушкинского поссовета.</a:t>
            </a:r>
          </a:p>
          <a:p>
            <a:pPr algn="just"/>
            <a:endParaRPr lang="ru-RU" dirty="0"/>
          </a:p>
        </p:txBody>
      </p:sp>
    </p:spTree>
    <p:extLst>
      <p:ext uri="{BB962C8B-B14F-4D97-AF65-F5344CB8AC3E}">
        <p14:creationId xmlns:p14="http://schemas.microsoft.com/office/powerpoint/2010/main" val="618282849"/>
      </p:ext>
    </p:extLst>
  </p:cSld>
  <p:clrMapOvr>
    <a:masterClrMapping/>
  </p:clrMapOvr>
  <p:transition spd="slow">
    <p:wipe/>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sz="half" idx="1"/>
          </p:nvPr>
        </p:nvSpPr>
        <p:spPr>
          <a:xfrm>
            <a:off x="539552" y="1844824"/>
            <a:ext cx="4392488" cy="4515306"/>
          </a:xfrm>
        </p:spPr>
        <p:txBody>
          <a:bodyPr>
            <a:noAutofit/>
          </a:bodyPr>
          <a:lstStyle/>
          <a:p>
            <a:pPr marL="0" indent="355600" algn="just">
              <a:buNone/>
            </a:pPr>
            <a:r>
              <a:rPr lang="ru-RU" sz="1700" dirty="0" smtClean="0"/>
              <a:t>А сама Мария Захаровна была занесена в "Книгу Почета" </a:t>
            </a:r>
            <a:r>
              <a:rPr lang="ru-RU" sz="1700" dirty="0" err="1" smtClean="0"/>
              <a:t>Бейского</a:t>
            </a:r>
            <a:r>
              <a:rPr lang="ru-RU" sz="1700" dirty="0" smtClean="0"/>
              <a:t> районного Совета. </a:t>
            </a:r>
          </a:p>
          <a:p>
            <a:pPr marL="0" indent="355600" algn="just">
              <a:buNone/>
            </a:pPr>
            <a:r>
              <a:rPr lang="ru-RU" sz="1700" dirty="0" smtClean="0"/>
              <a:t> 9 мая 1975 года в Майне впервые было проведено театрализованное шествие  в честь 30-летия Великой Победы,  организованное и подготовленное зав. кабинетом политпросвещения </a:t>
            </a:r>
            <a:r>
              <a:rPr lang="ru-RU" sz="1700" dirty="0" err="1" smtClean="0"/>
              <a:t>Красноярскгэсстроя</a:t>
            </a:r>
            <a:r>
              <a:rPr lang="ru-RU" sz="1700" dirty="0" smtClean="0"/>
              <a:t>  Г.И. Малюковой и М.З. Филиной, в тесном содружестве с работниками культуры, образования                             (знаменитая  живая картина "Родина-Мать" в  исполнении Н.С. </a:t>
            </a:r>
            <a:r>
              <a:rPr lang="ru-RU" sz="1700" dirty="0" err="1" smtClean="0"/>
              <a:t>Ващук</a:t>
            </a:r>
            <a:r>
              <a:rPr lang="ru-RU" sz="1700" dirty="0" smtClean="0"/>
              <a:t> - учителя географии </a:t>
            </a:r>
            <a:r>
              <a:rPr lang="ru-RU" sz="1700" dirty="0" err="1" smtClean="0"/>
              <a:t>Майнской</a:t>
            </a:r>
            <a:r>
              <a:rPr lang="ru-RU" sz="1700" dirty="0" smtClean="0"/>
              <a:t> средней школы), школьниками и общественниками поселка. (В последующие годы традиция  проведения театрализованных шествий в дни празднования Великой Победы продолжилась в городе Саяногорске).</a:t>
            </a:r>
          </a:p>
        </p:txBody>
      </p:sp>
      <p:pic>
        <p:nvPicPr>
          <p:cNvPr id="5" name="Объект 4"/>
          <p:cNvPicPr>
            <a:picLocks noGrp="1" noChangeAspect="1"/>
          </p:cNvPicPr>
          <p:nvPr>
            <p:ph sz="half" idx="2"/>
          </p:nvPr>
        </p:nvPicPr>
        <p:blipFill rotWithShape="1">
          <a:blip r:embed="rId2" cstate="print">
            <a:extLst>
              <a:ext uri="{28A0092B-C50C-407E-A947-70E740481C1C}">
                <a14:useLocalDpi xmlns:a14="http://schemas.microsoft.com/office/drawing/2010/main" val="0"/>
              </a:ext>
            </a:extLst>
          </a:blip>
          <a:srcRect l="1813" r="1685" b="1476"/>
          <a:stretch/>
        </p:blipFill>
        <p:spPr>
          <a:xfrm>
            <a:off x="5364088" y="1723444"/>
            <a:ext cx="3294497" cy="4737871"/>
          </a:xfrm>
          <a:prstGeom prst="rect">
            <a:avLst/>
          </a:prstGeom>
          <a:ln>
            <a:noFill/>
          </a:ln>
          <a:effectLst>
            <a:outerShdw blurRad="292100" dist="139700" dir="2700000" algn="tl" rotWithShape="0">
              <a:srgbClr val="333333">
                <a:alpha val="65000"/>
              </a:srgbClr>
            </a:outerShdw>
          </a:effectLst>
        </p:spPr>
      </p:pic>
      <p:sp>
        <p:nvSpPr>
          <p:cNvPr id="6" name="TextBox 5"/>
          <p:cNvSpPr txBox="1"/>
          <p:nvPr/>
        </p:nvSpPr>
        <p:spPr>
          <a:xfrm>
            <a:off x="539552" y="260648"/>
            <a:ext cx="8280920" cy="1938992"/>
          </a:xfrm>
          <a:prstGeom prst="rect">
            <a:avLst/>
          </a:prstGeom>
          <a:noFill/>
        </p:spPr>
        <p:txBody>
          <a:bodyPr wrap="square" rtlCol="0">
            <a:spAutoFit/>
          </a:bodyPr>
          <a:lstStyle/>
          <a:p>
            <a:pPr algn="just" defTabSz="355600"/>
            <a:r>
              <a:rPr lang="ru-RU" sz="1700" dirty="0" smtClean="0"/>
              <a:t>	За время  работы Марии Захаровны в должности председателя поселок преобразился: начали ремонтировать и асфальтировать дороги, началось строительство  водокачки на ул. Горной; активизировалась работа общественных формирований (женсовета, Совета ветеранов войны и др.), была оформлена "Книга почета" </a:t>
            </a:r>
            <a:r>
              <a:rPr lang="ru-RU" sz="1700" dirty="0" err="1" smtClean="0"/>
              <a:t>Майнского</a:t>
            </a:r>
            <a:r>
              <a:rPr lang="ru-RU" sz="1700" dirty="0" smtClean="0"/>
              <a:t> поселкового Совета народных депутатов. Такие «Свидетельства» выдавались всем занесенным в эту Книгу.</a:t>
            </a:r>
          </a:p>
          <a:p>
            <a:endParaRPr lang="ru-RU" dirty="0"/>
          </a:p>
        </p:txBody>
      </p:sp>
    </p:spTree>
    <p:extLst>
      <p:ext uri="{BB962C8B-B14F-4D97-AF65-F5344CB8AC3E}">
        <p14:creationId xmlns:p14="http://schemas.microsoft.com/office/powerpoint/2010/main" val="2409925134"/>
      </p:ext>
    </p:extLst>
  </p:cSld>
  <p:clrMapOvr>
    <a:masterClrMapping/>
  </p:clrMapOvr>
  <p:transition spd="slow">
    <p:wipe/>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sz="half" idx="1"/>
          </p:nvPr>
        </p:nvSpPr>
        <p:spPr>
          <a:xfrm>
            <a:off x="467544" y="3429000"/>
            <a:ext cx="8280920" cy="3096344"/>
          </a:xfrm>
        </p:spPr>
        <p:txBody>
          <a:bodyPr>
            <a:normAutofit fontScale="62500" lnSpcReduction="20000"/>
          </a:bodyPr>
          <a:lstStyle/>
          <a:p>
            <a:pPr marL="0" indent="355600" algn="just">
              <a:buNone/>
            </a:pPr>
            <a:r>
              <a:rPr lang="ru-RU" dirty="0" smtClean="0"/>
              <a:t>Мария </a:t>
            </a:r>
            <a:r>
              <a:rPr lang="ru-RU" dirty="0"/>
              <a:t>Захаровна неоднократно избиралась депутатом поселкового совета с  1959 года, депутатом  Саяногорского городского Совета депутатов  трудящихся , членом Саяногорского горкома КПСС (1979г). Труд М.З. Филиной отмечен медалями, Почетной грамотой Президиума Верховного Совета РСФСР, знаками "Победитель социалистического соревнования", грамотами исполкома </a:t>
            </a:r>
            <a:r>
              <a:rPr lang="ru-RU" dirty="0" err="1"/>
              <a:t>крайсовета</a:t>
            </a:r>
            <a:r>
              <a:rPr lang="ru-RU" dirty="0"/>
              <a:t> и президиума </a:t>
            </a:r>
            <a:r>
              <a:rPr lang="ru-RU" dirty="0" err="1"/>
              <a:t>крайсовпрофа</a:t>
            </a:r>
            <a:r>
              <a:rPr lang="ru-RU" dirty="0"/>
              <a:t>; Хакасского областного Совета; </a:t>
            </a:r>
            <a:r>
              <a:rPr lang="ru-RU" dirty="0" err="1"/>
              <a:t>Бейского</a:t>
            </a:r>
            <a:r>
              <a:rPr lang="ru-RU" dirty="0"/>
              <a:t> райсовета; Саяногорского горкома КПСС и исполкома горсовета.</a:t>
            </a:r>
          </a:p>
          <a:p>
            <a:pPr marL="0" indent="355600" algn="just">
              <a:buNone/>
            </a:pPr>
            <a:r>
              <a:rPr lang="ru-RU" dirty="0" smtClean="0"/>
              <a:t>Последняя </a:t>
            </a:r>
            <a:r>
              <a:rPr lang="ru-RU" dirty="0"/>
              <a:t>запись в её "Трудовой книжке" от 03.01.1982 года :</a:t>
            </a:r>
          </a:p>
          <a:p>
            <a:pPr marL="0" indent="355600" algn="just">
              <a:lnSpc>
                <a:spcPct val="120000"/>
              </a:lnSpc>
              <a:spcBef>
                <a:spcPts val="0"/>
              </a:spcBef>
              <a:buNone/>
            </a:pPr>
            <a:r>
              <a:rPr lang="ru-RU" dirty="0"/>
              <a:t>"Уволена с занимаемой должности в связи со смертью</a:t>
            </a:r>
            <a:r>
              <a:rPr lang="ru-RU" dirty="0" smtClean="0"/>
              <a:t>"...</a:t>
            </a:r>
          </a:p>
          <a:p>
            <a:pPr marL="0" indent="355600" algn="just">
              <a:lnSpc>
                <a:spcPct val="120000"/>
              </a:lnSpc>
              <a:spcBef>
                <a:spcPts val="0"/>
              </a:spcBef>
              <a:buNone/>
            </a:pPr>
            <a:r>
              <a:rPr lang="ru-RU" dirty="0" smtClean="0"/>
              <a:t>До </a:t>
            </a:r>
            <a:r>
              <a:rPr lang="ru-RU" dirty="0"/>
              <a:t>сей поры многие старожилы вспоминают Марию Захаровну с благодарностью и глубоким  уважением.</a:t>
            </a:r>
          </a:p>
        </p:txBody>
      </p:sp>
      <p:pic>
        <p:nvPicPr>
          <p:cNvPr id="5" name="Объект 4"/>
          <p:cNvPicPr>
            <a:picLocks noGrp="1" noChangeAspect="1"/>
          </p:cNvPicPr>
          <p:nvPr>
            <p:ph sz="half" idx="2"/>
          </p:nvPr>
        </p:nvPicPr>
        <p:blipFill rotWithShape="1">
          <a:blip r:embed="rId2" cstate="print">
            <a:extLst>
              <a:ext uri="{28A0092B-C50C-407E-A947-70E740481C1C}">
                <a14:useLocalDpi xmlns:a14="http://schemas.microsoft.com/office/drawing/2010/main" val="0"/>
              </a:ext>
            </a:extLst>
          </a:blip>
          <a:srcRect l="2266" t="7013" r="2012" b="47089"/>
          <a:stretch/>
        </p:blipFill>
        <p:spPr>
          <a:xfrm>
            <a:off x="2339752" y="404664"/>
            <a:ext cx="4140462" cy="280831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6" name="Табличка 5"/>
          <p:cNvSpPr/>
          <p:nvPr/>
        </p:nvSpPr>
        <p:spPr>
          <a:xfrm>
            <a:off x="107504" y="188640"/>
            <a:ext cx="8928992" cy="6480720"/>
          </a:xfrm>
          <a:prstGeom prst="plaque">
            <a:avLst>
              <a:gd name="adj" fmla="val 11158"/>
            </a:avLst>
          </a:prstGeom>
          <a:noFill/>
          <a:ln>
            <a:solidFill>
              <a:schemeClr val="accent2">
                <a:alpha val="2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1848677406"/>
      </p:ext>
    </p:extLst>
  </p:cSld>
  <p:clrMapOvr>
    <a:masterClrMapping/>
  </p:clrMapOvr>
  <p:transition spd="slow">
    <p:wipe/>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sz="half" idx="1"/>
          </p:nvPr>
        </p:nvSpPr>
        <p:spPr>
          <a:xfrm>
            <a:off x="467544" y="1052736"/>
            <a:ext cx="4080046" cy="4032448"/>
          </a:xfrm>
        </p:spPr>
        <p:txBody>
          <a:bodyPr>
            <a:normAutofit fontScale="47500" lnSpcReduction="20000"/>
          </a:bodyPr>
          <a:lstStyle/>
          <a:p>
            <a:pPr marL="0" indent="0" algn="just">
              <a:buNone/>
              <a:tabLst>
                <a:tab pos="355600" algn="l"/>
              </a:tabLst>
            </a:pPr>
            <a:r>
              <a:rPr lang="ru-RU" sz="3300" dirty="0"/>
              <a:t>	</a:t>
            </a:r>
            <a:r>
              <a:rPr lang="ru-RU" sz="3800" dirty="0"/>
              <a:t>На территории </a:t>
            </a:r>
            <a:r>
              <a:rPr lang="ru-RU" sz="3800" dirty="0" err="1"/>
              <a:t>Майнского</a:t>
            </a:r>
            <a:r>
              <a:rPr lang="ru-RU" sz="3800" dirty="0"/>
              <a:t> поссовета за все эти годы открывались  различные  учреждения образования: это и начальная школа в пос.  Майна (открыта в 1946 году), затем  семилетка, и наконец - средняя школа ( с 1952 года); восьмилетняя школа   продленного дня (1965); восьмилетняя  школа (с 1967 года); начальные школы в  д. </a:t>
            </a:r>
            <a:r>
              <a:rPr lang="ru-RU" sz="3800" dirty="0" err="1"/>
              <a:t>Богословка</a:t>
            </a:r>
            <a:r>
              <a:rPr lang="ru-RU" sz="3800" dirty="0"/>
              <a:t>, Лесозаводе и в </a:t>
            </a:r>
            <a:r>
              <a:rPr lang="ru-RU" sz="3800" dirty="0" smtClean="0"/>
              <a:t>                    пос</a:t>
            </a:r>
            <a:r>
              <a:rPr lang="ru-RU" sz="3800" dirty="0"/>
              <a:t>. </a:t>
            </a:r>
            <a:r>
              <a:rPr lang="ru-RU" sz="3800" dirty="0" err="1"/>
              <a:t>Бабик</a:t>
            </a:r>
            <a:r>
              <a:rPr lang="ru-RU" sz="3800" dirty="0"/>
              <a:t>  (60-ые годы</a:t>
            </a:r>
            <a:r>
              <a:rPr lang="ru-RU" sz="3800" dirty="0" smtClean="0"/>
              <a:t>).</a:t>
            </a:r>
            <a:endParaRPr lang="ru-RU" sz="3800" dirty="0"/>
          </a:p>
          <a:p>
            <a:pPr marL="0" indent="0" algn="just">
              <a:buNone/>
              <a:tabLst>
                <a:tab pos="355600" algn="l"/>
              </a:tabLst>
            </a:pPr>
            <a:r>
              <a:rPr lang="ru-RU" sz="3800" dirty="0"/>
              <a:t>	Сегодня речь пойдет  об истории создания </a:t>
            </a:r>
            <a:r>
              <a:rPr lang="ru-RU" sz="3800" dirty="0" err="1"/>
              <a:t>Майнской</a:t>
            </a:r>
            <a:r>
              <a:rPr lang="ru-RU" sz="3800" dirty="0"/>
              <a:t> средней школы</a:t>
            </a:r>
            <a:r>
              <a:rPr lang="ru-RU" sz="3800" dirty="0" smtClean="0"/>
              <a:t>.</a:t>
            </a:r>
            <a:endParaRPr lang="ru-RU" sz="3800" dirty="0"/>
          </a:p>
        </p:txBody>
      </p:sp>
      <p:sp>
        <p:nvSpPr>
          <p:cNvPr id="5" name="Объект 3"/>
          <p:cNvSpPr txBox="1">
            <a:spLocks/>
          </p:cNvSpPr>
          <p:nvPr/>
        </p:nvSpPr>
        <p:spPr>
          <a:xfrm>
            <a:off x="1559258" y="260648"/>
            <a:ext cx="5976664" cy="648072"/>
          </a:xfrm>
          <a:prstGeom prst="roundRect">
            <a:avLst/>
          </a:prstGeom>
          <a:solidFill>
            <a:schemeClr val="accent2">
              <a:lumMod val="40000"/>
              <a:lumOff val="60000"/>
              <a:alpha val="33000"/>
            </a:schemeClr>
          </a:solidFill>
        </p:spPr>
        <p:style>
          <a:lnRef idx="1">
            <a:schemeClr val="accent1"/>
          </a:lnRef>
          <a:fillRef idx="2">
            <a:schemeClr val="accent1"/>
          </a:fillRef>
          <a:effectRef idx="1">
            <a:schemeClr val="accent1"/>
          </a:effectRef>
          <a:fontRef idx="minor">
            <a:schemeClr val="dk1"/>
          </a:fontRef>
        </p:style>
        <p:txBody>
          <a:bodyPr vert="horz" lIns="91440" tIns="45720" rIns="91440" bIns="45720" rtlCol="0" anchor="ctr">
            <a:normAutofit fontScale="32500" lnSpcReduction="20000"/>
          </a:bodyPr>
          <a:lstStyle>
            <a:lvl1pPr marL="342900" indent="-342900" algn="l" defTabSz="914400" rtl="0" eaLnBrk="1" latinLnBrk="0" hangingPunct="1">
              <a:spcBef>
                <a:spcPct val="20000"/>
              </a:spcBef>
              <a:buFont typeface="Arial" pitchFamily="34" charset="0"/>
              <a:buChar char="•"/>
              <a:defRPr sz="2800" kern="1200">
                <a:solidFill>
                  <a:schemeClr val="dk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400" kern="1200">
                <a:solidFill>
                  <a:schemeClr val="dk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000" kern="1200">
                <a:solidFill>
                  <a:schemeClr val="dk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800" kern="1200">
                <a:solidFill>
                  <a:schemeClr val="dk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800" kern="1200">
                <a:solidFill>
                  <a:schemeClr val="dk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1800" kern="1200">
                <a:solidFill>
                  <a:schemeClr val="dk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1800" kern="1200">
                <a:solidFill>
                  <a:schemeClr val="dk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1800" kern="1200">
                <a:solidFill>
                  <a:schemeClr val="dk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1800" kern="1200">
                <a:solidFill>
                  <a:schemeClr val="dk1"/>
                </a:solidFill>
                <a:latin typeface="+mn-lt"/>
                <a:ea typeface="+mn-ea"/>
                <a:cs typeface="+mn-cs"/>
              </a:defRPr>
            </a:lvl9pPr>
          </a:lstStyle>
          <a:p>
            <a:pPr marL="0" indent="0" algn="ctr">
              <a:buNone/>
            </a:pPr>
            <a:endParaRPr lang="ru-RU" sz="2000" b="1" dirty="0" smtClean="0"/>
          </a:p>
          <a:p>
            <a:pPr marL="0" indent="0" algn="ctr">
              <a:buNone/>
            </a:pPr>
            <a:r>
              <a:rPr lang="ru-RU" sz="7400" b="1" i="1" dirty="0" smtClean="0"/>
              <a:t>ОБРАЗОВАНИЕ</a:t>
            </a:r>
          </a:p>
          <a:p>
            <a:pPr marL="0" indent="0" algn="ctr">
              <a:buFont typeface="Arial" pitchFamily="34" charset="0"/>
              <a:buNone/>
            </a:pPr>
            <a:endParaRPr lang="ru-RU" sz="2000" dirty="0"/>
          </a:p>
        </p:txBody>
      </p:sp>
      <p:sp>
        <p:nvSpPr>
          <p:cNvPr id="7" name="TextBox 6"/>
          <p:cNvSpPr txBox="1"/>
          <p:nvPr/>
        </p:nvSpPr>
        <p:spPr>
          <a:xfrm>
            <a:off x="467544" y="3995678"/>
            <a:ext cx="8352928" cy="3139321"/>
          </a:xfrm>
          <a:prstGeom prst="rect">
            <a:avLst/>
          </a:prstGeom>
          <a:noFill/>
        </p:spPr>
        <p:txBody>
          <a:bodyPr wrap="square" rtlCol="0">
            <a:spAutoFit/>
          </a:bodyPr>
          <a:lstStyle/>
          <a:p>
            <a:pPr algn="just" defTabSz="266700"/>
            <a:r>
              <a:rPr lang="ru-RU" dirty="0" smtClean="0"/>
              <a:t>	Наверное, не все знают, что  первая школа  в поселке была открыта на пересечении улиц Сталина (ныне Гагарина) и Енисейской. Первыми  учительницами были молоденькие Богданова Екатерина Александровна и Владимирова  Полина Ивановна, а первым директором была Лопатина Мария Леонидовна.</a:t>
            </a:r>
          </a:p>
          <a:p>
            <a:pPr algn="just" defTabSz="266700"/>
            <a:r>
              <a:rPr lang="ru-RU" dirty="0" smtClean="0"/>
              <a:t>        Из </a:t>
            </a:r>
            <a:r>
              <a:rPr lang="ru-RU" dirty="0"/>
              <a:t>воспоминаний П.И. Владимировой мы узнали, что 1-го сентября  1947 года за парты сели 47 ребятишек, первый и третий классы вела Полина Ивановна, второй и четвертый  учила Богданова Е.А.</a:t>
            </a:r>
          </a:p>
          <a:p>
            <a:pPr algn="just">
              <a:tabLst>
                <a:tab pos="266700" algn="l"/>
              </a:tabLst>
            </a:pPr>
            <a:r>
              <a:rPr lang="ru-RU" dirty="0" smtClean="0"/>
              <a:t>	 По </a:t>
            </a:r>
            <a:r>
              <a:rPr lang="ru-RU" dirty="0"/>
              <a:t>вечерам  в помещении школы убирали парты и смотрели кино или  проводили танцы, потому что население в поселке было молодое и задорное.</a:t>
            </a:r>
          </a:p>
          <a:p>
            <a:endParaRPr lang="ru-RU" dirty="0"/>
          </a:p>
        </p:txBody>
      </p:sp>
      <p:pic>
        <p:nvPicPr>
          <p:cNvPr id="9" name="Объект 8"/>
          <p:cNvPicPr>
            <a:picLocks noGrp="1" noChangeAspect="1"/>
          </p:cNvPicPr>
          <p:nvPr>
            <p:ph sz="half" idx="2"/>
          </p:nvPr>
        </p:nvPicPr>
        <p:blipFill rotWithShape="1">
          <a:blip r:embed="rId2" cstate="print">
            <a:extLst>
              <a:ext uri="{28A0092B-C50C-407E-A947-70E740481C1C}">
                <a14:useLocalDpi xmlns:a14="http://schemas.microsoft.com/office/drawing/2010/main" val="0"/>
              </a:ext>
            </a:extLst>
          </a:blip>
          <a:srcRect l="1950" t="1520" r="2525" b="52188"/>
          <a:stretch/>
        </p:blipFill>
        <p:spPr>
          <a:xfrm>
            <a:off x="4491835" y="1043194"/>
            <a:ext cx="4328638" cy="2952484"/>
          </a:xfrm>
          <a:prstGeom prst="rect">
            <a:avLst/>
          </a:prstGeom>
          <a:ln>
            <a:noFill/>
          </a:ln>
          <a:effectLst>
            <a:softEdge rad="112500"/>
          </a:effectLst>
        </p:spPr>
      </p:pic>
    </p:spTree>
    <p:extLst>
      <p:ext uri="{BB962C8B-B14F-4D97-AF65-F5344CB8AC3E}">
        <p14:creationId xmlns:p14="http://schemas.microsoft.com/office/powerpoint/2010/main" val="3276197047"/>
      </p:ext>
    </p:extLst>
  </p:cSld>
  <p:clrMapOvr>
    <a:masterClrMapping/>
  </p:clrMapOvr>
  <p:transition spd="slow">
    <p:wipe/>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sz="half" idx="1"/>
          </p:nvPr>
        </p:nvSpPr>
        <p:spPr>
          <a:xfrm>
            <a:off x="539552" y="332656"/>
            <a:ext cx="8291264" cy="2448272"/>
          </a:xfrm>
        </p:spPr>
        <p:txBody>
          <a:bodyPr>
            <a:normAutofit fontScale="62500" lnSpcReduction="20000"/>
          </a:bodyPr>
          <a:lstStyle/>
          <a:p>
            <a:pPr marL="0" indent="0" algn="just">
              <a:buNone/>
              <a:tabLst>
                <a:tab pos="355600" algn="l"/>
              </a:tabLst>
            </a:pPr>
            <a:r>
              <a:rPr lang="ru-RU" dirty="0"/>
              <a:t>	</a:t>
            </a:r>
            <a:r>
              <a:rPr lang="ru-RU" dirty="0" smtClean="0"/>
              <a:t>Рос </a:t>
            </a:r>
            <a:r>
              <a:rPr lang="ru-RU" dirty="0"/>
              <a:t>поселок, увеличивалось население, и детское тоже. Летом 1949 года  силами родителей и строителей поселка была построена  новая школа - 2 комнаты, коридор и канцелярия. В этом году приехали из Беи  учителя начальных классов  </a:t>
            </a:r>
            <a:r>
              <a:rPr lang="ru-RU" dirty="0" err="1"/>
              <a:t>Куминова</a:t>
            </a:r>
            <a:r>
              <a:rPr lang="ru-RU" dirty="0"/>
              <a:t> Клавдия Сергеевна и Волкова Ульяна Семеновна. Каждый учитель вел по одному классу, работали в 2 смены.</a:t>
            </a:r>
          </a:p>
          <a:p>
            <a:pPr marL="0" indent="0" algn="just">
              <a:buNone/>
              <a:tabLst>
                <a:tab pos="355600" algn="l"/>
              </a:tabLst>
            </a:pPr>
            <a:r>
              <a:rPr lang="ru-RU" dirty="0"/>
              <a:t>	Число учеников росло, и каждый год здание школы пристраивали. После 4-го класса дети  уходили учиться в </a:t>
            </a:r>
            <a:r>
              <a:rPr lang="ru-RU" dirty="0" err="1"/>
              <a:t>Означенскую</a:t>
            </a:r>
            <a:r>
              <a:rPr lang="ru-RU" dirty="0"/>
              <a:t> семилетнюю школу. </a:t>
            </a:r>
          </a:p>
          <a:p>
            <a:pPr marL="0" indent="0" algn="just">
              <a:buNone/>
              <a:tabLst>
                <a:tab pos="355600" algn="l"/>
              </a:tabLst>
            </a:pPr>
            <a:r>
              <a:rPr lang="ru-RU" dirty="0"/>
              <a:t>	Первым директором </a:t>
            </a:r>
            <a:r>
              <a:rPr lang="ru-RU" dirty="0" err="1"/>
              <a:t>Майнской</a:t>
            </a:r>
            <a:r>
              <a:rPr lang="ru-RU" dirty="0"/>
              <a:t> школы был </a:t>
            </a:r>
            <a:r>
              <a:rPr lang="ru-RU" dirty="0" err="1"/>
              <a:t>Кохановский</a:t>
            </a:r>
            <a:r>
              <a:rPr lang="ru-RU" dirty="0"/>
              <a:t> Николай Александрович; завучем  в 1950 году стала М.Г. Старостенко, учитель немецкого языка. В этом году обучение шло уже с 1-го по 6-й класс. </a:t>
            </a:r>
          </a:p>
        </p:txBody>
      </p:sp>
      <p:sp>
        <p:nvSpPr>
          <p:cNvPr id="5" name="Объект 3"/>
          <p:cNvSpPr txBox="1">
            <a:spLocks/>
          </p:cNvSpPr>
          <p:nvPr/>
        </p:nvSpPr>
        <p:spPr>
          <a:xfrm>
            <a:off x="1530654" y="2708920"/>
            <a:ext cx="5976664" cy="648072"/>
          </a:xfrm>
          <a:prstGeom prst="roundRect">
            <a:avLst/>
          </a:prstGeom>
          <a:solidFill>
            <a:schemeClr val="accent2">
              <a:lumMod val="40000"/>
              <a:lumOff val="60000"/>
              <a:alpha val="33000"/>
            </a:schemeClr>
          </a:solidFill>
        </p:spPr>
        <p:style>
          <a:lnRef idx="1">
            <a:schemeClr val="accent1"/>
          </a:lnRef>
          <a:fillRef idx="2">
            <a:schemeClr val="accent1"/>
          </a:fillRef>
          <a:effectRef idx="1">
            <a:schemeClr val="accent1"/>
          </a:effectRef>
          <a:fontRef idx="minor">
            <a:schemeClr val="dk1"/>
          </a:fontRef>
        </p:style>
        <p:txBody>
          <a:bodyPr vert="horz" lIns="91440" tIns="45720" rIns="91440" bIns="45720" rtlCol="0" anchor="ctr">
            <a:normAutofit fontScale="47500" lnSpcReduction="20000"/>
          </a:bodyPr>
          <a:lstStyle>
            <a:lvl1pPr marL="342900" indent="-342900" algn="l" defTabSz="914400" rtl="0" eaLnBrk="1" latinLnBrk="0" hangingPunct="1">
              <a:spcBef>
                <a:spcPct val="20000"/>
              </a:spcBef>
              <a:buFont typeface="Arial" pitchFamily="34" charset="0"/>
              <a:buChar char="•"/>
              <a:defRPr sz="2800" kern="1200">
                <a:solidFill>
                  <a:schemeClr val="dk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400" kern="1200">
                <a:solidFill>
                  <a:schemeClr val="dk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000" kern="1200">
                <a:solidFill>
                  <a:schemeClr val="dk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800" kern="1200">
                <a:solidFill>
                  <a:schemeClr val="dk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800" kern="1200">
                <a:solidFill>
                  <a:schemeClr val="dk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1800" kern="1200">
                <a:solidFill>
                  <a:schemeClr val="dk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1800" kern="1200">
                <a:solidFill>
                  <a:schemeClr val="dk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1800" kern="1200">
                <a:solidFill>
                  <a:schemeClr val="dk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1800" kern="1200">
                <a:solidFill>
                  <a:schemeClr val="dk1"/>
                </a:solidFill>
                <a:latin typeface="+mn-lt"/>
                <a:ea typeface="+mn-ea"/>
                <a:cs typeface="+mn-cs"/>
              </a:defRPr>
            </a:lvl9pPr>
          </a:lstStyle>
          <a:p>
            <a:pPr marL="0" indent="0" algn="ctr">
              <a:buNone/>
            </a:pPr>
            <a:endParaRPr lang="ru-RU" sz="2000" b="1" dirty="0" smtClean="0"/>
          </a:p>
          <a:p>
            <a:pPr marL="0" indent="0" algn="ctr">
              <a:buNone/>
            </a:pPr>
            <a:r>
              <a:rPr lang="ru-RU" sz="5100" b="1" i="1" dirty="0"/>
              <a:t>Предметы вели: </a:t>
            </a:r>
            <a:endParaRPr lang="ru-RU" sz="9300" b="1" i="1" dirty="0" smtClean="0"/>
          </a:p>
          <a:p>
            <a:pPr marL="0" indent="0" algn="ctr">
              <a:buFont typeface="Arial" pitchFamily="34" charset="0"/>
              <a:buNone/>
            </a:pPr>
            <a:endParaRPr lang="ru-RU" sz="2000" dirty="0"/>
          </a:p>
        </p:txBody>
      </p:sp>
      <p:sp>
        <p:nvSpPr>
          <p:cNvPr id="11" name="Объект 3"/>
          <p:cNvSpPr txBox="1">
            <a:spLocks/>
          </p:cNvSpPr>
          <p:nvPr/>
        </p:nvSpPr>
        <p:spPr>
          <a:xfrm>
            <a:off x="323528" y="3789040"/>
            <a:ext cx="2016224" cy="648072"/>
          </a:xfrm>
          <a:prstGeom prst="roundRect">
            <a:avLst/>
          </a:prstGeom>
          <a:solidFill>
            <a:schemeClr val="accent2">
              <a:lumMod val="40000"/>
              <a:lumOff val="60000"/>
              <a:alpha val="33000"/>
            </a:schemeClr>
          </a:solidFill>
        </p:spPr>
        <p:style>
          <a:lnRef idx="1">
            <a:schemeClr val="accent1"/>
          </a:lnRef>
          <a:fillRef idx="2">
            <a:schemeClr val="accent1"/>
          </a:fillRef>
          <a:effectRef idx="1">
            <a:schemeClr val="accent1"/>
          </a:effectRef>
          <a:fontRef idx="minor">
            <a:schemeClr val="dk1"/>
          </a:fontRef>
        </p:style>
        <p:txBody>
          <a:bodyPr vert="horz" lIns="91440" tIns="45720" rIns="91440" bIns="45720" rtlCol="0" anchor="ctr">
            <a:noAutofit/>
          </a:bodyPr>
          <a:lstStyle>
            <a:lvl1pPr marL="342900" indent="-342900" algn="l" defTabSz="914400" rtl="0" eaLnBrk="1" latinLnBrk="0" hangingPunct="1">
              <a:spcBef>
                <a:spcPct val="20000"/>
              </a:spcBef>
              <a:buFont typeface="Arial" pitchFamily="34" charset="0"/>
              <a:buChar char="•"/>
              <a:defRPr sz="2800" kern="1200">
                <a:solidFill>
                  <a:schemeClr val="dk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400" kern="1200">
                <a:solidFill>
                  <a:schemeClr val="dk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000" kern="1200">
                <a:solidFill>
                  <a:schemeClr val="dk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800" kern="1200">
                <a:solidFill>
                  <a:schemeClr val="dk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800" kern="1200">
                <a:solidFill>
                  <a:schemeClr val="dk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1800" kern="1200">
                <a:solidFill>
                  <a:schemeClr val="dk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1800" kern="1200">
                <a:solidFill>
                  <a:schemeClr val="dk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1800" kern="1200">
                <a:solidFill>
                  <a:schemeClr val="dk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1800" kern="1200">
                <a:solidFill>
                  <a:schemeClr val="dk1"/>
                </a:solidFill>
                <a:latin typeface="+mn-lt"/>
                <a:ea typeface="+mn-ea"/>
                <a:cs typeface="+mn-cs"/>
              </a:defRPr>
            </a:lvl9pPr>
          </a:lstStyle>
          <a:p>
            <a:pPr marL="0" indent="0" algn="ctr">
              <a:buNone/>
            </a:pPr>
            <a:r>
              <a:rPr lang="ru-RU" sz="1600" dirty="0" smtClean="0"/>
              <a:t>географию – </a:t>
            </a:r>
          </a:p>
          <a:p>
            <a:pPr marL="0" indent="0" algn="ctr">
              <a:buNone/>
            </a:pPr>
            <a:r>
              <a:rPr lang="ru-RU" sz="1600" dirty="0" smtClean="0"/>
              <a:t>Бояринова </a:t>
            </a:r>
            <a:r>
              <a:rPr lang="ru-RU" sz="1600" dirty="0"/>
              <a:t>А.Г.</a:t>
            </a:r>
            <a:endParaRPr lang="ru-RU" sz="1050" dirty="0"/>
          </a:p>
        </p:txBody>
      </p:sp>
      <p:sp>
        <p:nvSpPr>
          <p:cNvPr id="13" name="Объект 3"/>
          <p:cNvSpPr txBox="1">
            <a:spLocks/>
          </p:cNvSpPr>
          <p:nvPr/>
        </p:nvSpPr>
        <p:spPr>
          <a:xfrm>
            <a:off x="6804248" y="3789040"/>
            <a:ext cx="2016224" cy="648072"/>
          </a:xfrm>
          <a:prstGeom prst="roundRect">
            <a:avLst/>
          </a:prstGeom>
          <a:solidFill>
            <a:schemeClr val="accent2">
              <a:lumMod val="40000"/>
              <a:lumOff val="60000"/>
              <a:alpha val="33000"/>
            </a:schemeClr>
          </a:solidFill>
        </p:spPr>
        <p:style>
          <a:lnRef idx="1">
            <a:schemeClr val="accent1"/>
          </a:lnRef>
          <a:fillRef idx="2">
            <a:schemeClr val="accent1"/>
          </a:fillRef>
          <a:effectRef idx="1">
            <a:schemeClr val="accent1"/>
          </a:effectRef>
          <a:fontRef idx="minor">
            <a:schemeClr val="dk1"/>
          </a:fontRef>
        </p:style>
        <p:txBody>
          <a:bodyPr vert="horz" lIns="91440" tIns="45720" rIns="91440" bIns="45720" rtlCol="0" anchor="ctr">
            <a:noAutofit/>
          </a:bodyPr>
          <a:lstStyle>
            <a:lvl1pPr marL="342900" indent="-342900" algn="l" defTabSz="914400" rtl="0" eaLnBrk="1" latinLnBrk="0" hangingPunct="1">
              <a:spcBef>
                <a:spcPct val="20000"/>
              </a:spcBef>
              <a:buFont typeface="Arial" pitchFamily="34" charset="0"/>
              <a:buChar char="•"/>
              <a:defRPr sz="2800" kern="1200">
                <a:solidFill>
                  <a:schemeClr val="dk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400" kern="1200">
                <a:solidFill>
                  <a:schemeClr val="dk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000" kern="1200">
                <a:solidFill>
                  <a:schemeClr val="dk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800" kern="1200">
                <a:solidFill>
                  <a:schemeClr val="dk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800" kern="1200">
                <a:solidFill>
                  <a:schemeClr val="dk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1800" kern="1200">
                <a:solidFill>
                  <a:schemeClr val="dk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1800" kern="1200">
                <a:solidFill>
                  <a:schemeClr val="dk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1800" kern="1200">
                <a:solidFill>
                  <a:schemeClr val="dk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1800" kern="1200">
                <a:solidFill>
                  <a:schemeClr val="dk1"/>
                </a:solidFill>
                <a:latin typeface="+mn-lt"/>
                <a:ea typeface="+mn-ea"/>
                <a:cs typeface="+mn-cs"/>
              </a:defRPr>
            </a:lvl9pPr>
          </a:lstStyle>
          <a:p>
            <a:pPr marL="0" indent="0" algn="ctr">
              <a:buNone/>
            </a:pPr>
            <a:r>
              <a:rPr lang="ru-RU" sz="1600" dirty="0"/>
              <a:t>русский язык </a:t>
            </a:r>
            <a:r>
              <a:rPr lang="ru-RU" sz="1600" dirty="0" smtClean="0"/>
              <a:t>– </a:t>
            </a:r>
          </a:p>
          <a:p>
            <a:pPr marL="0" indent="0" algn="ctr">
              <a:buNone/>
            </a:pPr>
            <a:r>
              <a:rPr lang="ru-RU" sz="1600" dirty="0" smtClean="0"/>
              <a:t>Волкова У.С.</a:t>
            </a:r>
            <a:endParaRPr lang="ru-RU" sz="1050" dirty="0"/>
          </a:p>
        </p:txBody>
      </p:sp>
      <p:sp>
        <p:nvSpPr>
          <p:cNvPr id="14" name="Объект 3"/>
          <p:cNvSpPr txBox="1">
            <a:spLocks/>
          </p:cNvSpPr>
          <p:nvPr/>
        </p:nvSpPr>
        <p:spPr>
          <a:xfrm>
            <a:off x="2502762" y="3789040"/>
            <a:ext cx="2016224" cy="1140536"/>
          </a:xfrm>
          <a:prstGeom prst="roundRect">
            <a:avLst/>
          </a:prstGeom>
          <a:solidFill>
            <a:schemeClr val="accent2">
              <a:lumMod val="40000"/>
              <a:lumOff val="60000"/>
              <a:alpha val="33000"/>
            </a:schemeClr>
          </a:solidFill>
        </p:spPr>
        <p:style>
          <a:lnRef idx="1">
            <a:schemeClr val="accent1"/>
          </a:lnRef>
          <a:fillRef idx="2">
            <a:schemeClr val="accent1"/>
          </a:fillRef>
          <a:effectRef idx="1">
            <a:schemeClr val="accent1"/>
          </a:effectRef>
          <a:fontRef idx="minor">
            <a:schemeClr val="dk1"/>
          </a:fontRef>
        </p:style>
        <p:txBody>
          <a:bodyPr vert="horz" lIns="91440" tIns="45720" rIns="91440" bIns="45720" rtlCol="0" anchor="ctr">
            <a:noAutofit/>
          </a:bodyPr>
          <a:lstStyle>
            <a:lvl1pPr marL="342900" indent="-342900" algn="l" defTabSz="914400" rtl="0" eaLnBrk="1" latinLnBrk="0" hangingPunct="1">
              <a:spcBef>
                <a:spcPct val="20000"/>
              </a:spcBef>
              <a:buFont typeface="Arial" pitchFamily="34" charset="0"/>
              <a:buChar char="•"/>
              <a:defRPr sz="2800" kern="1200">
                <a:solidFill>
                  <a:schemeClr val="dk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400" kern="1200">
                <a:solidFill>
                  <a:schemeClr val="dk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000" kern="1200">
                <a:solidFill>
                  <a:schemeClr val="dk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800" kern="1200">
                <a:solidFill>
                  <a:schemeClr val="dk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800" kern="1200">
                <a:solidFill>
                  <a:schemeClr val="dk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1800" kern="1200">
                <a:solidFill>
                  <a:schemeClr val="dk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1800" kern="1200">
                <a:solidFill>
                  <a:schemeClr val="dk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1800" kern="1200">
                <a:solidFill>
                  <a:schemeClr val="dk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1800" kern="1200">
                <a:solidFill>
                  <a:schemeClr val="dk1"/>
                </a:solidFill>
                <a:latin typeface="+mn-lt"/>
                <a:ea typeface="+mn-ea"/>
                <a:cs typeface="+mn-cs"/>
              </a:defRPr>
            </a:lvl9pPr>
          </a:lstStyle>
          <a:p>
            <a:pPr marL="0" indent="0" algn="ctr">
              <a:spcBef>
                <a:spcPts val="0"/>
              </a:spcBef>
              <a:buNone/>
            </a:pPr>
            <a:r>
              <a:rPr lang="ru-RU" sz="1600" dirty="0" smtClean="0"/>
              <a:t> начальные классы- </a:t>
            </a:r>
            <a:endParaRPr lang="ru-RU" sz="1050" dirty="0" smtClean="0"/>
          </a:p>
          <a:p>
            <a:pPr marL="0" indent="0" algn="ctr">
              <a:spcBef>
                <a:spcPts val="0"/>
              </a:spcBef>
              <a:buNone/>
            </a:pPr>
            <a:r>
              <a:rPr lang="ru-RU" sz="1600" dirty="0" smtClean="0"/>
              <a:t>Филин </a:t>
            </a:r>
            <a:r>
              <a:rPr lang="ru-RU" sz="1600" dirty="0"/>
              <a:t>А.М</a:t>
            </a:r>
            <a:r>
              <a:rPr lang="ru-RU" sz="1600" dirty="0" smtClean="0"/>
              <a:t>. и Применко </a:t>
            </a:r>
            <a:r>
              <a:rPr lang="ru-RU" sz="1600" dirty="0"/>
              <a:t>М.И.</a:t>
            </a:r>
          </a:p>
        </p:txBody>
      </p:sp>
      <p:sp>
        <p:nvSpPr>
          <p:cNvPr id="16" name="Объект 3"/>
          <p:cNvSpPr txBox="1">
            <a:spLocks/>
          </p:cNvSpPr>
          <p:nvPr/>
        </p:nvSpPr>
        <p:spPr>
          <a:xfrm>
            <a:off x="4644008" y="3789040"/>
            <a:ext cx="2016224" cy="1140536"/>
          </a:xfrm>
          <a:prstGeom prst="roundRect">
            <a:avLst/>
          </a:prstGeom>
          <a:solidFill>
            <a:schemeClr val="accent2">
              <a:lumMod val="40000"/>
              <a:lumOff val="60000"/>
              <a:alpha val="33000"/>
            </a:schemeClr>
          </a:solidFill>
        </p:spPr>
        <p:style>
          <a:lnRef idx="1">
            <a:schemeClr val="accent1"/>
          </a:lnRef>
          <a:fillRef idx="2">
            <a:schemeClr val="accent1"/>
          </a:fillRef>
          <a:effectRef idx="1">
            <a:schemeClr val="accent1"/>
          </a:effectRef>
          <a:fontRef idx="minor">
            <a:schemeClr val="dk1"/>
          </a:fontRef>
        </p:style>
        <p:txBody>
          <a:bodyPr vert="horz" lIns="91440" tIns="45720" rIns="91440" bIns="45720" rtlCol="0" anchor="ctr">
            <a:noAutofit/>
          </a:bodyPr>
          <a:lstStyle>
            <a:lvl1pPr marL="342900" indent="-342900" algn="l" defTabSz="914400" rtl="0" eaLnBrk="1" latinLnBrk="0" hangingPunct="1">
              <a:spcBef>
                <a:spcPct val="20000"/>
              </a:spcBef>
              <a:buFont typeface="Arial" pitchFamily="34" charset="0"/>
              <a:buChar char="•"/>
              <a:defRPr sz="2800" kern="1200">
                <a:solidFill>
                  <a:schemeClr val="dk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400" kern="1200">
                <a:solidFill>
                  <a:schemeClr val="dk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000" kern="1200">
                <a:solidFill>
                  <a:schemeClr val="dk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800" kern="1200">
                <a:solidFill>
                  <a:schemeClr val="dk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800" kern="1200">
                <a:solidFill>
                  <a:schemeClr val="dk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1800" kern="1200">
                <a:solidFill>
                  <a:schemeClr val="dk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1800" kern="1200">
                <a:solidFill>
                  <a:schemeClr val="dk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1800" kern="1200">
                <a:solidFill>
                  <a:schemeClr val="dk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1800" kern="1200">
                <a:solidFill>
                  <a:schemeClr val="dk1"/>
                </a:solidFill>
                <a:latin typeface="+mn-lt"/>
                <a:ea typeface="+mn-ea"/>
                <a:cs typeface="+mn-cs"/>
              </a:defRPr>
            </a:lvl9pPr>
          </a:lstStyle>
          <a:p>
            <a:pPr marL="0" indent="0" algn="ctr">
              <a:spcBef>
                <a:spcPts val="0"/>
              </a:spcBef>
              <a:buNone/>
            </a:pPr>
            <a:r>
              <a:rPr lang="ru-RU" sz="1600" dirty="0"/>
              <a:t>историю </a:t>
            </a:r>
            <a:r>
              <a:rPr lang="ru-RU" sz="1600" dirty="0" smtClean="0"/>
              <a:t>– </a:t>
            </a:r>
          </a:p>
          <a:p>
            <a:pPr marL="0" indent="0" algn="ctr">
              <a:spcBef>
                <a:spcPts val="0"/>
              </a:spcBef>
              <a:buNone/>
            </a:pPr>
            <a:r>
              <a:rPr lang="ru-RU" sz="1600" dirty="0" smtClean="0"/>
              <a:t>Власенко Н.Д. и </a:t>
            </a:r>
          </a:p>
          <a:p>
            <a:pPr marL="0" indent="0" algn="ctr">
              <a:spcBef>
                <a:spcPts val="0"/>
              </a:spcBef>
              <a:buNone/>
            </a:pPr>
            <a:r>
              <a:rPr lang="ru-RU" sz="1600" dirty="0" err="1" smtClean="0"/>
              <a:t>Звонкова</a:t>
            </a:r>
            <a:r>
              <a:rPr lang="ru-RU" sz="1600" dirty="0" smtClean="0"/>
              <a:t> </a:t>
            </a:r>
            <a:r>
              <a:rPr lang="ru-RU" sz="1600" dirty="0"/>
              <a:t>М.Е. </a:t>
            </a:r>
          </a:p>
        </p:txBody>
      </p:sp>
      <p:cxnSp>
        <p:nvCxnSpPr>
          <p:cNvPr id="19" name="Прямая со стрелкой 18"/>
          <p:cNvCxnSpPr/>
          <p:nvPr/>
        </p:nvCxnSpPr>
        <p:spPr>
          <a:xfrm flipH="1">
            <a:off x="1835696" y="3356992"/>
            <a:ext cx="216024" cy="288032"/>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1" name="Прямая со стрелкой 20"/>
          <p:cNvCxnSpPr/>
          <p:nvPr/>
        </p:nvCxnSpPr>
        <p:spPr>
          <a:xfrm>
            <a:off x="3419872" y="3377953"/>
            <a:ext cx="0" cy="288032"/>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3" name="Прямая со стрелкой 22"/>
          <p:cNvCxnSpPr/>
          <p:nvPr/>
        </p:nvCxnSpPr>
        <p:spPr>
          <a:xfrm>
            <a:off x="5610694" y="3356992"/>
            <a:ext cx="0" cy="288032"/>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5" name="Прямая со стрелкой 24"/>
          <p:cNvCxnSpPr/>
          <p:nvPr/>
        </p:nvCxnSpPr>
        <p:spPr>
          <a:xfrm>
            <a:off x="6948264" y="3356992"/>
            <a:ext cx="216024" cy="288032"/>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26" name="TextBox 25"/>
          <p:cNvSpPr txBox="1"/>
          <p:nvPr/>
        </p:nvSpPr>
        <p:spPr>
          <a:xfrm>
            <a:off x="827584" y="5373216"/>
            <a:ext cx="7992888" cy="923330"/>
          </a:xfrm>
          <a:prstGeom prst="rect">
            <a:avLst/>
          </a:prstGeom>
          <a:noFill/>
        </p:spPr>
        <p:txBody>
          <a:bodyPr wrap="square" rtlCol="0">
            <a:spAutoFit/>
          </a:bodyPr>
          <a:lstStyle/>
          <a:p>
            <a:pPr algn="just">
              <a:tabLst>
                <a:tab pos="355600" algn="l"/>
              </a:tabLst>
            </a:pPr>
            <a:r>
              <a:rPr lang="en-US" dirty="0" smtClean="0"/>
              <a:t>	</a:t>
            </a:r>
            <a:r>
              <a:rPr lang="ru-RU" dirty="0" smtClean="0"/>
              <a:t>Из </a:t>
            </a:r>
            <a:r>
              <a:rPr lang="ru-RU" dirty="0"/>
              <a:t>начальной школы Лесозавода (ныне это территория  пилорамы около </a:t>
            </a:r>
            <a:r>
              <a:rPr lang="ru-RU" dirty="0" err="1"/>
              <a:t>Майнской</a:t>
            </a:r>
            <a:r>
              <a:rPr lang="ru-RU" dirty="0"/>
              <a:t> ГЭС) пришла работать Меньшикова А.П.; с 1951 года учителем математики работала  </a:t>
            </a:r>
            <a:r>
              <a:rPr lang="ru-RU" dirty="0" err="1" smtClean="0"/>
              <a:t>З.Ф.Бурмагина</a:t>
            </a:r>
            <a:r>
              <a:rPr lang="ru-RU" dirty="0" smtClean="0"/>
              <a:t>, физику преподавал </a:t>
            </a:r>
            <a:r>
              <a:rPr lang="ru-RU" dirty="0"/>
              <a:t>А.В. </a:t>
            </a:r>
            <a:r>
              <a:rPr lang="ru-RU" dirty="0" err="1" smtClean="0"/>
              <a:t>Слотин</a:t>
            </a:r>
            <a:r>
              <a:rPr lang="ru-RU" dirty="0" smtClean="0"/>
              <a:t>.</a:t>
            </a:r>
            <a:endParaRPr lang="ru-RU" dirty="0"/>
          </a:p>
        </p:txBody>
      </p:sp>
    </p:spTree>
    <p:extLst>
      <p:ext uri="{BB962C8B-B14F-4D97-AF65-F5344CB8AC3E}">
        <p14:creationId xmlns:p14="http://schemas.microsoft.com/office/powerpoint/2010/main" val="3757801761"/>
      </p:ext>
    </p:extLst>
  </p:cSld>
  <p:clrMapOvr>
    <a:masterClrMapping/>
  </p:clrMapOvr>
  <p:transition spd="slow">
    <p:wipe/>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sz="half" idx="1"/>
          </p:nvPr>
        </p:nvSpPr>
        <p:spPr>
          <a:xfrm>
            <a:off x="395536" y="332656"/>
            <a:ext cx="8435280" cy="1872208"/>
          </a:xfrm>
        </p:spPr>
        <p:txBody>
          <a:bodyPr>
            <a:normAutofit fontScale="55000" lnSpcReduction="20000"/>
          </a:bodyPr>
          <a:lstStyle/>
          <a:p>
            <a:pPr marL="0" indent="0" algn="just" defTabSz="355600">
              <a:buNone/>
            </a:pPr>
            <a:r>
              <a:rPr lang="en-US" dirty="0" smtClean="0"/>
              <a:t>	</a:t>
            </a:r>
            <a:r>
              <a:rPr lang="ru-RU" sz="2900" dirty="0" smtClean="0"/>
              <a:t>Но </a:t>
            </a:r>
            <a:r>
              <a:rPr lang="ru-RU" sz="2900" dirty="0"/>
              <a:t>этого было недостаточно. Рабочие и служащие </a:t>
            </a:r>
            <a:r>
              <a:rPr lang="ru-RU" sz="2900" dirty="0" err="1"/>
              <a:t>Майнского</a:t>
            </a:r>
            <a:r>
              <a:rPr lang="ru-RU" sz="2900" dirty="0"/>
              <a:t> рудоуправления обратились в исполком </a:t>
            </a:r>
            <a:r>
              <a:rPr lang="ru-RU" sz="2900" dirty="0" err="1"/>
              <a:t>Бейского</a:t>
            </a:r>
            <a:r>
              <a:rPr lang="ru-RU" sz="2900" dirty="0"/>
              <a:t> райсовета с ходатайством о реорганизации  семилетней школы в среднюю. </a:t>
            </a:r>
          </a:p>
          <a:p>
            <a:pPr marL="0" indent="0" algn="just" defTabSz="355600">
              <a:buNone/>
            </a:pPr>
            <a:r>
              <a:rPr lang="ru-RU" sz="2900" dirty="0"/>
              <a:t>	16 апреля 1952 года  </a:t>
            </a:r>
            <a:r>
              <a:rPr lang="ru-RU" sz="2900" dirty="0" err="1"/>
              <a:t>Бейский</a:t>
            </a:r>
            <a:r>
              <a:rPr lang="ru-RU" sz="2900" dirty="0"/>
              <a:t> райисполком  принял решение № 207: просить  исполком Хакасского </a:t>
            </a:r>
            <a:r>
              <a:rPr lang="ru-RU" sz="2900" dirty="0" err="1"/>
              <a:t>облсовета</a:t>
            </a:r>
            <a:r>
              <a:rPr lang="ru-RU" sz="2900" dirty="0"/>
              <a:t> реорганизовать </a:t>
            </a:r>
            <a:r>
              <a:rPr lang="ru-RU" sz="2900" dirty="0" err="1"/>
              <a:t>Майнскую</a:t>
            </a:r>
            <a:r>
              <a:rPr lang="ru-RU" sz="2900" dirty="0"/>
              <a:t> семилетнюю школу в среднюю с  1сентября 1952 года с открытием 8 класса, с </a:t>
            </a:r>
            <a:r>
              <a:rPr lang="ru-RU" sz="2900" dirty="0" err="1"/>
              <a:t>контингетом</a:t>
            </a:r>
            <a:r>
              <a:rPr lang="ru-RU" sz="2900" dirty="0"/>
              <a:t>  учащихся 30 человек. Далее последовали обращения в </a:t>
            </a:r>
            <a:r>
              <a:rPr lang="ru-RU" sz="2900" dirty="0" err="1"/>
              <a:t>крайсовет</a:t>
            </a:r>
            <a:r>
              <a:rPr lang="ru-RU" sz="2900" dirty="0"/>
              <a:t> и  Совет Министров РСФСР, и такое решение было принято .</a:t>
            </a:r>
          </a:p>
          <a:p>
            <a:pPr marL="0" indent="0" algn="just" defTabSz="355600">
              <a:buNone/>
            </a:pPr>
            <a:r>
              <a:rPr lang="ru-RU" sz="2900" dirty="0"/>
              <a:t>	Здание новой школы </a:t>
            </a:r>
            <a:r>
              <a:rPr lang="ru-RU" sz="2900" dirty="0" err="1"/>
              <a:t>на.ул</a:t>
            </a:r>
            <a:r>
              <a:rPr lang="ru-RU" sz="2900" dirty="0"/>
              <a:t> Калинина было построено в 1953 году.</a:t>
            </a:r>
          </a:p>
        </p:txBody>
      </p:sp>
      <p:pic>
        <p:nvPicPr>
          <p:cNvPr id="5" name="Объект 4"/>
          <p:cNvPicPr>
            <a:picLocks noGrp="1" noChangeAspect="1"/>
          </p:cNvPicPr>
          <p:nvPr>
            <p:ph sz="half" idx="2"/>
          </p:nvPr>
        </p:nvPicPr>
        <p:blipFill rotWithShape="1">
          <a:blip r:embed="rId2" cstate="print">
            <a:extLst>
              <a:ext uri="{BEBA8EAE-BF5A-486C-A8C5-ECC9F3942E4B}">
                <a14:imgProps xmlns:a14="http://schemas.microsoft.com/office/drawing/2010/main">
                  <a14:imgLayer r:embed="rId3">
                    <a14:imgEffect>
                      <a14:brightnessContrast bright="-20000" contrast="20000"/>
                    </a14:imgEffect>
                  </a14:imgLayer>
                </a14:imgProps>
              </a:ext>
              <a:ext uri="{28A0092B-C50C-407E-A947-70E740481C1C}">
                <a14:useLocalDpi xmlns:a14="http://schemas.microsoft.com/office/drawing/2010/main" val="0"/>
              </a:ext>
            </a:extLst>
          </a:blip>
          <a:srcRect l="2027" t="11161" r="6308" b="9344"/>
          <a:stretch/>
        </p:blipFill>
        <p:spPr>
          <a:xfrm>
            <a:off x="1331640" y="2060848"/>
            <a:ext cx="6192688" cy="3875999"/>
          </a:xfrm>
          <a:prstGeom prst="rect">
            <a:avLst/>
          </a:prstGeom>
          <a:ln>
            <a:noFill/>
          </a:ln>
          <a:effectLst>
            <a:softEdge rad="112500"/>
          </a:effectLst>
        </p:spPr>
      </p:pic>
      <p:sp>
        <p:nvSpPr>
          <p:cNvPr id="7" name="Прямоугольник 6"/>
          <p:cNvSpPr/>
          <p:nvPr/>
        </p:nvSpPr>
        <p:spPr>
          <a:xfrm>
            <a:off x="666801" y="5805264"/>
            <a:ext cx="8136904" cy="646331"/>
          </a:xfrm>
          <a:prstGeom prst="rect">
            <a:avLst/>
          </a:prstGeom>
        </p:spPr>
        <p:txBody>
          <a:bodyPr wrap="square">
            <a:spAutoFit/>
          </a:bodyPr>
          <a:lstStyle/>
          <a:p>
            <a:r>
              <a:rPr lang="ru-RU" dirty="0" smtClean="0"/>
              <a:t>Первый выпуск средней школы состоялся в 1954 году. Выпускников было 12 человек: десять девчонок и два парня. </a:t>
            </a:r>
            <a:endParaRPr lang="ru-RU" dirty="0"/>
          </a:p>
        </p:txBody>
      </p:sp>
    </p:spTree>
    <p:extLst>
      <p:ext uri="{BB962C8B-B14F-4D97-AF65-F5344CB8AC3E}">
        <p14:creationId xmlns:p14="http://schemas.microsoft.com/office/powerpoint/2010/main" val="955901754"/>
      </p:ext>
    </p:extLst>
  </p:cSld>
  <p:clrMapOvr>
    <a:masterClrMapping/>
  </p:clrMapOvr>
  <p:transition spd="slow">
    <p:wip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548680"/>
            <a:ext cx="8229600" cy="994122"/>
          </a:xfrm>
        </p:spPr>
        <p:txBody>
          <a:bodyPr>
            <a:normAutofit fontScale="90000"/>
          </a:bodyPr>
          <a:lstStyle/>
          <a:p>
            <a:r>
              <a:rPr lang="ru-RU" sz="4000" b="1" i="1" dirty="0" smtClean="0">
                <a:latin typeface="Times New Roman" pitchFamily="18" charset="0"/>
                <a:cs typeface="Times New Roman" pitchFamily="18" charset="0"/>
              </a:rPr>
              <a:t/>
            </a:r>
            <a:br>
              <a:rPr lang="ru-RU" sz="4000" b="1" i="1" dirty="0" smtClean="0">
                <a:latin typeface="Times New Roman" pitchFamily="18" charset="0"/>
                <a:cs typeface="Times New Roman" pitchFamily="18" charset="0"/>
              </a:rPr>
            </a:br>
            <a:r>
              <a:rPr lang="ru-RU" sz="3600" b="1" i="1" dirty="0" smtClean="0">
                <a:latin typeface="Times New Roman" pitchFamily="18" charset="0"/>
                <a:cs typeface="Times New Roman" pitchFamily="18" charset="0"/>
              </a:rPr>
              <a:t>Некоторые </a:t>
            </a:r>
            <a:r>
              <a:rPr lang="ru-RU" sz="3600" b="1" i="1" dirty="0">
                <a:latin typeface="Times New Roman" pitchFamily="18" charset="0"/>
                <a:cs typeface="Times New Roman" pitchFamily="18" charset="0"/>
              </a:rPr>
              <a:t>факты из истории создания поселка...</a:t>
            </a:r>
            <a:r>
              <a:rPr lang="ru-RU" dirty="0"/>
              <a:t/>
            </a:r>
            <a:br>
              <a:rPr lang="ru-RU" dirty="0"/>
            </a:br>
            <a:endParaRPr lang="ru-RU" dirty="0"/>
          </a:p>
        </p:txBody>
      </p:sp>
      <p:sp>
        <p:nvSpPr>
          <p:cNvPr id="3" name="Объект 2"/>
          <p:cNvSpPr>
            <a:spLocks noGrp="1"/>
          </p:cNvSpPr>
          <p:nvPr>
            <p:ph idx="1"/>
          </p:nvPr>
        </p:nvSpPr>
        <p:spPr>
          <a:xfrm>
            <a:off x="395536" y="1700808"/>
            <a:ext cx="8229600" cy="4857403"/>
          </a:xfrm>
        </p:spPr>
        <p:txBody>
          <a:bodyPr>
            <a:normAutofit/>
          </a:bodyPr>
          <a:lstStyle/>
          <a:p>
            <a:pPr marL="0" indent="0" algn="ctr">
              <a:buNone/>
            </a:pPr>
            <a:r>
              <a:rPr lang="ru-RU" sz="2000" dirty="0"/>
              <a:t>Из воспоминаний  Н.Р. Рыбакова, который начинал свою карьеру с должности  инженера, а затем и начальника строительства подземного рудника ( впоследствии  на протяжении многих  лет  был генеральным директором комбината " </a:t>
            </a:r>
            <a:r>
              <a:rPr lang="ru-RU" sz="2000" dirty="0" err="1"/>
              <a:t>Саянмрамор</a:t>
            </a:r>
            <a:r>
              <a:rPr lang="ru-RU" sz="2000" dirty="0"/>
              <a:t>"):</a:t>
            </a:r>
          </a:p>
          <a:p>
            <a:pPr marL="0" indent="0" algn="ctr">
              <a:buNone/>
            </a:pPr>
            <a:r>
              <a:rPr lang="ru-RU" sz="2000" dirty="0"/>
              <a:t>- В 1954 году разведочно-строительное управление" </a:t>
            </a:r>
            <a:r>
              <a:rPr lang="ru-RU" sz="2000" dirty="0" err="1"/>
              <a:t>Енисейстрой</a:t>
            </a:r>
            <a:r>
              <a:rPr lang="ru-RU" sz="2000" dirty="0"/>
              <a:t>" МВД было ликвидировано, и все предприятия  в Хакасии </a:t>
            </a:r>
            <a:r>
              <a:rPr lang="ru-RU" sz="2000" dirty="0" smtClean="0"/>
              <a:t>- в </a:t>
            </a:r>
            <a:r>
              <a:rPr lang="ru-RU" sz="2000" dirty="0"/>
              <a:t>Сорске </a:t>
            </a:r>
            <a:r>
              <a:rPr lang="ru-RU" sz="2000" dirty="0" smtClean="0"/>
              <a:t>(молибден</a:t>
            </a:r>
            <a:r>
              <a:rPr lang="ru-RU" sz="2000" dirty="0"/>
              <a:t>), в </a:t>
            </a:r>
            <a:r>
              <a:rPr lang="ru-RU" sz="2000" dirty="0" err="1"/>
              <a:t>Туиме</a:t>
            </a:r>
            <a:r>
              <a:rPr lang="ru-RU" sz="2000" dirty="0"/>
              <a:t> - медь и  молибден, в </a:t>
            </a:r>
            <a:r>
              <a:rPr lang="ru-RU" sz="2000" dirty="0" err="1"/>
              <a:t>Боградском</a:t>
            </a:r>
            <a:r>
              <a:rPr lang="ru-RU" sz="2000" dirty="0"/>
              <a:t> районе - Юлия (свинец) -  вошли в министерство цветной  металлургии.  Производственная мощность рудника составляла в  среднем 600 тонн руды в сутки с содержанием в ней меди от 1,92 % до 1,2%....</a:t>
            </a:r>
          </a:p>
          <a:p>
            <a:endParaRPr lang="ru-RU" sz="2000" dirty="0"/>
          </a:p>
        </p:txBody>
      </p:sp>
      <p:sp>
        <p:nvSpPr>
          <p:cNvPr id="4" name="Табличка 3"/>
          <p:cNvSpPr/>
          <p:nvPr/>
        </p:nvSpPr>
        <p:spPr>
          <a:xfrm>
            <a:off x="251520" y="188640"/>
            <a:ext cx="8784976" cy="6408712"/>
          </a:xfrm>
          <a:prstGeom prst="plaque">
            <a:avLst>
              <a:gd name="adj" fmla="val 13033"/>
            </a:avLst>
          </a:prstGeom>
          <a:noFill/>
          <a:ln>
            <a:solidFill>
              <a:schemeClr val="accent2">
                <a:alpha val="26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2963804704"/>
      </p:ext>
    </p:extLst>
  </p:cSld>
  <p:clrMapOvr>
    <a:masterClrMapping/>
  </p:clrMapOvr>
  <p:transition spd="slow">
    <p:wipe/>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sz="half" idx="1"/>
          </p:nvPr>
        </p:nvSpPr>
        <p:spPr>
          <a:xfrm>
            <a:off x="467544" y="260648"/>
            <a:ext cx="8291264" cy="792088"/>
          </a:xfrm>
        </p:spPr>
        <p:txBody>
          <a:bodyPr>
            <a:normAutofit fontScale="62500" lnSpcReduction="20000"/>
          </a:bodyPr>
          <a:lstStyle/>
          <a:p>
            <a:pPr marL="0" indent="355600" algn="just">
              <a:buNone/>
            </a:pPr>
            <a:r>
              <a:rPr lang="ru-RU" dirty="0" smtClean="0"/>
              <a:t>Экзамены </a:t>
            </a:r>
            <a:r>
              <a:rPr lang="ru-RU" dirty="0"/>
              <a:t>ездили сдавать в Бею, потому что  в Майне не было достаточного количества учителей с высшим образованием, наделенных полномочиями принимать выпускные экзамены.</a:t>
            </a:r>
          </a:p>
        </p:txBody>
      </p:sp>
      <p:pic>
        <p:nvPicPr>
          <p:cNvPr id="5" name="Объект 4"/>
          <p:cNvPicPr>
            <a:picLocks noGrp="1" noChangeAspect="1"/>
          </p:cNvPicPr>
          <p:nvPr>
            <p:ph sz="half" idx="2"/>
          </p:nvPr>
        </p:nvPicPr>
        <p:blipFill rotWithShape="1">
          <a:blip r:embed="rId2" cstate="print">
            <a:extLst>
              <a:ext uri="{BEBA8EAE-BF5A-486C-A8C5-ECC9F3942E4B}">
                <a14:imgProps xmlns:a14="http://schemas.microsoft.com/office/drawing/2010/main">
                  <a14:imgLayer r:embed="rId3">
                    <a14:imgEffect>
                      <a14:brightnessContrast contrast="20000"/>
                    </a14:imgEffect>
                  </a14:imgLayer>
                </a14:imgProps>
              </a:ext>
              <a:ext uri="{28A0092B-C50C-407E-A947-70E740481C1C}">
                <a14:useLocalDpi xmlns:a14="http://schemas.microsoft.com/office/drawing/2010/main" val="0"/>
              </a:ext>
            </a:extLst>
          </a:blip>
          <a:srcRect l="4013" t="2108" r="2098" b="50619"/>
          <a:stretch/>
        </p:blipFill>
        <p:spPr>
          <a:xfrm>
            <a:off x="683568" y="980728"/>
            <a:ext cx="3759182" cy="2672456"/>
          </a:xfrm>
          <a:prstGeom prst="rect">
            <a:avLst/>
          </a:prstGeom>
          <a:ln>
            <a:noFill/>
          </a:ln>
          <a:effectLst>
            <a:softEdge rad="112500"/>
          </a:effectLst>
        </p:spPr>
      </p:pic>
      <p:sp>
        <p:nvSpPr>
          <p:cNvPr id="6" name="Объект 2"/>
          <p:cNvSpPr txBox="1">
            <a:spLocks/>
          </p:cNvSpPr>
          <p:nvPr/>
        </p:nvSpPr>
        <p:spPr>
          <a:xfrm>
            <a:off x="4588797" y="764704"/>
            <a:ext cx="4111139" cy="1224136"/>
          </a:xfrm>
          <a:prstGeom prst="rect">
            <a:avLst/>
          </a:prstGeom>
        </p:spPr>
        <p:txBody>
          <a:bodyPr vert="horz" lIns="91440" tIns="45720" rIns="91440" bIns="45720" rtlCol="0">
            <a:normAutofit fontScale="62500" lnSpcReduction="20000"/>
          </a:bodyPr>
          <a:lstStyle>
            <a:lvl1pPr marL="342900" indent="-34290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9pPr>
          </a:lstStyle>
          <a:p>
            <a:pPr marL="0" indent="355600" algn="just">
              <a:buFont typeface="Arial" pitchFamily="34" charset="0"/>
              <a:buNone/>
            </a:pPr>
            <a:r>
              <a:rPr lang="ru-RU" dirty="0" smtClean="0"/>
              <a:t>Здание школы на ул. Калинина было построено из дерева. Периодически приходилось вести ремонтные работы силами учащихся, их родителей и учителей.</a:t>
            </a:r>
            <a:endParaRPr lang="ru-RU" dirty="0"/>
          </a:p>
        </p:txBody>
      </p:sp>
      <p:pic>
        <p:nvPicPr>
          <p:cNvPr id="7" name="Рисунок 6"/>
          <p:cNvPicPr>
            <a:picLocks noChangeAspect="1"/>
          </p:cNvPicPr>
          <p:nvPr/>
        </p:nvPicPr>
        <p:blipFill rotWithShape="1">
          <a:blip r:embed="rId4" cstate="print">
            <a:extLst>
              <a:ext uri="{28A0092B-C50C-407E-A947-70E740481C1C}">
                <a14:useLocalDpi xmlns:a14="http://schemas.microsoft.com/office/drawing/2010/main" val="0"/>
              </a:ext>
            </a:extLst>
          </a:blip>
          <a:srcRect l="9167" t="4789" r="8068" b="56505"/>
          <a:stretch/>
        </p:blipFill>
        <p:spPr>
          <a:xfrm>
            <a:off x="4544417" y="1916832"/>
            <a:ext cx="4463051" cy="2952328"/>
          </a:xfrm>
          <a:prstGeom prst="rect">
            <a:avLst/>
          </a:prstGeom>
          <a:ln>
            <a:noFill/>
          </a:ln>
          <a:effectLst>
            <a:softEdge rad="112500"/>
          </a:effectLst>
        </p:spPr>
      </p:pic>
      <p:sp>
        <p:nvSpPr>
          <p:cNvPr id="8" name="TextBox 7"/>
          <p:cNvSpPr txBox="1"/>
          <p:nvPr/>
        </p:nvSpPr>
        <p:spPr>
          <a:xfrm>
            <a:off x="4544417" y="4869160"/>
            <a:ext cx="4436426" cy="1477328"/>
          </a:xfrm>
          <a:prstGeom prst="rect">
            <a:avLst/>
          </a:prstGeom>
          <a:noFill/>
        </p:spPr>
        <p:txBody>
          <a:bodyPr wrap="square" rtlCol="0">
            <a:spAutoFit/>
          </a:bodyPr>
          <a:lstStyle/>
          <a:p>
            <a:r>
              <a:rPr lang="ru-RU" dirty="0"/>
              <a:t>В этом здании обучение шло до 1967 года.</a:t>
            </a:r>
          </a:p>
          <a:p>
            <a:pPr indent="355600"/>
            <a:r>
              <a:rPr lang="ru-RU" dirty="0" smtClean="0"/>
              <a:t>В </a:t>
            </a:r>
            <a:r>
              <a:rPr lang="ru-RU" dirty="0"/>
              <a:t>1967 году гидростроители подарили  </a:t>
            </a:r>
            <a:r>
              <a:rPr lang="ru-RU" dirty="0" err="1"/>
              <a:t>майнским</a:t>
            </a:r>
            <a:r>
              <a:rPr lang="ru-RU" dirty="0"/>
              <a:t> ученикам  новое кирпичное здание, в котором обучаются и поныне.</a:t>
            </a:r>
          </a:p>
          <a:p>
            <a:endParaRPr lang="ru-RU" dirty="0"/>
          </a:p>
        </p:txBody>
      </p:sp>
      <p:sp>
        <p:nvSpPr>
          <p:cNvPr id="9" name="Объект 3"/>
          <p:cNvSpPr txBox="1">
            <a:spLocks/>
          </p:cNvSpPr>
          <p:nvPr/>
        </p:nvSpPr>
        <p:spPr>
          <a:xfrm>
            <a:off x="323528" y="3645024"/>
            <a:ext cx="4148880" cy="2880320"/>
          </a:xfrm>
          <a:prstGeom prst="roundRect">
            <a:avLst/>
          </a:prstGeom>
          <a:solidFill>
            <a:schemeClr val="accent2">
              <a:lumMod val="40000"/>
              <a:lumOff val="60000"/>
              <a:alpha val="14000"/>
            </a:schemeClr>
          </a:solidFill>
        </p:spPr>
        <p:style>
          <a:lnRef idx="1">
            <a:schemeClr val="accent1"/>
          </a:lnRef>
          <a:fillRef idx="2">
            <a:schemeClr val="accent1"/>
          </a:fillRef>
          <a:effectRef idx="1">
            <a:schemeClr val="accent1"/>
          </a:effectRef>
          <a:fontRef idx="minor">
            <a:schemeClr val="dk1"/>
          </a:fontRef>
        </p:style>
        <p:txBody>
          <a:bodyPr vert="horz" lIns="91440" tIns="45720" rIns="91440" bIns="45720" rtlCol="0" anchor="ctr">
            <a:normAutofit fontScale="70000" lnSpcReduction="20000"/>
          </a:bodyPr>
          <a:lstStyle>
            <a:lvl1pPr marL="342900" indent="-342900" algn="l" defTabSz="914400" rtl="0" eaLnBrk="1" latinLnBrk="0" hangingPunct="1">
              <a:spcBef>
                <a:spcPct val="20000"/>
              </a:spcBef>
              <a:buFont typeface="Arial" pitchFamily="34" charset="0"/>
              <a:buChar char="•"/>
              <a:defRPr sz="3200" kern="1200">
                <a:solidFill>
                  <a:schemeClr val="dk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dk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dk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dk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dk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dk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dk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dk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dk1"/>
                </a:solidFill>
                <a:latin typeface="+mn-lt"/>
                <a:ea typeface="+mn-ea"/>
                <a:cs typeface="+mn-cs"/>
              </a:defRPr>
            </a:lvl9pPr>
          </a:lstStyle>
          <a:p>
            <a:pPr marL="0" indent="0" algn="ctr">
              <a:buNone/>
            </a:pPr>
            <a:r>
              <a:rPr lang="ru-RU" sz="1900" dirty="0"/>
              <a:t>Директорами </a:t>
            </a:r>
            <a:r>
              <a:rPr lang="ru-RU" sz="1900" dirty="0" err="1"/>
              <a:t>Майнской</a:t>
            </a:r>
            <a:r>
              <a:rPr lang="ru-RU" sz="1900" dirty="0"/>
              <a:t> школы в разное время были</a:t>
            </a:r>
            <a:r>
              <a:rPr lang="ru-RU" sz="1900" dirty="0" smtClean="0"/>
              <a:t>:</a:t>
            </a:r>
            <a:endParaRPr lang="ru-RU" sz="1900" dirty="0"/>
          </a:p>
          <a:p>
            <a:pPr>
              <a:buFont typeface="Wingdings" pitchFamily="2" charset="2"/>
              <a:buChar char="ü"/>
            </a:pPr>
            <a:r>
              <a:rPr lang="ru-RU" sz="1900" dirty="0" err="1" smtClean="0"/>
              <a:t>Агапетов</a:t>
            </a:r>
            <a:r>
              <a:rPr lang="ru-RU" sz="1900" dirty="0" smtClean="0"/>
              <a:t> А.А., </a:t>
            </a:r>
            <a:endParaRPr lang="ru-RU" sz="1900" dirty="0" smtClean="0"/>
          </a:p>
          <a:p>
            <a:pPr>
              <a:buFont typeface="Wingdings" pitchFamily="2" charset="2"/>
              <a:buChar char="ü"/>
            </a:pPr>
            <a:r>
              <a:rPr lang="ru-RU" sz="1900" dirty="0" err="1" smtClean="0"/>
              <a:t>Кохановский</a:t>
            </a:r>
            <a:r>
              <a:rPr lang="ru-RU" sz="1900" dirty="0" smtClean="0"/>
              <a:t> </a:t>
            </a:r>
            <a:r>
              <a:rPr lang="ru-RU" sz="1900" dirty="0"/>
              <a:t>Н.А., </a:t>
            </a:r>
            <a:endParaRPr lang="ru-RU" sz="1900" dirty="0" smtClean="0"/>
          </a:p>
          <a:p>
            <a:pPr>
              <a:buFont typeface="Wingdings" pitchFamily="2" charset="2"/>
              <a:buChar char="ü"/>
            </a:pPr>
            <a:r>
              <a:rPr lang="ru-RU" sz="1900" dirty="0" smtClean="0"/>
              <a:t>Дементьев </a:t>
            </a:r>
            <a:r>
              <a:rPr lang="ru-RU" sz="1900" dirty="0"/>
              <a:t>В.П., </a:t>
            </a:r>
            <a:endParaRPr lang="ru-RU" sz="1900" dirty="0" smtClean="0"/>
          </a:p>
          <a:p>
            <a:pPr>
              <a:buFont typeface="Wingdings" pitchFamily="2" charset="2"/>
              <a:buChar char="ü"/>
            </a:pPr>
            <a:r>
              <a:rPr lang="ru-RU" sz="1900" dirty="0" smtClean="0"/>
              <a:t>Ульянов </a:t>
            </a:r>
            <a:r>
              <a:rPr lang="ru-RU" sz="1900" dirty="0"/>
              <a:t>С.В</a:t>
            </a:r>
            <a:r>
              <a:rPr lang="ru-RU" sz="1900" dirty="0" smtClean="0"/>
              <a:t>.,</a:t>
            </a:r>
          </a:p>
          <a:p>
            <a:pPr>
              <a:buFont typeface="Wingdings" pitchFamily="2" charset="2"/>
              <a:buChar char="ü"/>
            </a:pPr>
            <a:r>
              <a:rPr lang="ru-RU" sz="1900" dirty="0" err="1" smtClean="0"/>
              <a:t>Кусмарцев</a:t>
            </a:r>
            <a:endParaRPr lang="ru-RU" sz="1900" dirty="0" smtClean="0"/>
          </a:p>
          <a:p>
            <a:pPr>
              <a:buFont typeface="Wingdings" pitchFamily="2" charset="2"/>
              <a:buChar char="ü"/>
            </a:pPr>
            <a:r>
              <a:rPr lang="ru-RU" sz="1900" dirty="0" smtClean="0"/>
              <a:t>Попков </a:t>
            </a:r>
            <a:r>
              <a:rPr lang="ru-RU" sz="1900" dirty="0"/>
              <a:t>В.И</a:t>
            </a:r>
            <a:r>
              <a:rPr lang="ru-RU" sz="1900" dirty="0" smtClean="0"/>
              <a:t>.,</a:t>
            </a:r>
          </a:p>
          <a:p>
            <a:pPr marL="0" indent="0">
              <a:buNone/>
            </a:pPr>
            <a:endParaRPr lang="ru-RU" sz="1800" dirty="0" smtClean="0"/>
          </a:p>
          <a:p>
            <a:pPr marL="0" indent="0" algn="ctr">
              <a:buNone/>
            </a:pPr>
            <a:r>
              <a:rPr lang="ru-RU" sz="1900" dirty="0" smtClean="0"/>
              <a:t>В </a:t>
            </a:r>
            <a:r>
              <a:rPr lang="ru-RU" sz="1900" dirty="0"/>
              <a:t>настоящее время директором МСШ является Новикова Н.И.</a:t>
            </a:r>
          </a:p>
          <a:p>
            <a:pPr marL="0" indent="0">
              <a:buNone/>
            </a:pPr>
            <a:r>
              <a:rPr lang="ru-RU" sz="1800" dirty="0" smtClean="0"/>
              <a:t> </a:t>
            </a:r>
          </a:p>
        </p:txBody>
      </p:sp>
      <p:sp>
        <p:nvSpPr>
          <p:cNvPr id="12" name="TextBox 11"/>
          <p:cNvSpPr txBox="1"/>
          <p:nvPr/>
        </p:nvSpPr>
        <p:spPr>
          <a:xfrm>
            <a:off x="2636660" y="4149080"/>
            <a:ext cx="2088232" cy="1631216"/>
          </a:xfrm>
          <a:prstGeom prst="rect">
            <a:avLst/>
          </a:prstGeom>
          <a:noFill/>
        </p:spPr>
        <p:txBody>
          <a:bodyPr wrap="square" rtlCol="0">
            <a:spAutoFit/>
          </a:bodyPr>
          <a:lstStyle/>
          <a:p>
            <a:pPr>
              <a:buFont typeface="Wingdings" pitchFamily="2" charset="2"/>
              <a:buChar char="ü"/>
            </a:pPr>
            <a:r>
              <a:rPr lang="ru-RU" dirty="0" smtClean="0"/>
              <a:t> </a:t>
            </a:r>
            <a:r>
              <a:rPr lang="ru-RU" sz="1600" dirty="0" smtClean="0"/>
              <a:t>Ручкина </a:t>
            </a:r>
            <a:r>
              <a:rPr lang="ru-RU" sz="1600" dirty="0"/>
              <a:t>В.А., </a:t>
            </a:r>
          </a:p>
          <a:p>
            <a:pPr>
              <a:buFont typeface="Wingdings" pitchFamily="2" charset="2"/>
              <a:buChar char="ü"/>
            </a:pPr>
            <a:r>
              <a:rPr lang="ru-RU" sz="1600" dirty="0" smtClean="0"/>
              <a:t> Крюкова </a:t>
            </a:r>
            <a:r>
              <a:rPr lang="ru-RU" sz="1600" dirty="0"/>
              <a:t>Л.И., </a:t>
            </a:r>
          </a:p>
          <a:p>
            <a:pPr>
              <a:buFont typeface="Wingdings" pitchFamily="2" charset="2"/>
              <a:buChar char="ü"/>
            </a:pPr>
            <a:r>
              <a:rPr lang="ru-RU" sz="1600" dirty="0" smtClean="0"/>
              <a:t> </a:t>
            </a:r>
            <a:r>
              <a:rPr lang="ru-RU" sz="1600" dirty="0" err="1" smtClean="0"/>
              <a:t>Широбоков</a:t>
            </a:r>
            <a:r>
              <a:rPr lang="ru-RU" sz="1600" dirty="0" smtClean="0"/>
              <a:t> </a:t>
            </a:r>
            <a:r>
              <a:rPr lang="ru-RU" sz="1600" dirty="0"/>
              <a:t>Ю.И.,</a:t>
            </a:r>
          </a:p>
          <a:p>
            <a:pPr>
              <a:buFont typeface="Wingdings" pitchFamily="2" charset="2"/>
              <a:buChar char="ü"/>
            </a:pPr>
            <a:r>
              <a:rPr lang="ru-RU" sz="1600" dirty="0"/>
              <a:t> </a:t>
            </a:r>
            <a:r>
              <a:rPr lang="ru-RU" sz="1600" dirty="0" err="1" smtClean="0"/>
              <a:t>Акинина</a:t>
            </a:r>
            <a:r>
              <a:rPr lang="ru-RU" sz="1600" dirty="0" smtClean="0"/>
              <a:t> </a:t>
            </a:r>
            <a:r>
              <a:rPr lang="ru-RU" sz="1600" dirty="0"/>
              <a:t>Г.Н., </a:t>
            </a:r>
          </a:p>
          <a:p>
            <a:pPr>
              <a:buFont typeface="Wingdings" pitchFamily="2" charset="2"/>
              <a:buChar char="ü"/>
            </a:pPr>
            <a:r>
              <a:rPr lang="ru-RU" sz="1600" dirty="0" smtClean="0"/>
              <a:t> Мякишева </a:t>
            </a:r>
            <a:r>
              <a:rPr lang="ru-RU" sz="1600" dirty="0"/>
              <a:t>Л.И. </a:t>
            </a:r>
          </a:p>
          <a:p>
            <a:endParaRPr lang="ru-RU" dirty="0"/>
          </a:p>
        </p:txBody>
      </p:sp>
    </p:spTree>
    <p:extLst>
      <p:ext uri="{BB962C8B-B14F-4D97-AF65-F5344CB8AC3E}">
        <p14:creationId xmlns:p14="http://schemas.microsoft.com/office/powerpoint/2010/main" val="1363791376"/>
      </p:ext>
    </p:extLst>
  </p:cSld>
  <p:clrMapOvr>
    <a:masterClrMapping/>
  </p:clrMapOvr>
  <p:transition spd="slow">
    <p:wipe/>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Объект 3"/>
          <p:cNvSpPr txBox="1">
            <a:spLocks/>
          </p:cNvSpPr>
          <p:nvPr/>
        </p:nvSpPr>
        <p:spPr>
          <a:xfrm>
            <a:off x="1763688" y="491705"/>
            <a:ext cx="5976664" cy="648072"/>
          </a:xfrm>
          <a:prstGeom prst="roundRect">
            <a:avLst/>
          </a:prstGeom>
          <a:solidFill>
            <a:schemeClr val="accent2">
              <a:lumMod val="40000"/>
              <a:lumOff val="60000"/>
              <a:alpha val="33000"/>
            </a:schemeClr>
          </a:solidFill>
        </p:spPr>
        <p:style>
          <a:lnRef idx="1">
            <a:schemeClr val="accent1"/>
          </a:lnRef>
          <a:fillRef idx="2">
            <a:schemeClr val="accent1"/>
          </a:fillRef>
          <a:effectRef idx="1">
            <a:schemeClr val="accent1"/>
          </a:effectRef>
          <a:fontRef idx="minor">
            <a:schemeClr val="dk1"/>
          </a:fontRef>
        </p:style>
        <p:txBody>
          <a:bodyPr vert="horz" lIns="91440" tIns="45720" rIns="91440" bIns="45720" rtlCol="0" anchor="ctr">
            <a:normAutofit fontScale="47500" lnSpcReduction="20000"/>
          </a:bodyPr>
          <a:lstStyle>
            <a:lvl1pPr marL="342900" indent="-342900" algn="l" defTabSz="914400" rtl="0" eaLnBrk="1" latinLnBrk="0" hangingPunct="1">
              <a:spcBef>
                <a:spcPct val="20000"/>
              </a:spcBef>
              <a:buFont typeface="Arial" pitchFamily="34" charset="0"/>
              <a:buChar char="•"/>
              <a:defRPr sz="2800" kern="1200">
                <a:solidFill>
                  <a:schemeClr val="dk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400" kern="1200">
                <a:solidFill>
                  <a:schemeClr val="dk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000" kern="1200">
                <a:solidFill>
                  <a:schemeClr val="dk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800" kern="1200">
                <a:solidFill>
                  <a:schemeClr val="dk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800" kern="1200">
                <a:solidFill>
                  <a:schemeClr val="dk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1800" kern="1200">
                <a:solidFill>
                  <a:schemeClr val="dk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1800" kern="1200">
                <a:solidFill>
                  <a:schemeClr val="dk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1800" kern="1200">
                <a:solidFill>
                  <a:schemeClr val="dk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1800" kern="1200">
                <a:solidFill>
                  <a:schemeClr val="dk1"/>
                </a:solidFill>
                <a:latin typeface="+mn-lt"/>
                <a:ea typeface="+mn-ea"/>
                <a:cs typeface="+mn-cs"/>
              </a:defRPr>
            </a:lvl9pPr>
          </a:lstStyle>
          <a:p>
            <a:pPr marL="0" indent="0" algn="ctr">
              <a:buNone/>
            </a:pPr>
            <a:endParaRPr lang="ru-RU" sz="2000" b="1" dirty="0" smtClean="0"/>
          </a:p>
          <a:p>
            <a:pPr marL="0" indent="0" algn="ctr">
              <a:buNone/>
            </a:pPr>
            <a:r>
              <a:rPr lang="ru-RU" sz="5100" b="1" i="1" dirty="0" smtClean="0"/>
              <a:t>ЗДРАВООХРАНЕНИЕ</a:t>
            </a:r>
            <a:endParaRPr lang="ru-RU" sz="2000" b="1" i="1" dirty="0" smtClean="0"/>
          </a:p>
          <a:p>
            <a:pPr marL="0" indent="0" algn="ctr">
              <a:buFont typeface="Arial" pitchFamily="34" charset="0"/>
              <a:buNone/>
            </a:pPr>
            <a:endParaRPr lang="ru-RU" sz="2000" dirty="0"/>
          </a:p>
        </p:txBody>
      </p:sp>
      <p:sp>
        <p:nvSpPr>
          <p:cNvPr id="9" name="Прямоугольник 8"/>
          <p:cNvSpPr/>
          <p:nvPr/>
        </p:nvSpPr>
        <p:spPr>
          <a:xfrm>
            <a:off x="611560" y="1340768"/>
            <a:ext cx="8064896" cy="4524315"/>
          </a:xfrm>
          <a:prstGeom prst="rect">
            <a:avLst/>
          </a:prstGeom>
        </p:spPr>
        <p:txBody>
          <a:bodyPr wrap="square">
            <a:spAutoFit/>
          </a:bodyPr>
          <a:lstStyle/>
          <a:p>
            <a:pPr indent="355600" algn="just" defTabSz="185738"/>
            <a:r>
              <a:rPr lang="ru-RU" dirty="0"/>
              <a:t>На начало 1957 года в поселке  была амбулатория на  50 посещений, больница 33 койки.  </a:t>
            </a:r>
          </a:p>
          <a:p>
            <a:pPr indent="355600" algn="just" defTabSz="185738"/>
            <a:r>
              <a:rPr lang="ru-RU" dirty="0"/>
              <a:t>	В 1960 году было утверждено штатное расписание, согласно которому должно было быть 8 врачей, 18 человек  среднего персонала, 14 человек- младшего персонала, прочих - 11 чел. </a:t>
            </a:r>
          </a:p>
          <a:p>
            <a:pPr indent="355600" algn="just" defTabSz="185738"/>
            <a:r>
              <a:rPr lang="ru-RU" dirty="0"/>
              <a:t>	Фактически было 3 врача, 17 человек средне-технического персонала, прочих - 29 человек. Главный врач -  </a:t>
            </a:r>
            <a:r>
              <a:rPr lang="ru-RU" dirty="0" err="1"/>
              <a:t>Гермис</a:t>
            </a:r>
            <a:r>
              <a:rPr lang="ru-RU" dirty="0"/>
              <a:t> В.Т.   </a:t>
            </a:r>
          </a:p>
          <a:p>
            <a:pPr indent="355600" algn="just" defTabSz="185738"/>
            <a:r>
              <a:rPr lang="ru-RU" dirty="0"/>
              <a:t>	Комплекс больничного городка состоял из амбулатории, общего отделения, инфекционного отделения, кухни и подсобных помещений.</a:t>
            </a:r>
          </a:p>
          <a:p>
            <a:pPr indent="355600" algn="just" defTabSz="185738"/>
            <a:r>
              <a:rPr lang="ru-RU" dirty="0"/>
              <a:t>	Амбулаторный прием вели: врач-терапевт,  врач-гинеколог, зубной врач,  врач-педиатр. </a:t>
            </a:r>
          </a:p>
          <a:p>
            <a:pPr indent="355600" algn="just" defTabSz="185738"/>
            <a:r>
              <a:rPr lang="ru-RU" dirty="0"/>
              <a:t>	Кроме этого были перевязочная, </a:t>
            </a:r>
            <a:r>
              <a:rPr lang="ru-RU" dirty="0" err="1"/>
              <a:t>физио</a:t>
            </a:r>
            <a:r>
              <a:rPr lang="ru-RU" dirty="0"/>
              <a:t>- и процедурный кабинеты. Родильное отделение на 8 коек. </a:t>
            </a:r>
          </a:p>
          <a:p>
            <a:pPr indent="355600" algn="just" defTabSz="185738"/>
            <a:r>
              <a:rPr lang="ru-RU" dirty="0"/>
              <a:t>	В то время работали: старшая сестра-хозяйка  В.А Панина; регистратор  А.Ф. </a:t>
            </a:r>
            <a:r>
              <a:rPr lang="ru-RU" dirty="0" err="1"/>
              <a:t>Сошникова</a:t>
            </a:r>
            <a:r>
              <a:rPr lang="ru-RU" dirty="0"/>
              <a:t>, лаборант  больницы </a:t>
            </a:r>
            <a:r>
              <a:rPr lang="ru-RU" dirty="0" err="1"/>
              <a:t>Шитенкова</a:t>
            </a:r>
            <a:r>
              <a:rPr lang="ru-RU" dirty="0"/>
              <a:t>  В.А.; фельдшер больницы Солдатова В.Д.</a:t>
            </a:r>
          </a:p>
        </p:txBody>
      </p:sp>
      <p:sp>
        <p:nvSpPr>
          <p:cNvPr id="10" name="Табличка 9"/>
          <p:cNvSpPr/>
          <p:nvPr/>
        </p:nvSpPr>
        <p:spPr>
          <a:xfrm>
            <a:off x="179512" y="188640"/>
            <a:ext cx="8856984" cy="6480720"/>
          </a:xfrm>
          <a:prstGeom prst="plaque">
            <a:avLst>
              <a:gd name="adj" fmla="val 14886"/>
            </a:avLst>
          </a:prstGeom>
          <a:noFill/>
          <a:ln>
            <a:solidFill>
              <a:schemeClr val="accent2">
                <a:alpha val="3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981447573"/>
      </p:ext>
    </p:extLst>
  </p:cSld>
  <p:clrMapOvr>
    <a:masterClrMapping/>
  </p:clrMapOvr>
  <p:transition spd="slow">
    <p:wipe/>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3"/>
          <p:cNvSpPr txBox="1">
            <a:spLocks/>
          </p:cNvSpPr>
          <p:nvPr/>
        </p:nvSpPr>
        <p:spPr>
          <a:xfrm>
            <a:off x="467544" y="332656"/>
            <a:ext cx="8352928" cy="3456384"/>
          </a:xfrm>
          <a:prstGeom prst="roundRect">
            <a:avLst/>
          </a:prstGeom>
          <a:solidFill>
            <a:schemeClr val="accent2">
              <a:lumMod val="40000"/>
              <a:lumOff val="60000"/>
              <a:alpha val="14000"/>
            </a:schemeClr>
          </a:solidFill>
        </p:spPr>
        <p:style>
          <a:lnRef idx="1">
            <a:schemeClr val="accent1"/>
          </a:lnRef>
          <a:fillRef idx="2">
            <a:schemeClr val="accent1"/>
          </a:fillRef>
          <a:effectRef idx="1">
            <a:schemeClr val="accent1"/>
          </a:effectRef>
          <a:fontRef idx="minor">
            <a:schemeClr val="dk1"/>
          </a:fontRef>
        </p:style>
        <p:txBody>
          <a:bodyPr vert="horz" lIns="91440" tIns="45720" rIns="91440" bIns="45720" rtlCol="0" anchor="ctr">
            <a:normAutofit fontScale="85000" lnSpcReduction="10000"/>
          </a:bodyPr>
          <a:lstStyle>
            <a:lvl1pPr marL="342900" indent="-342900" algn="l" defTabSz="914400" rtl="0" eaLnBrk="1" latinLnBrk="0" hangingPunct="1">
              <a:spcBef>
                <a:spcPct val="20000"/>
              </a:spcBef>
              <a:buFont typeface="Arial" pitchFamily="34" charset="0"/>
              <a:buChar char="•"/>
              <a:defRPr sz="3200" kern="1200">
                <a:solidFill>
                  <a:schemeClr val="dk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dk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dk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dk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dk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dk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dk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dk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dk1"/>
                </a:solidFill>
                <a:latin typeface="+mn-lt"/>
                <a:ea typeface="+mn-ea"/>
                <a:cs typeface="+mn-cs"/>
              </a:defRPr>
            </a:lvl9pPr>
          </a:lstStyle>
          <a:p>
            <a:pPr marL="0" indent="0" algn="ctr">
              <a:buNone/>
            </a:pPr>
            <a:r>
              <a:rPr lang="ru-RU" sz="2400" b="1" i="1" dirty="0"/>
              <a:t>***Краткая историческая справка*** </a:t>
            </a:r>
          </a:p>
          <a:p>
            <a:pPr algn="just">
              <a:buFont typeface="Wingdings" pitchFamily="2" charset="2"/>
              <a:buChar char="Ø"/>
            </a:pPr>
            <a:r>
              <a:rPr lang="ru-RU" sz="1900" dirty="0" smtClean="0"/>
              <a:t>1949год</a:t>
            </a:r>
            <a:r>
              <a:rPr lang="ru-RU" sz="1900" dirty="0"/>
              <a:t>.     Организована  медицинская служба в </a:t>
            </a:r>
            <a:r>
              <a:rPr lang="ru-RU" sz="1900" dirty="0" err="1"/>
              <a:t>п.Майна</a:t>
            </a:r>
            <a:r>
              <a:rPr lang="ru-RU" sz="1900" dirty="0"/>
              <a:t>. Создан здравпункт при геологоразведочной экспедиции. В штате - один фельдшер - Солдатова Валентина Даниловна.</a:t>
            </a:r>
          </a:p>
          <a:p>
            <a:pPr algn="just">
              <a:buFont typeface="Wingdings" pitchFamily="2" charset="2"/>
              <a:buChar char="Ø"/>
            </a:pPr>
            <a:r>
              <a:rPr lang="ru-RU" sz="1900" dirty="0"/>
              <a:t>1953 год.    Организована врачебная амбулатория  при рудоуправлении. В штате - 2 врача: </a:t>
            </a:r>
            <a:r>
              <a:rPr lang="ru-RU" sz="1900" dirty="0" err="1"/>
              <a:t>Кохановская</a:t>
            </a:r>
            <a:r>
              <a:rPr lang="ru-RU" sz="1900" dirty="0"/>
              <a:t> Елена Ивановна и  Редькина Валентина Александровна.</a:t>
            </a:r>
          </a:p>
          <a:p>
            <a:pPr algn="just">
              <a:buFont typeface="Wingdings" pitchFamily="2" charset="2"/>
              <a:buChar char="Ø"/>
            </a:pPr>
            <a:r>
              <a:rPr lang="ru-RU" sz="1900" dirty="0"/>
              <a:t>1954 год.    Прибыл первый педиатр - Бирюкова Галина Михайловна. </a:t>
            </a:r>
          </a:p>
          <a:p>
            <a:pPr algn="just">
              <a:buFont typeface="Wingdings" pitchFamily="2" charset="2"/>
              <a:buChar char="Ø"/>
            </a:pPr>
            <a:r>
              <a:rPr lang="ru-RU" sz="1900" dirty="0"/>
              <a:t>1957год.   В связи со вспышкой кори, открыто детское инфекционное отделение  на 10 коек. </a:t>
            </a:r>
          </a:p>
          <a:p>
            <a:pPr algn="just">
              <a:buFont typeface="Wingdings" pitchFamily="2" charset="2"/>
              <a:buChar char="Ø"/>
            </a:pPr>
            <a:r>
              <a:rPr lang="ru-RU" sz="1900" dirty="0"/>
              <a:t>1958 год.       Построен больничный комплекс, развернут стационар на  33 койки, где были выделены и детские места. Медицинская служба передана в  ведение </a:t>
            </a:r>
            <a:r>
              <a:rPr lang="ru-RU" sz="1900" dirty="0" err="1"/>
              <a:t>Бейского</a:t>
            </a:r>
            <a:r>
              <a:rPr lang="ru-RU" sz="1900" dirty="0"/>
              <a:t>  </a:t>
            </a:r>
            <a:r>
              <a:rPr lang="ru-RU" sz="1900" dirty="0" err="1"/>
              <a:t>райздравотдела</a:t>
            </a:r>
            <a:r>
              <a:rPr lang="ru-RU" sz="1900" dirty="0"/>
              <a:t>. С этого времени больница называется </a:t>
            </a:r>
            <a:r>
              <a:rPr lang="ru-RU" sz="1900" dirty="0" err="1"/>
              <a:t>Майнской</a:t>
            </a:r>
            <a:r>
              <a:rPr lang="ru-RU" sz="1900" dirty="0"/>
              <a:t> участковой.</a:t>
            </a:r>
            <a:endParaRPr lang="ru-RU" sz="1900" dirty="0" smtClean="0"/>
          </a:p>
        </p:txBody>
      </p:sp>
      <p:pic>
        <p:nvPicPr>
          <p:cNvPr id="3" name="Рисунок 2"/>
          <p:cNvPicPr>
            <a:picLocks noChangeAspect="1"/>
          </p:cNvPicPr>
          <p:nvPr/>
        </p:nvPicPr>
        <p:blipFill rotWithShape="1">
          <a:blip r:embed="rId2" cstate="print">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val="0"/>
              </a:ext>
            </a:extLst>
          </a:blip>
          <a:srcRect l="5503" t="12374" r="9762" b="10519"/>
          <a:stretch/>
        </p:blipFill>
        <p:spPr>
          <a:xfrm rot="5400000">
            <a:off x="1347638" y="3532863"/>
            <a:ext cx="2632299" cy="3384376"/>
          </a:xfrm>
          <a:prstGeom prst="rect">
            <a:avLst/>
          </a:prstGeom>
          <a:ln>
            <a:noFill/>
          </a:ln>
          <a:effectLst>
            <a:softEdge rad="112500"/>
          </a:effectLst>
        </p:spPr>
      </p:pic>
      <p:pic>
        <p:nvPicPr>
          <p:cNvPr id="5" name="Рисунок 4"/>
          <p:cNvPicPr>
            <a:picLocks noChangeAspect="1"/>
          </p:cNvPicPr>
          <p:nvPr/>
        </p:nvPicPr>
        <p:blipFill rotWithShape="1">
          <a:blip r:embed="rId4" cstate="print">
            <a:extLst>
              <a:ext uri="{BEBA8EAE-BF5A-486C-A8C5-ECC9F3942E4B}">
                <a14:imgProps xmlns:a14="http://schemas.microsoft.com/office/drawing/2010/main">
                  <a14:imgLayer r:embed="rId5">
                    <a14:imgEffect>
                      <a14:saturation sat="66000"/>
                    </a14:imgEffect>
                  </a14:imgLayer>
                </a14:imgProps>
              </a:ext>
              <a:ext uri="{28A0092B-C50C-407E-A947-70E740481C1C}">
                <a14:useLocalDpi xmlns:a14="http://schemas.microsoft.com/office/drawing/2010/main" val="0"/>
              </a:ext>
            </a:extLst>
          </a:blip>
          <a:srcRect l="14403" t="8935" r="9809" b="13237"/>
          <a:stretch/>
        </p:blipFill>
        <p:spPr>
          <a:xfrm rot="5400000">
            <a:off x="5286066" y="3390753"/>
            <a:ext cx="2528495" cy="3668595"/>
          </a:xfrm>
          <a:prstGeom prst="rect">
            <a:avLst/>
          </a:prstGeom>
          <a:ln>
            <a:noFill/>
          </a:ln>
          <a:effectLst>
            <a:softEdge rad="112500"/>
          </a:effectLst>
        </p:spPr>
      </p:pic>
      <p:sp>
        <p:nvSpPr>
          <p:cNvPr id="6" name="Объект 3"/>
          <p:cNvSpPr txBox="1">
            <a:spLocks/>
          </p:cNvSpPr>
          <p:nvPr/>
        </p:nvSpPr>
        <p:spPr>
          <a:xfrm>
            <a:off x="1025650" y="6229767"/>
            <a:ext cx="1656184" cy="241549"/>
          </a:xfrm>
          <a:prstGeom prst="roundRect">
            <a:avLst/>
          </a:prstGeom>
          <a:solidFill>
            <a:schemeClr val="accent2">
              <a:lumMod val="40000"/>
              <a:lumOff val="60000"/>
              <a:alpha val="65000"/>
            </a:schemeClr>
          </a:solidFill>
        </p:spPr>
        <p:style>
          <a:lnRef idx="1">
            <a:schemeClr val="accent1"/>
          </a:lnRef>
          <a:fillRef idx="2">
            <a:schemeClr val="accent1"/>
          </a:fillRef>
          <a:effectRef idx="1">
            <a:schemeClr val="accent1"/>
          </a:effectRef>
          <a:fontRef idx="minor">
            <a:schemeClr val="dk1"/>
          </a:fontRef>
        </p:style>
        <p:txBody>
          <a:bodyPr vert="horz" lIns="91440" tIns="45720" rIns="91440" bIns="45720" rtlCol="0" anchor="ctr">
            <a:noAutofit/>
          </a:bodyPr>
          <a:lstStyle>
            <a:lvl1pPr marL="342900" indent="-342900" algn="l" defTabSz="914400" rtl="0" eaLnBrk="1" latinLnBrk="0" hangingPunct="1">
              <a:spcBef>
                <a:spcPct val="20000"/>
              </a:spcBef>
              <a:buFont typeface="Arial" pitchFamily="34" charset="0"/>
              <a:buChar char="•"/>
              <a:defRPr sz="2800" kern="1200">
                <a:solidFill>
                  <a:schemeClr val="dk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400" kern="1200">
                <a:solidFill>
                  <a:schemeClr val="dk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000" kern="1200">
                <a:solidFill>
                  <a:schemeClr val="dk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800" kern="1200">
                <a:solidFill>
                  <a:schemeClr val="dk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800" kern="1200">
                <a:solidFill>
                  <a:schemeClr val="dk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1800" kern="1200">
                <a:solidFill>
                  <a:schemeClr val="dk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1800" kern="1200">
                <a:solidFill>
                  <a:schemeClr val="dk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1800" kern="1200">
                <a:solidFill>
                  <a:schemeClr val="dk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1800" kern="1200">
                <a:solidFill>
                  <a:schemeClr val="dk1"/>
                </a:solidFill>
                <a:latin typeface="+mn-lt"/>
                <a:ea typeface="+mn-ea"/>
                <a:cs typeface="+mn-cs"/>
              </a:defRPr>
            </a:lvl9pPr>
          </a:lstStyle>
          <a:p>
            <a:pPr marL="0" indent="0" algn="ctr">
              <a:buNone/>
            </a:pPr>
            <a:r>
              <a:rPr lang="ru-RU" sz="2400" b="1" i="1" dirty="0" smtClean="0">
                <a:cs typeface="Times New Roman" pitchFamily="18" charset="0"/>
              </a:rPr>
              <a:t>Терапия </a:t>
            </a:r>
            <a:r>
              <a:rPr lang="en-US" sz="2400" b="1" i="1" dirty="0" smtClean="0">
                <a:cs typeface="Times New Roman" pitchFamily="18" charset="0"/>
              </a:rPr>
              <a:t>I</a:t>
            </a:r>
            <a:endParaRPr lang="ru-RU" sz="3200" b="1" i="1" dirty="0">
              <a:cs typeface="Times New Roman" pitchFamily="18" charset="0"/>
            </a:endParaRPr>
          </a:p>
        </p:txBody>
      </p:sp>
      <p:sp>
        <p:nvSpPr>
          <p:cNvPr id="7" name="Объект 3"/>
          <p:cNvSpPr txBox="1">
            <a:spLocks/>
          </p:cNvSpPr>
          <p:nvPr/>
        </p:nvSpPr>
        <p:spPr>
          <a:xfrm>
            <a:off x="6738026" y="6178766"/>
            <a:ext cx="1656184" cy="241549"/>
          </a:xfrm>
          <a:prstGeom prst="roundRect">
            <a:avLst/>
          </a:prstGeom>
          <a:solidFill>
            <a:schemeClr val="accent2">
              <a:lumMod val="40000"/>
              <a:lumOff val="60000"/>
              <a:alpha val="65000"/>
            </a:schemeClr>
          </a:solidFill>
        </p:spPr>
        <p:style>
          <a:lnRef idx="1">
            <a:schemeClr val="accent1"/>
          </a:lnRef>
          <a:fillRef idx="2">
            <a:schemeClr val="accent1"/>
          </a:fillRef>
          <a:effectRef idx="1">
            <a:schemeClr val="accent1"/>
          </a:effectRef>
          <a:fontRef idx="minor">
            <a:schemeClr val="dk1"/>
          </a:fontRef>
        </p:style>
        <p:txBody>
          <a:bodyPr vert="horz" lIns="91440" tIns="45720" rIns="91440" bIns="45720" rtlCol="0" anchor="ctr">
            <a:noAutofit/>
          </a:bodyPr>
          <a:lstStyle>
            <a:lvl1pPr marL="342900" indent="-342900" algn="l" defTabSz="914400" rtl="0" eaLnBrk="1" latinLnBrk="0" hangingPunct="1">
              <a:spcBef>
                <a:spcPct val="20000"/>
              </a:spcBef>
              <a:buFont typeface="Arial" pitchFamily="34" charset="0"/>
              <a:buChar char="•"/>
              <a:defRPr sz="2800" kern="1200">
                <a:solidFill>
                  <a:schemeClr val="dk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400" kern="1200">
                <a:solidFill>
                  <a:schemeClr val="dk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000" kern="1200">
                <a:solidFill>
                  <a:schemeClr val="dk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800" kern="1200">
                <a:solidFill>
                  <a:schemeClr val="dk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800" kern="1200">
                <a:solidFill>
                  <a:schemeClr val="dk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1800" kern="1200">
                <a:solidFill>
                  <a:schemeClr val="dk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1800" kern="1200">
                <a:solidFill>
                  <a:schemeClr val="dk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1800" kern="1200">
                <a:solidFill>
                  <a:schemeClr val="dk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1800" kern="1200">
                <a:solidFill>
                  <a:schemeClr val="dk1"/>
                </a:solidFill>
                <a:latin typeface="+mn-lt"/>
                <a:ea typeface="+mn-ea"/>
                <a:cs typeface="+mn-cs"/>
              </a:defRPr>
            </a:lvl9pPr>
          </a:lstStyle>
          <a:p>
            <a:pPr marL="0" indent="0" algn="ctr">
              <a:buNone/>
            </a:pPr>
            <a:r>
              <a:rPr lang="ru-RU" sz="2400" b="1" i="1" dirty="0" smtClean="0">
                <a:cs typeface="Times New Roman" pitchFamily="18" charset="0"/>
              </a:rPr>
              <a:t>Терапия </a:t>
            </a:r>
            <a:r>
              <a:rPr lang="en-US" sz="2400" b="1" i="1" dirty="0" smtClean="0">
                <a:cs typeface="Times New Roman" pitchFamily="18" charset="0"/>
              </a:rPr>
              <a:t>II</a:t>
            </a:r>
            <a:endParaRPr lang="ru-RU" sz="3200" b="1" i="1" dirty="0">
              <a:cs typeface="Times New Roman" pitchFamily="18" charset="0"/>
            </a:endParaRPr>
          </a:p>
        </p:txBody>
      </p:sp>
    </p:spTree>
    <p:extLst>
      <p:ext uri="{BB962C8B-B14F-4D97-AF65-F5344CB8AC3E}">
        <p14:creationId xmlns:p14="http://schemas.microsoft.com/office/powerpoint/2010/main" val="4212769977"/>
      </p:ext>
    </p:extLst>
  </p:cSld>
  <p:clrMapOvr>
    <a:masterClrMapping/>
  </p:clrMapOvr>
  <p:transition spd="slow">
    <p:wipe/>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rotWithShape="1">
          <a:blip r:embed="rId2" cstate="print">
            <a:extLst>
              <a:ext uri="{BEBA8EAE-BF5A-486C-A8C5-ECC9F3942E4B}">
                <a14:imgProps xmlns:a14="http://schemas.microsoft.com/office/drawing/2010/main">
                  <a14:imgLayer r:embed="rId3">
                    <a14:imgEffect>
                      <a14:saturation sat="33000"/>
                    </a14:imgEffect>
                    <a14:imgEffect>
                      <a14:brightnessContrast contrast="-40000"/>
                    </a14:imgEffect>
                  </a14:imgLayer>
                </a14:imgProps>
              </a:ext>
              <a:ext uri="{28A0092B-C50C-407E-A947-70E740481C1C}">
                <a14:useLocalDpi xmlns:a14="http://schemas.microsoft.com/office/drawing/2010/main" val="0"/>
              </a:ext>
            </a:extLst>
          </a:blip>
          <a:srcRect l="13557" t="11037" r="10722" b="11812"/>
          <a:stretch/>
        </p:blipFill>
        <p:spPr>
          <a:xfrm rot="5400000">
            <a:off x="5342534" y="-297678"/>
            <a:ext cx="2850308" cy="4103343"/>
          </a:xfrm>
          <a:prstGeom prst="rect">
            <a:avLst/>
          </a:prstGeom>
          <a:ln>
            <a:noFill/>
          </a:ln>
          <a:effectLst>
            <a:softEdge rad="112500"/>
          </a:effectLst>
        </p:spPr>
      </p:pic>
      <p:pic>
        <p:nvPicPr>
          <p:cNvPr id="3" name="Рисунок 2"/>
          <p:cNvPicPr>
            <a:picLocks noChangeAspect="1"/>
          </p:cNvPicPr>
          <p:nvPr/>
        </p:nvPicPr>
        <p:blipFill rotWithShape="1">
          <a:blip r:embed="rId4" cstate="print">
            <a:extLst>
              <a:ext uri="{BEBA8EAE-BF5A-486C-A8C5-ECC9F3942E4B}">
                <a14:imgProps xmlns:a14="http://schemas.microsoft.com/office/drawing/2010/main">
                  <a14:imgLayer r:embed="rId5">
                    <a14:imgEffect>
                      <a14:saturation sat="0"/>
                    </a14:imgEffect>
                  </a14:imgLayer>
                </a14:imgProps>
              </a:ext>
              <a:ext uri="{28A0092B-C50C-407E-A947-70E740481C1C}">
                <a14:useLocalDpi xmlns:a14="http://schemas.microsoft.com/office/drawing/2010/main" val="0"/>
              </a:ext>
            </a:extLst>
          </a:blip>
          <a:srcRect l="11728" t="10776" r="9625" b="12589"/>
          <a:stretch/>
        </p:blipFill>
        <p:spPr>
          <a:xfrm rot="5400000">
            <a:off x="1194902" y="-302983"/>
            <a:ext cx="2721748" cy="3747151"/>
          </a:xfrm>
          <a:prstGeom prst="rect">
            <a:avLst/>
          </a:prstGeom>
          <a:ln>
            <a:noFill/>
          </a:ln>
          <a:effectLst>
            <a:softEdge rad="112500"/>
          </a:effectLst>
        </p:spPr>
      </p:pic>
      <p:pic>
        <p:nvPicPr>
          <p:cNvPr id="4" name="Рисунок 3"/>
          <p:cNvPicPr>
            <a:picLocks noChangeAspect="1"/>
          </p:cNvPicPr>
          <p:nvPr/>
        </p:nvPicPr>
        <p:blipFill rotWithShape="1">
          <a:blip r:embed="rId6" cstate="print">
            <a:extLst>
              <a:ext uri="{BEBA8EAE-BF5A-486C-A8C5-ECC9F3942E4B}">
                <a14:imgProps xmlns:a14="http://schemas.microsoft.com/office/drawing/2010/main">
                  <a14:imgLayer r:embed="rId7">
                    <a14:imgEffect>
                      <a14:saturation sat="0"/>
                    </a14:imgEffect>
                  </a14:imgLayer>
                </a14:imgProps>
              </a:ext>
              <a:ext uri="{28A0092B-C50C-407E-A947-70E740481C1C}">
                <a14:useLocalDpi xmlns:a14="http://schemas.microsoft.com/office/drawing/2010/main" val="0"/>
              </a:ext>
            </a:extLst>
          </a:blip>
          <a:srcRect l="8436" t="10000" r="11271" b="11553"/>
          <a:stretch/>
        </p:blipFill>
        <p:spPr>
          <a:xfrm rot="5400000">
            <a:off x="5292657" y="2612257"/>
            <a:ext cx="2980419" cy="4114199"/>
          </a:xfrm>
          <a:prstGeom prst="rect">
            <a:avLst/>
          </a:prstGeom>
          <a:ln>
            <a:noFill/>
          </a:ln>
          <a:effectLst>
            <a:softEdge rad="112500"/>
          </a:effectLst>
        </p:spPr>
      </p:pic>
      <p:sp>
        <p:nvSpPr>
          <p:cNvPr id="6" name="Объект 3"/>
          <p:cNvSpPr txBox="1">
            <a:spLocks/>
          </p:cNvSpPr>
          <p:nvPr/>
        </p:nvSpPr>
        <p:spPr>
          <a:xfrm>
            <a:off x="2773168" y="163115"/>
            <a:ext cx="1656184" cy="241549"/>
          </a:xfrm>
          <a:prstGeom prst="roundRect">
            <a:avLst/>
          </a:prstGeom>
          <a:solidFill>
            <a:schemeClr val="accent2">
              <a:lumMod val="40000"/>
              <a:lumOff val="60000"/>
              <a:alpha val="33000"/>
            </a:schemeClr>
          </a:solidFill>
        </p:spPr>
        <p:style>
          <a:lnRef idx="1">
            <a:schemeClr val="accent1"/>
          </a:lnRef>
          <a:fillRef idx="2">
            <a:schemeClr val="accent1"/>
          </a:fillRef>
          <a:effectRef idx="1">
            <a:schemeClr val="accent1"/>
          </a:effectRef>
          <a:fontRef idx="minor">
            <a:schemeClr val="dk1"/>
          </a:fontRef>
        </p:style>
        <p:txBody>
          <a:bodyPr vert="horz" lIns="91440" tIns="45720" rIns="91440" bIns="45720" rtlCol="0" anchor="ctr">
            <a:noAutofit/>
          </a:bodyPr>
          <a:lstStyle>
            <a:lvl1pPr marL="342900" indent="-342900" algn="l" defTabSz="914400" rtl="0" eaLnBrk="1" latinLnBrk="0" hangingPunct="1">
              <a:spcBef>
                <a:spcPct val="20000"/>
              </a:spcBef>
              <a:buFont typeface="Arial" pitchFamily="34" charset="0"/>
              <a:buChar char="•"/>
              <a:defRPr sz="2800" kern="1200">
                <a:solidFill>
                  <a:schemeClr val="dk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400" kern="1200">
                <a:solidFill>
                  <a:schemeClr val="dk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000" kern="1200">
                <a:solidFill>
                  <a:schemeClr val="dk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800" kern="1200">
                <a:solidFill>
                  <a:schemeClr val="dk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800" kern="1200">
                <a:solidFill>
                  <a:schemeClr val="dk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1800" kern="1200">
                <a:solidFill>
                  <a:schemeClr val="dk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1800" kern="1200">
                <a:solidFill>
                  <a:schemeClr val="dk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1800" kern="1200">
                <a:solidFill>
                  <a:schemeClr val="dk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1800" kern="1200">
                <a:solidFill>
                  <a:schemeClr val="dk1"/>
                </a:solidFill>
                <a:latin typeface="+mn-lt"/>
                <a:ea typeface="+mn-ea"/>
                <a:cs typeface="+mn-cs"/>
              </a:defRPr>
            </a:lvl9pPr>
          </a:lstStyle>
          <a:p>
            <a:pPr marL="0" indent="0" algn="ctr">
              <a:buNone/>
            </a:pPr>
            <a:r>
              <a:rPr lang="ru-RU" sz="2400" b="1" i="1" dirty="0" smtClean="0">
                <a:cs typeface="Times New Roman" pitchFamily="18" charset="0"/>
              </a:rPr>
              <a:t>Кухня</a:t>
            </a:r>
            <a:endParaRPr lang="ru-RU" sz="3200" b="1" i="1" dirty="0">
              <a:cs typeface="Times New Roman" pitchFamily="18" charset="0"/>
            </a:endParaRPr>
          </a:p>
        </p:txBody>
      </p:sp>
      <p:sp>
        <p:nvSpPr>
          <p:cNvPr id="9" name="Объект 3"/>
          <p:cNvSpPr txBox="1">
            <a:spLocks/>
          </p:cNvSpPr>
          <p:nvPr/>
        </p:nvSpPr>
        <p:spPr>
          <a:xfrm>
            <a:off x="5517847" y="96788"/>
            <a:ext cx="3312368" cy="397774"/>
          </a:xfrm>
          <a:prstGeom prst="roundRect">
            <a:avLst/>
          </a:prstGeom>
          <a:solidFill>
            <a:schemeClr val="accent2">
              <a:lumMod val="40000"/>
              <a:lumOff val="60000"/>
              <a:alpha val="33000"/>
            </a:schemeClr>
          </a:solidFill>
        </p:spPr>
        <p:style>
          <a:lnRef idx="1">
            <a:schemeClr val="accent1"/>
          </a:lnRef>
          <a:fillRef idx="2">
            <a:schemeClr val="accent1"/>
          </a:fillRef>
          <a:effectRef idx="1">
            <a:schemeClr val="accent1"/>
          </a:effectRef>
          <a:fontRef idx="minor">
            <a:schemeClr val="dk1"/>
          </a:fontRef>
        </p:style>
        <p:txBody>
          <a:bodyPr vert="horz" lIns="91440" tIns="45720" rIns="91440" bIns="45720" rtlCol="0" anchor="ctr">
            <a:noAutofit/>
          </a:bodyPr>
          <a:lstStyle>
            <a:lvl1pPr marL="342900" indent="-342900" algn="l" defTabSz="914400" rtl="0" eaLnBrk="1" latinLnBrk="0" hangingPunct="1">
              <a:spcBef>
                <a:spcPct val="20000"/>
              </a:spcBef>
              <a:buFont typeface="Arial" pitchFamily="34" charset="0"/>
              <a:buChar char="•"/>
              <a:defRPr sz="2800" kern="1200">
                <a:solidFill>
                  <a:schemeClr val="dk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400" kern="1200">
                <a:solidFill>
                  <a:schemeClr val="dk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000" kern="1200">
                <a:solidFill>
                  <a:schemeClr val="dk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800" kern="1200">
                <a:solidFill>
                  <a:schemeClr val="dk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800" kern="1200">
                <a:solidFill>
                  <a:schemeClr val="dk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1800" kern="1200">
                <a:solidFill>
                  <a:schemeClr val="dk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1800" kern="1200">
                <a:solidFill>
                  <a:schemeClr val="dk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1800" kern="1200">
                <a:solidFill>
                  <a:schemeClr val="dk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1800" kern="1200">
                <a:solidFill>
                  <a:schemeClr val="dk1"/>
                </a:solidFill>
                <a:latin typeface="+mn-lt"/>
                <a:ea typeface="+mn-ea"/>
                <a:cs typeface="+mn-cs"/>
              </a:defRPr>
            </a:lvl9pPr>
          </a:lstStyle>
          <a:p>
            <a:pPr marL="0" indent="0" algn="ctr">
              <a:buNone/>
            </a:pPr>
            <a:r>
              <a:rPr lang="ru-RU" sz="2000" b="1" i="1" dirty="0"/>
              <a:t>Клиническая лаборатория</a:t>
            </a:r>
          </a:p>
        </p:txBody>
      </p:sp>
      <p:sp>
        <p:nvSpPr>
          <p:cNvPr id="10" name="Объект 3"/>
          <p:cNvSpPr txBox="1">
            <a:spLocks/>
          </p:cNvSpPr>
          <p:nvPr/>
        </p:nvSpPr>
        <p:spPr>
          <a:xfrm>
            <a:off x="5220072" y="3013424"/>
            <a:ext cx="3529760" cy="351192"/>
          </a:xfrm>
          <a:prstGeom prst="roundRect">
            <a:avLst/>
          </a:prstGeom>
          <a:solidFill>
            <a:schemeClr val="accent2">
              <a:lumMod val="40000"/>
              <a:lumOff val="60000"/>
              <a:alpha val="33000"/>
            </a:schemeClr>
          </a:solidFill>
        </p:spPr>
        <p:style>
          <a:lnRef idx="1">
            <a:schemeClr val="accent1"/>
          </a:lnRef>
          <a:fillRef idx="2">
            <a:schemeClr val="accent1"/>
          </a:fillRef>
          <a:effectRef idx="1">
            <a:schemeClr val="accent1"/>
          </a:effectRef>
          <a:fontRef idx="minor">
            <a:schemeClr val="dk1"/>
          </a:fontRef>
        </p:style>
        <p:txBody>
          <a:bodyPr vert="horz" lIns="91440" tIns="45720" rIns="91440" bIns="45720" rtlCol="0" anchor="ctr">
            <a:noAutofit/>
          </a:bodyPr>
          <a:lstStyle>
            <a:lvl1pPr marL="342900" indent="-342900" algn="l" defTabSz="914400" rtl="0" eaLnBrk="1" latinLnBrk="0" hangingPunct="1">
              <a:spcBef>
                <a:spcPct val="20000"/>
              </a:spcBef>
              <a:buFont typeface="Arial" pitchFamily="34" charset="0"/>
              <a:buChar char="•"/>
              <a:defRPr sz="2800" kern="1200">
                <a:solidFill>
                  <a:schemeClr val="dk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400" kern="1200">
                <a:solidFill>
                  <a:schemeClr val="dk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000" kern="1200">
                <a:solidFill>
                  <a:schemeClr val="dk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800" kern="1200">
                <a:solidFill>
                  <a:schemeClr val="dk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800" kern="1200">
                <a:solidFill>
                  <a:schemeClr val="dk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1800" kern="1200">
                <a:solidFill>
                  <a:schemeClr val="dk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1800" kern="1200">
                <a:solidFill>
                  <a:schemeClr val="dk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1800" kern="1200">
                <a:solidFill>
                  <a:schemeClr val="dk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1800" kern="1200">
                <a:solidFill>
                  <a:schemeClr val="dk1"/>
                </a:solidFill>
                <a:latin typeface="+mn-lt"/>
                <a:ea typeface="+mn-ea"/>
                <a:cs typeface="+mn-cs"/>
              </a:defRPr>
            </a:lvl9pPr>
          </a:lstStyle>
          <a:p>
            <a:pPr marL="0" indent="0" algn="ctr">
              <a:buNone/>
            </a:pPr>
            <a:r>
              <a:rPr lang="ru-RU" sz="2000" b="1" i="1" dirty="0" smtClean="0"/>
              <a:t>Наркологическое </a:t>
            </a:r>
            <a:r>
              <a:rPr lang="ru-RU" sz="2000" b="1" i="1" dirty="0"/>
              <a:t>отделение</a:t>
            </a:r>
          </a:p>
        </p:txBody>
      </p:sp>
      <p:pic>
        <p:nvPicPr>
          <p:cNvPr id="11" name="Рисунок 10"/>
          <p:cNvPicPr>
            <a:picLocks noChangeAspect="1"/>
          </p:cNvPicPr>
          <p:nvPr/>
        </p:nvPicPr>
        <p:blipFill rotWithShape="1">
          <a:blip r:embed="rId8" cstate="print">
            <a:extLst>
              <a:ext uri="{BEBA8EAE-BF5A-486C-A8C5-ECC9F3942E4B}">
                <a14:imgProps xmlns:a14="http://schemas.microsoft.com/office/drawing/2010/main">
                  <a14:imgLayer r:embed="rId9">
                    <a14:imgEffect>
                      <a14:saturation sat="0"/>
                    </a14:imgEffect>
                  </a14:imgLayer>
                </a14:imgProps>
              </a:ext>
              <a:ext uri="{28A0092B-C50C-407E-A947-70E740481C1C}">
                <a14:useLocalDpi xmlns:a14="http://schemas.microsoft.com/office/drawing/2010/main" val="0"/>
              </a:ext>
            </a:extLst>
          </a:blip>
          <a:srcRect l="10020" t="10432" r="9284" b="12200"/>
          <a:stretch/>
        </p:blipFill>
        <p:spPr>
          <a:xfrm rot="5400000">
            <a:off x="1073797" y="2670008"/>
            <a:ext cx="2952103" cy="4068938"/>
          </a:xfrm>
          <a:prstGeom prst="rect">
            <a:avLst/>
          </a:prstGeom>
          <a:ln>
            <a:noFill/>
          </a:ln>
          <a:effectLst>
            <a:softEdge rad="112500"/>
          </a:effectLst>
        </p:spPr>
      </p:pic>
      <p:sp>
        <p:nvSpPr>
          <p:cNvPr id="12" name="Объект 3"/>
          <p:cNvSpPr txBox="1">
            <a:spLocks/>
          </p:cNvSpPr>
          <p:nvPr/>
        </p:nvSpPr>
        <p:spPr>
          <a:xfrm>
            <a:off x="539065" y="3013424"/>
            <a:ext cx="4068939" cy="331447"/>
          </a:xfrm>
          <a:prstGeom prst="roundRect">
            <a:avLst/>
          </a:prstGeom>
          <a:solidFill>
            <a:schemeClr val="accent2">
              <a:lumMod val="40000"/>
              <a:lumOff val="60000"/>
              <a:alpha val="33000"/>
            </a:schemeClr>
          </a:solidFill>
        </p:spPr>
        <p:style>
          <a:lnRef idx="1">
            <a:schemeClr val="accent1"/>
          </a:lnRef>
          <a:fillRef idx="2">
            <a:schemeClr val="accent1"/>
          </a:fillRef>
          <a:effectRef idx="1">
            <a:schemeClr val="accent1"/>
          </a:effectRef>
          <a:fontRef idx="minor">
            <a:schemeClr val="dk1"/>
          </a:fontRef>
        </p:style>
        <p:txBody>
          <a:bodyPr vert="horz" lIns="91440" tIns="45720" rIns="91440" bIns="45720" rtlCol="0" anchor="ctr">
            <a:noAutofit/>
          </a:bodyPr>
          <a:lstStyle>
            <a:lvl1pPr marL="342900" indent="-342900" algn="l" defTabSz="914400" rtl="0" eaLnBrk="1" latinLnBrk="0" hangingPunct="1">
              <a:spcBef>
                <a:spcPct val="20000"/>
              </a:spcBef>
              <a:buFont typeface="Arial" pitchFamily="34" charset="0"/>
              <a:buChar char="•"/>
              <a:defRPr sz="2800" kern="1200">
                <a:solidFill>
                  <a:schemeClr val="dk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400" kern="1200">
                <a:solidFill>
                  <a:schemeClr val="dk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000" kern="1200">
                <a:solidFill>
                  <a:schemeClr val="dk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800" kern="1200">
                <a:solidFill>
                  <a:schemeClr val="dk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800" kern="1200">
                <a:solidFill>
                  <a:schemeClr val="dk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1800" kern="1200">
                <a:solidFill>
                  <a:schemeClr val="dk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1800" kern="1200">
                <a:solidFill>
                  <a:schemeClr val="dk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1800" kern="1200">
                <a:solidFill>
                  <a:schemeClr val="dk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1800" kern="1200">
                <a:solidFill>
                  <a:schemeClr val="dk1"/>
                </a:solidFill>
                <a:latin typeface="+mn-lt"/>
                <a:ea typeface="+mn-ea"/>
                <a:cs typeface="+mn-cs"/>
              </a:defRPr>
            </a:lvl9pPr>
          </a:lstStyle>
          <a:p>
            <a:pPr marL="0" indent="0" algn="ctr">
              <a:buNone/>
            </a:pPr>
            <a:r>
              <a:rPr lang="ru-RU" sz="2400" b="1" i="1" dirty="0" smtClean="0"/>
              <a:t>Детская </a:t>
            </a:r>
            <a:r>
              <a:rPr lang="ru-RU" sz="2400" b="1" i="1" dirty="0"/>
              <a:t>молочная кухня</a:t>
            </a:r>
          </a:p>
        </p:txBody>
      </p:sp>
      <p:sp>
        <p:nvSpPr>
          <p:cNvPr id="13" name="TextBox 12"/>
          <p:cNvSpPr txBox="1"/>
          <p:nvPr/>
        </p:nvSpPr>
        <p:spPr>
          <a:xfrm>
            <a:off x="515380" y="6093296"/>
            <a:ext cx="7992888" cy="861774"/>
          </a:xfrm>
          <a:prstGeom prst="rect">
            <a:avLst/>
          </a:prstGeom>
          <a:noFill/>
        </p:spPr>
        <p:txBody>
          <a:bodyPr wrap="square" rtlCol="0">
            <a:spAutoFit/>
          </a:bodyPr>
          <a:lstStyle/>
          <a:p>
            <a:r>
              <a:rPr lang="ru-RU" sz="1600" dirty="0"/>
              <a:t>В жилом доме № 48  по ул</a:t>
            </a:r>
            <a:r>
              <a:rPr lang="ru-RU" sz="1600" dirty="0" smtClean="0"/>
              <a:t>. Ленина </a:t>
            </a:r>
            <a:r>
              <a:rPr lang="ru-RU" sz="1600" dirty="0"/>
              <a:t>(старожилы называли его "дом Ласкова") была открыта  детская молочная кухня.</a:t>
            </a:r>
          </a:p>
          <a:p>
            <a:endParaRPr lang="ru-RU" sz="1600" dirty="0"/>
          </a:p>
        </p:txBody>
      </p:sp>
    </p:spTree>
    <p:extLst>
      <p:ext uri="{BB962C8B-B14F-4D97-AF65-F5344CB8AC3E}">
        <p14:creationId xmlns:p14="http://schemas.microsoft.com/office/powerpoint/2010/main" val="3034150481"/>
      </p:ext>
    </p:extLst>
  </p:cSld>
  <p:clrMapOvr>
    <a:masterClrMapping/>
  </p:clrMapOvr>
  <p:transition spd="slow">
    <p:wipe/>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539552" y="260647"/>
            <a:ext cx="5040560" cy="4524315"/>
          </a:xfrm>
          <a:prstGeom prst="rect">
            <a:avLst/>
          </a:prstGeom>
        </p:spPr>
        <p:txBody>
          <a:bodyPr wrap="square">
            <a:spAutoFit/>
          </a:bodyPr>
          <a:lstStyle/>
          <a:p>
            <a:pPr algn="just" defTabSz="355600"/>
            <a:r>
              <a:rPr lang="ru-RU" dirty="0"/>
              <a:t>	</a:t>
            </a:r>
            <a:r>
              <a:rPr lang="ru-RU" dirty="0" smtClean="0"/>
              <a:t>Из </a:t>
            </a:r>
            <a:r>
              <a:rPr lang="ru-RU" dirty="0"/>
              <a:t>многочисленной когорты медицинских работников, которые за долгие 80 лет занимались оздоровлением населения Майны, можно выделить  человека  удивительной судьбы, врача  акушера -гинеколога  Марию  Матвеевну Шевчик. Многие знают её как профессионала, Врача от Бога, спасшую  сотни   жизней  будущим мамам и их новорожденным деткам. Но немногие знают, что Мария Матвеевна - это жена Владимира Степановича </a:t>
            </a:r>
            <a:r>
              <a:rPr lang="ru-RU" dirty="0" err="1"/>
              <a:t>Бородича</a:t>
            </a:r>
            <a:r>
              <a:rPr lang="ru-RU" dirty="0"/>
              <a:t>, разделившая с ним  и горести, и радости, взвалив на свои хрупкие плечи огромный груз забот о муже, дочери Ольге, преданное служение своей любимой работе, мужественно преодолевая шаг за шагом все превратности судьбы. </a:t>
            </a:r>
          </a:p>
        </p:txBody>
      </p:sp>
      <p:sp>
        <p:nvSpPr>
          <p:cNvPr id="4" name="Прямоугольник 3"/>
          <p:cNvSpPr/>
          <p:nvPr/>
        </p:nvSpPr>
        <p:spPr>
          <a:xfrm>
            <a:off x="546456" y="4653136"/>
            <a:ext cx="8274016" cy="1477328"/>
          </a:xfrm>
          <a:prstGeom prst="rect">
            <a:avLst/>
          </a:prstGeom>
        </p:spPr>
        <p:txBody>
          <a:bodyPr wrap="square">
            <a:spAutoFit/>
          </a:bodyPr>
          <a:lstStyle/>
          <a:p>
            <a:pPr lvl="0" algn="just" defTabSz="355600"/>
            <a:r>
              <a:rPr lang="ru-RU" dirty="0" smtClean="0">
                <a:solidFill>
                  <a:prstClr val="black"/>
                </a:solidFill>
              </a:rPr>
              <a:t>	Никогда </a:t>
            </a:r>
            <a:r>
              <a:rPr lang="ru-RU" dirty="0">
                <a:solidFill>
                  <a:prstClr val="black"/>
                </a:solidFill>
              </a:rPr>
              <a:t>никому не жаловалась, никогда не перекладывала  свои проблемы на  других, наоборот, помогала  всем, кто в этом нуждался. Скромная, тактичная, она была для окружающих примером  во всем.</a:t>
            </a:r>
          </a:p>
          <a:p>
            <a:pPr lvl="0" indent="355600" algn="just"/>
            <a:r>
              <a:rPr lang="ru-RU" dirty="0">
                <a:solidFill>
                  <a:prstClr val="black"/>
                </a:solidFill>
              </a:rPr>
              <a:t>В коллективе её уважали,   руководство ценило её как классного  специалиста, неоднократно  фото Марии Матвеевны  можно было увидеть на Доске почета.</a:t>
            </a:r>
          </a:p>
        </p:txBody>
      </p:sp>
      <p:pic>
        <p:nvPicPr>
          <p:cNvPr id="5" name="Рисунок 4"/>
          <p:cNvPicPr>
            <a:picLocks noChangeAspect="1"/>
          </p:cNvPicPr>
          <p:nvPr/>
        </p:nvPicPr>
        <p:blipFill rotWithShape="1">
          <a:blip r:embed="rId2" cstate="print">
            <a:extLst>
              <a:ext uri="{BEBA8EAE-BF5A-486C-A8C5-ECC9F3942E4B}">
                <a14:imgProps xmlns:a14="http://schemas.microsoft.com/office/drawing/2010/main">
                  <a14:imgLayer r:embed="rId3">
                    <a14:imgEffect>
                      <a14:brightnessContrast contrast="-20000"/>
                    </a14:imgEffect>
                  </a14:imgLayer>
                </a14:imgProps>
              </a:ext>
              <a:ext uri="{28A0092B-C50C-407E-A947-70E740481C1C}">
                <a14:useLocalDpi xmlns:a14="http://schemas.microsoft.com/office/drawing/2010/main" val="0"/>
              </a:ext>
            </a:extLst>
          </a:blip>
          <a:srcRect l="26063" t="2847" r="21529" b="40454"/>
          <a:stretch/>
        </p:blipFill>
        <p:spPr>
          <a:xfrm>
            <a:off x="5652120" y="404663"/>
            <a:ext cx="2755705" cy="4176465"/>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072370293"/>
      </p:ext>
    </p:extLst>
  </p:cSld>
  <p:clrMapOvr>
    <a:masterClrMapping/>
  </p:clrMapOvr>
  <p:transition spd="slow">
    <p:wipe/>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539552" y="214663"/>
            <a:ext cx="8352928" cy="830997"/>
          </a:xfrm>
          <a:prstGeom prst="rect">
            <a:avLst/>
          </a:prstGeom>
        </p:spPr>
        <p:txBody>
          <a:bodyPr wrap="square">
            <a:spAutoFit/>
          </a:bodyPr>
          <a:lstStyle/>
          <a:p>
            <a:pPr algn="just"/>
            <a:r>
              <a:rPr lang="ru-RU" sz="1600" dirty="0"/>
              <a:t>Несмотря на огромную загруженность по основной деятельности, Мария Матвеевна принимала активное участие в жизни коллектива, была наставником молодых специалистов, помогала организовывать и проводить конкурсы </a:t>
            </a:r>
            <a:r>
              <a:rPr lang="ru-RU" sz="1600" dirty="0" err="1"/>
              <a:t>профмастерства</a:t>
            </a:r>
            <a:r>
              <a:rPr lang="ru-RU" sz="1600" dirty="0"/>
              <a:t> </a:t>
            </a:r>
          </a:p>
        </p:txBody>
      </p:sp>
      <p:pic>
        <p:nvPicPr>
          <p:cNvPr id="3" name="Рисунок 2"/>
          <p:cNvPicPr>
            <a:picLocks noChangeAspect="1"/>
          </p:cNvPicPr>
          <p:nvPr/>
        </p:nvPicPr>
        <p:blipFill rotWithShape="1">
          <a:blip r:embed="rId2" cstate="print">
            <a:extLst>
              <a:ext uri="{BEBA8EAE-BF5A-486C-A8C5-ECC9F3942E4B}">
                <a14:imgProps xmlns:a14="http://schemas.microsoft.com/office/drawing/2010/main">
                  <a14:imgLayer r:embed="rId3">
                    <a14:imgEffect>
                      <a14:brightnessContrast contrast="-20000"/>
                    </a14:imgEffect>
                  </a14:imgLayer>
                </a14:imgProps>
              </a:ext>
              <a:ext uri="{28A0092B-C50C-407E-A947-70E740481C1C}">
                <a14:useLocalDpi xmlns:a14="http://schemas.microsoft.com/office/drawing/2010/main" val="0"/>
              </a:ext>
            </a:extLst>
          </a:blip>
          <a:srcRect l="1659" t="1554" r="19421" b="20777"/>
          <a:stretch/>
        </p:blipFill>
        <p:spPr>
          <a:xfrm rot="5400000">
            <a:off x="1216469" y="460680"/>
            <a:ext cx="2564679" cy="3570318"/>
          </a:xfrm>
          <a:prstGeom prst="rect">
            <a:avLst/>
          </a:prstGeom>
          <a:ln>
            <a:noFill/>
          </a:ln>
          <a:effectLst>
            <a:softEdge rad="112500"/>
          </a:effectLst>
        </p:spPr>
      </p:pic>
      <p:pic>
        <p:nvPicPr>
          <p:cNvPr id="4" name="Рисунок 3"/>
          <p:cNvPicPr>
            <a:picLocks noChangeAspect="1"/>
          </p:cNvPicPr>
          <p:nvPr/>
        </p:nvPicPr>
        <p:blipFill rotWithShape="1">
          <a:blip r:embed="rId4" cstate="print">
            <a:extLst>
              <a:ext uri="{BEBA8EAE-BF5A-486C-A8C5-ECC9F3942E4B}">
                <a14:imgProps xmlns:a14="http://schemas.microsoft.com/office/drawing/2010/main">
                  <a14:imgLayer r:embed="rId5">
                    <a14:imgEffect>
                      <a14:brightnessContrast contrast="-40000"/>
                    </a14:imgEffect>
                  </a14:imgLayer>
                </a14:imgProps>
              </a:ext>
              <a:ext uri="{28A0092B-C50C-407E-A947-70E740481C1C}">
                <a14:useLocalDpi xmlns:a14="http://schemas.microsoft.com/office/drawing/2010/main" val="0"/>
              </a:ext>
            </a:extLst>
          </a:blip>
          <a:srcRect l="14715" t="1553" r="14110" b="21942"/>
          <a:stretch/>
        </p:blipFill>
        <p:spPr>
          <a:xfrm rot="5400000">
            <a:off x="5192658" y="293049"/>
            <a:ext cx="2535866" cy="3855666"/>
          </a:xfrm>
          <a:prstGeom prst="rect">
            <a:avLst/>
          </a:prstGeom>
          <a:ln>
            <a:noFill/>
          </a:ln>
          <a:effectLst>
            <a:softEdge rad="112500"/>
          </a:effectLst>
        </p:spPr>
      </p:pic>
      <p:pic>
        <p:nvPicPr>
          <p:cNvPr id="5" name="Рисунок 4"/>
          <p:cNvPicPr>
            <a:picLocks noChangeAspect="1"/>
          </p:cNvPicPr>
          <p:nvPr/>
        </p:nvPicPr>
        <p:blipFill rotWithShape="1">
          <a:blip r:embed="rId6" cstate="print">
            <a:extLst>
              <a:ext uri="{BEBA8EAE-BF5A-486C-A8C5-ECC9F3942E4B}">
                <a14:imgProps xmlns:a14="http://schemas.microsoft.com/office/drawing/2010/main">
                  <a14:imgLayer r:embed="rId7">
                    <a14:imgEffect>
                      <a14:brightnessContrast contrast="20000"/>
                    </a14:imgEffect>
                  </a14:imgLayer>
                </a14:imgProps>
              </a:ext>
              <a:ext uri="{28A0092B-C50C-407E-A947-70E740481C1C}">
                <a14:useLocalDpi xmlns:a14="http://schemas.microsoft.com/office/drawing/2010/main" val="0"/>
              </a:ext>
            </a:extLst>
          </a:blip>
          <a:srcRect l="16479" t="3495" r="31782" b="19223"/>
          <a:stretch/>
        </p:blipFill>
        <p:spPr>
          <a:xfrm rot="5400000">
            <a:off x="3010862" y="1827136"/>
            <a:ext cx="2785932" cy="5856344"/>
          </a:xfrm>
          <a:prstGeom prst="rect">
            <a:avLst/>
          </a:prstGeom>
          <a:ln>
            <a:noFill/>
          </a:ln>
          <a:effectLst>
            <a:softEdge rad="112500"/>
          </a:effectLst>
        </p:spPr>
      </p:pic>
      <p:sp>
        <p:nvSpPr>
          <p:cNvPr id="6" name="Прямоугольник 5"/>
          <p:cNvSpPr/>
          <p:nvPr/>
        </p:nvSpPr>
        <p:spPr>
          <a:xfrm>
            <a:off x="611560" y="6021288"/>
            <a:ext cx="8352928" cy="584775"/>
          </a:xfrm>
          <a:prstGeom prst="rect">
            <a:avLst/>
          </a:prstGeom>
        </p:spPr>
        <p:txBody>
          <a:bodyPr wrap="square">
            <a:spAutoFit/>
          </a:bodyPr>
          <a:lstStyle/>
          <a:p>
            <a:r>
              <a:rPr lang="ru-RU" sz="1600" dirty="0" smtClean="0"/>
              <a:t>не мыслила себя вне коллектива доказательство тому - огромное количество фотографий  коллег: </a:t>
            </a:r>
            <a:endParaRPr lang="ru-RU" sz="1600" dirty="0"/>
          </a:p>
        </p:txBody>
      </p:sp>
    </p:spTree>
    <p:extLst>
      <p:ext uri="{BB962C8B-B14F-4D97-AF65-F5344CB8AC3E}">
        <p14:creationId xmlns:p14="http://schemas.microsoft.com/office/powerpoint/2010/main" val="203910787"/>
      </p:ext>
    </p:extLst>
  </p:cSld>
  <p:clrMapOvr>
    <a:masterClrMapping/>
  </p:clrMapOvr>
  <p:transition spd="slow">
    <p:wipe/>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p:cNvPicPr>
            <a:picLocks noChangeAspect="1"/>
          </p:cNvPicPr>
          <p:nvPr/>
        </p:nvPicPr>
        <p:blipFill rotWithShape="1">
          <a:blip r:embed="rId2" cstate="print">
            <a:extLst>
              <a:ext uri="{28A0092B-C50C-407E-A947-70E740481C1C}">
                <a14:useLocalDpi xmlns:a14="http://schemas.microsoft.com/office/drawing/2010/main" val="0"/>
              </a:ext>
            </a:extLst>
          </a:blip>
          <a:srcRect l="17325" t="3884" r="35901" b="46408"/>
          <a:stretch/>
        </p:blipFill>
        <p:spPr>
          <a:xfrm>
            <a:off x="567062" y="359219"/>
            <a:ext cx="1772690" cy="2664811"/>
          </a:xfrm>
          <a:prstGeom prst="rect">
            <a:avLst/>
          </a:prstGeom>
          <a:ln>
            <a:noFill/>
          </a:ln>
          <a:effectLst>
            <a:softEdge rad="112500"/>
          </a:effectLst>
        </p:spPr>
      </p:pic>
      <p:pic>
        <p:nvPicPr>
          <p:cNvPr id="5" name="Рисунок 4"/>
          <p:cNvPicPr>
            <a:picLocks noChangeAspect="1"/>
          </p:cNvPicPr>
          <p:nvPr/>
        </p:nvPicPr>
        <p:blipFill rotWithShape="1">
          <a:blip r:embed="rId3" cstate="print">
            <a:extLst>
              <a:ext uri="{28A0092B-C50C-407E-A947-70E740481C1C}">
                <a14:useLocalDpi xmlns:a14="http://schemas.microsoft.com/office/drawing/2010/main" val="0"/>
              </a:ext>
            </a:extLst>
          </a:blip>
          <a:srcRect l="34363" t="5820" r="31273" b="55858"/>
          <a:stretch/>
        </p:blipFill>
        <p:spPr>
          <a:xfrm>
            <a:off x="3419872" y="282391"/>
            <a:ext cx="1892497" cy="2880320"/>
          </a:xfrm>
          <a:prstGeom prst="rect">
            <a:avLst/>
          </a:prstGeom>
          <a:ln>
            <a:noFill/>
          </a:ln>
          <a:effectLst>
            <a:softEdge rad="112500"/>
          </a:effectLst>
        </p:spPr>
      </p:pic>
      <p:sp>
        <p:nvSpPr>
          <p:cNvPr id="6" name="Объект 3"/>
          <p:cNvSpPr txBox="1">
            <a:spLocks/>
          </p:cNvSpPr>
          <p:nvPr/>
        </p:nvSpPr>
        <p:spPr>
          <a:xfrm>
            <a:off x="228825" y="2868852"/>
            <a:ext cx="2326951" cy="560148"/>
          </a:xfrm>
          <a:prstGeom prst="roundRect">
            <a:avLst/>
          </a:prstGeom>
          <a:solidFill>
            <a:schemeClr val="accent2">
              <a:lumMod val="40000"/>
              <a:lumOff val="60000"/>
              <a:alpha val="33000"/>
            </a:schemeClr>
          </a:solidFill>
        </p:spPr>
        <p:style>
          <a:lnRef idx="1">
            <a:schemeClr val="accent1"/>
          </a:lnRef>
          <a:fillRef idx="2">
            <a:schemeClr val="accent1"/>
          </a:fillRef>
          <a:effectRef idx="1">
            <a:schemeClr val="accent1"/>
          </a:effectRef>
          <a:fontRef idx="minor">
            <a:schemeClr val="dk1"/>
          </a:fontRef>
        </p:style>
        <p:txBody>
          <a:bodyPr vert="horz" lIns="91440" tIns="45720" rIns="91440" bIns="45720" rtlCol="0" anchor="ctr">
            <a:noAutofit/>
          </a:bodyPr>
          <a:lstStyle>
            <a:lvl1pPr marL="342900" indent="-342900" algn="l" defTabSz="914400" rtl="0" eaLnBrk="1" latinLnBrk="0" hangingPunct="1">
              <a:spcBef>
                <a:spcPct val="20000"/>
              </a:spcBef>
              <a:buFont typeface="Arial" pitchFamily="34" charset="0"/>
              <a:buChar char="•"/>
              <a:defRPr sz="2800" kern="1200">
                <a:solidFill>
                  <a:schemeClr val="dk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400" kern="1200">
                <a:solidFill>
                  <a:schemeClr val="dk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000" kern="1200">
                <a:solidFill>
                  <a:schemeClr val="dk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800" kern="1200">
                <a:solidFill>
                  <a:schemeClr val="dk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800" kern="1200">
                <a:solidFill>
                  <a:schemeClr val="dk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1800" kern="1200">
                <a:solidFill>
                  <a:schemeClr val="dk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1800" kern="1200">
                <a:solidFill>
                  <a:schemeClr val="dk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1800" kern="1200">
                <a:solidFill>
                  <a:schemeClr val="dk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1800" kern="1200">
                <a:solidFill>
                  <a:schemeClr val="dk1"/>
                </a:solidFill>
                <a:latin typeface="+mn-lt"/>
                <a:ea typeface="+mn-ea"/>
                <a:cs typeface="+mn-cs"/>
              </a:defRPr>
            </a:lvl9pPr>
          </a:lstStyle>
          <a:p>
            <a:pPr marL="0" indent="0" algn="ctr">
              <a:buNone/>
            </a:pPr>
            <a:endParaRPr lang="ru-RU" sz="1400" b="1" dirty="0" smtClean="0"/>
          </a:p>
          <a:p>
            <a:pPr marL="0" indent="0" algn="ctr">
              <a:buNone/>
            </a:pPr>
            <a:r>
              <a:rPr lang="ru-RU" sz="1400" b="1" dirty="0" smtClean="0"/>
              <a:t>К.А. Карлова - главный врач </a:t>
            </a:r>
            <a:r>
              <a:rPr lang="ru-RU" sz="1400" b="1" dirty="0" err="1" smtClean="0"/>
              <a:t>Майнской</a:t>
            </a:r>
            <a:r>
              <a:rPr lang="ru-RU" sz="1400" b="1" dirty="0" smtClean="0"/>
              <a:t> больницы </a:t>
            </a:r>
          </a:p>
          <a:p>
            <a:pPr marL="0" indent="0" algn="ctr">
              <a:buNone/>
            </a:pPr>
            <a:endParaRPr lang="ru-RU" sz="1400" b="1" i="1" dirty="0"/>
          </a:p>
        </p:txBody>
      </p:sp>
      <p:sp>
        <p:nvSpPr>
          <p:cNvPr id="7" name="Объект 3"/>
          <p:cNvSpPr txBox="1">
            <a:spLocks/>
          </p:cNvSpPr>
          <p:nvPr/>
        </p:nvSpPr>
        <p:spPr>
          <a:xfrm>
            <a:off x="3215691" y="2877376"/>
            <a:ext cx="2376261" cy="570669"/>
          </a:xfrm>
          <a:prstGeom prst="roundRect">
            <a:avLst/>
          </a:prstGeom>
          <a:solidFill>
            <a:schemeClr val="accent2">
              <a:lumMod val="40000"/>
              <a:lumOff val="60000"/>
              <a:alpha val="33000"/>
            </a:schemeClr>
          </a:solidFill>
        </p:spPr>
        <p:style>
          <a:lnRef idx="1">
            <a:schemeClr val="accent1"/>
          </a:lnRef>
          <a:fillRef idx="2">
            <a:schemeClr val="accent1"/>
          </a:fillRef>
          <a:effectRef idx="1">
            <a:schemeClr val="accent1"/>
          </a:effectRef>
          <a:fontRef idx="minor">
            <a:schemeClr val="dk1"/>
          </a:fontRef>
        </p:style>
        <p:txBody>
          <a:bodyPr vert="horz" lIns="91440" tIns="45720" rIns="91440" bIns="45720" rtlCol="0" anchor="ctr">
            <a:noAutofit/>
          </a:bodyPr>
          <a:lstStyle>
            <a:lvl1pPr marL="342900" indent="-342900" algn="l" defTabSz="914400" rtl="0" eaLnBrk="1" latinLnBrk="0" hangingPunct="1">
              <a:spcBef>
                <a:spcPct val="20000"/>
              </a:spcBef>
              <a:buFont typeface="Arial" pitchFamily="34" charset="0"/>
              <a:buChar char="•"/>
              <a:defRPr sz="2800" kern="1200">
                <a:solidFill>
                  <a:schemeClr val="dk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400" kern="1200">
                <a:solidFill>
                  <a:schemeClr val="dk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000" kern="1200">
                <a:solidFill>
                  <a:schemeClr val="dk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800" kern="1200">
                <a:solidFill>
                  <a:schemeClr val="dk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800" kern="1200">
                <a:solidFill>
                  <a:schemeClr val="dk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1800" kern="1200">
                <a:solidFill>
                  <a:schemeClr val="dk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1800" kern="1200">
                <a:solidFill>
                  <a:schemeClr val="dk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1800" kern="1200">
                <a:solidFill>
                  <a:schemeClr val="dk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1800" kern="1200">
                <a:solidFill>
                  <a:schemeClr val="dk1"/>
                </a:solidFill>
                <a:latin typeface="+mn-lt"/>
                <a:ea typeface="+mn-ea"/>
                <a:cs typeface="+mn-cs"/>
              </a:defRPr>
            </a:lvl9pPr>
          </a:lstStyle>
          <a:p>
            <a:pPr marL="0" indent="0" algn="ctr">
              <a:buNone/>
            </a:pPr>
            <a:endParaRPr lang="ru-RU" sz="1600" b="1" dirty="0" smtClean="0"/>
          </a:p>
          <a:p>
            <a:pPr marL="0" indent="0" algn="ctr">
              <a:buNone/>
            </a:pPr>
            <a:r>
              <a:rPr lang="ru-RU" sz="1400" b="1" dirty="0" smtClean="0"/>
              <a:t>Л.И. Волынская - заведующая детским отделением</a:t>
            </a:r>
          </a:p>
          <a:p>
            <a:pPr marL="0" indent="0" algn="ctr">
              <a:buNone/>
            </a:pPr>
            <a:endParaRPr lang="ru-RU" sz="1600" b="1" i="1" dirty="0"/>
          </a:p>
        </p:txBody>
      </p:sp>
      <p:pic>
        <p:nvPicPr>
          <p:cNvPr id="10" name="Рисунок 9"/>
          <p:cNvPicPr>
            <a:picLocks noChangeAspect="1"/>
          </p:cNvPicPr>
          <p:nvPr/>
        </p:nvPicPr>
        <p:blipFill rotWithShape="1">
          <a:blip r:embed="rId4" cstate="print">
            <a:extLst>
              <a:ext uri="{BEBA8EAE-BF5A-486C-A8C5-ECC9F3942E4B}">
                <a14:imgProps xmlns:a14="http://schemas.microsoft.com/office/drawing/2010/main">
                  <a14:imgLayer r:embed="rId5">
                    <a14:imgEffect>
                      <a14:brightnessContrast contrast="-20000"/>
                    </a14:imgEffect>
                  </a14:imgLayer>
                </a14:imgProps>
              </a:ext>
              <a:ext uri="{28A0092B-C50C-407E-A947-70E740481C1C}">
                <a14:useLocalDpi xmlns:a14="http://schemas.microsoft.com/office/drawing/2010/main" val="0"/>
              </a:ext>
            </a:extLst>
          </a:blip>
          <a:srcRect l="26957" t="5155" r="30981" b="48139"/>
          <a:stretch/>
        </p:blipFill>
        <p:spPr>
          <a:xfrm>
            <a:off x="6444208" y="282391"/>
            <a:ext cx="1787178" cy="2776688"/>
          </a:xfrm>
          <a:prstGeom prst="rect">
            <a:avLst/>
          </a:prstGeom>
          <a:ln>
            <a:noFill/>
          </a:ln>
          <a:effectLst>
            <a:softEdge rad="112500"/>
          </a:effectLst>
        </p:spPr>
      </p:pic>
      <p:sp>
        <p:nvSpPr>
          <p:cNvPr id="11" name="Объект 3"/>
          <p:cNvSpPr txBox="1">
            <a:spLocks/>
          </p:cNvSpPr>
          <p:nvPr/>
        </p:nvSpPr>
        <p:spPr>
          <a:xfrm>
            <a:off x="6077657" y="2858646"/>
            <a:ext cx="2520280" cy="570354"/>
          </a:xfrm>
          <a:prstGeom prst="roundRect">
            <a:avLst/>
          </a:prstGeom>
          <a:solidFill>
            <a:schemeClr val="accent2">
              <a:lumMod val="40000"/>
              <a:lumOff val="60000"/>
              <a:alpha val="33000"/>
            </a:schemeClr>
          </a:solidFill>
        </p:spPr>
        <p:style>
          <a:lnRef idx="1">
            <a:schemeClr val="accent1"/>
          </a:lnRef>
          <a:fillRef idx="2">
            <a:schemeClr val="accent1"/>
          </a:fillRef>
          <a:effectRef idx="1">
            <a:schemeClr val="accent1"/>
          </a:effectRef>
          <a:fontRef idx="minor">
            <a:schemeClr val="dk1"/>
          </a:fontRef>
        </p:style>
        <p:txBody>
          <a:bodyPr vert="horz" lIns="91440" tIns="45720" rIns="91440" bIns="45720" rtlCol="0" anchor="ctr">
            <a:noAutofit/>
          </a:bodyPr>
          <a:lstStyle>
            <a:lvl1pPr marL="342900" indent="-342900" algn="l" defTabSz="914400" rtl="0" eaLnBrk="1" latinLnBrk="0" hangingPunct="1">
              <a:spcBef>
                <a:spcPct val="20000"/>
              </a:spcBef>
              <a:buFont typeface="Arial" pitchFamily="34" charset="0"/>
              <a:buChar char="•"/>
              <a:defRPr sz="2800" kern="1200">
                <a:solidFill>
                  <a:schemeClr val="dk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400" kern="1200">
                <a:solidFill>
                  <a:schemeClr val="dk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000" kern="1200">
                <a:solidFill>
                  <a:schemeClr val="dk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800" kern="1200">
                <a:solidFill>
                  <a:schemeClr val="dk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800" kern="1200">
                <a:solidFill>
                  <a:schemeClr val="dk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1800" kern="1200">
                <a:solidFill>
                  <a:schemeClr val="dk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1800" kern="1200">
                <a:solidFill>
                  <a:schemeClr val="dk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1800" kern="1200">
                <a:solidFill>
                  <a:schemeClr val="dk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1800" kern="1200">
                <a:solidFill>
                  <a:schemeClr val="dk1"/>
                </a:solidFill>
                <a:latin typeface="+mn-lt"/>
                <a:ea typeface="+mn-ea"/>
                <a:cs typeface="+mn-cs"/>
              </a:defRPr>
            </a:lvl9pPr>
          </a:lstStyle>
          <a:p>
            <a:pPr marL="0" indent="0" algn="ctr">
              <a:buNone/>
            </a:pPr>
            <a:endParaRPr lang="ru-RU" sz="1600" b="1" dirty="0" smtClean="0"/>
          </a:p>
          <a:p>
            <a:pPr marL="0" indent="0" algn="ctr">
              <a:buNone/>
            </a:pPr>
            <a:r>
              <a:rPr lang="ru-RU" sz="1600" b="1" dirty="0" smtClean="0"/>
              <a:t>В.В. Пащенко - лаборант </a:t>
            </a:r>
          </a:p>
          <a:p>
            <a:pPr marL="0" indent="0" algn="ctr">
              <a:buNone/>
            </a:pPr>
            <a:endParaRPr lang="ru-RU" sz="1600" b="1" i="1" dirty="0"/>
          </a:p>
        </p:txBody>
      </p:sp>
      <p:pic>
        <p:nvPicPr>
          <p:cNvPr id="13" name="Рисунок 12"/>
          <p:cNvPicPr>
            <a:picLocks noChangeAspect="1"/>
          </p:cNvPicPr>
          <p:nvPr/>
        </p:nvPicPr>
        <p:blipFill rotWithShape="1">
          <a:blip r:embed="rId6" cstate="print">
            <a:extLst>
              <a:ext uri="{28A0092B-C50C-407E-A947-70E740481C1C}">
                <a14:useLocalDpi xmlns:a14="http://schemas.microsoft.com/office/drawing/2010/main" val="0"/>
              </a:ext>
            </a:extLst>
          </a:blip>
          <a:srcRect l="8946" t="4117" r="9675" b="55394"/>
          <a:stretch/>
        </p:blipFill>
        <p:spPr>
          <a:xfrm>
            <a:off x="2412260" y="3429000"/>
            <a:ext cx="3959441" cy="2776688"/>
          </a:xfrm>
          <a:prstGeom prst="rect">
            <a:avLst/>
          </a:prstGeom>
          <a:ln>
            <a:noFill/>
          </a:ln>
          <a:effectLst>
            <a:softEdge rad="112500"/>
          </a:effectLst>
        </p:spPr>
      </p:pic>
      <p:sp>
        <p:nvSpPr>
          <p:cNvPr id="14" name="Объект 3"/>
          <p:cNvSpPr txBox="1">
            <a:spLocks/>
          </p:cNvSpPr>
          <p:nvPr/>
        </p:nvSpPr>
        <p:spPr>
          <a:xfrm>
            <a:off x="1824572" y="6093296"/>
            <a:ext cx="5134817" cy="498346"/>
          </a:xfrm>
          <a:prstGeom prst="roundRect">
            <a:avLst/>
          </a:prstGeom>
          <a:solidFill>
            <a:schemeClr val="accent2">
              <a:lumMod val="40000"/>
              <a:lumOff val="60000"/>
              <a:alpha val="33000"/>
            </a:schemeClr>
          </a:solidFill>
        </p:spPr>
        <p:style>
          <a:lnRef idx="1">
            <a:schemeClr val="accent1"/>
          </a:lnRef>
          <a:fillRef idx="2">
            <a:schemeClr val="accent1"/>
          </a:fillRef>
          <a:effectRef idx="1">
            <a:schemeClr val="accent1"/>
          </a:effectRef>
          <a:fontRef idx="minor">
            <a:schemeClr val="dk1"/>
          </a:fontRef>
        </p:style>
        <p:txBody>
          <a:bodyPr vert="horz" lIns="91440" tIns="45720" rIns="91440" bIns="45720" rtlCol="0" anchor="ctr">
            <a:noAutofit/>
          </a:bodyPr>
          <a:lstStyle>
            <a:lvl1pPr marL="342900" indent="-342900" algn="l" defTabSz="914400" rtl="0" eaLnBrk="1" latinLnBrk="0" hangingPunct="1">
              <a:spcBef>
                <a:spcPct val="20000"/>
              </a:spcBef>
              <a:buFont typeface="Arial" pitchFamily="34" charset="0"/>
              <a:buChar char="•"/>
              <a:defRPr sz="2800" kern="1200">
                <a:solidFill>
                  <a:schemeClr val="dk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400" kern="1200">
                <a:solidFill>
                  <a:schemeClr val="dk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000" kern="1200">
                <a:solidFill>
                  <a:schemeClr val="dk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800" kern="1200">
                <a:solidFill>
                  <a:schemeClr val="dk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800" kern="1200">
                <a:solidFill>
                  <a:schemeClr val="dk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1800" kern="1200">
                <a:solidFill>
                  <a:schemeClr val="dk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1800" kern="1200">
                <a:solidFill>
                  <a:schemeClr val="dk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1800" kern="1200">
                <a:solidFill>
                  <a:schemeClr val="dk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1800" kern="1200">
                <a:solidFill>
                  <a:schemeClr val="dk1"/>
                </a:solidFill>
                <a:latin typeface="+mn-lt"/>
                <a:ea typeface="+mn-ea"/>
                <a:cs typeface="+mn-cs"/>
              </a:defRPr>
            </a:lvl9pPr>
          </a:lstStyle>
          <a:p>
            <a:pPr marL="0" indent="0" algn="ctr">
              <a:buNone/>
            </a:pPr>
            <a:r>
              <a:rPr lang="ru-RU" sz="1600" b="1" dirty="0" smtClean="0"/>
              <a:t>Дружный </a:t>
            </a:r>
            <a:r>
              <a:rPr lang="ru-RU" sz="1600" b="1" dirty="0"/>
              <a:t>коллектив родильного отделения </a:t>
            </a:r>
            <a:endParaRPr lang="ru-RU" sz="1600" b="1" i="1" dirty="0"/>
          </a:p>
        </p:txBody>
      </p:sp>
    </p:spTree>
    <p:extLst>
      <p:ext uri="{BB962C8B-B14F-4D97-AF65-F5344CB8AC3E}">
        <p14:creationId xmlns:p14="http://schemas.microsoft.com/office/powerpoint/2010/main" val="250134204"/>
      </p:ext>
    </p:extLst>
  </p:cSld>
  <p:clrMapOvr>
    <a:masterClrMapping/>
  </p:clrMapOvr>
  <p:transition spd="slow">
    <p:wipe/>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rotWithShape="1">
          <a:blip r:embed="rId2" cstate="print">
            <a:extLst>
              <a:ext uri="{28A0092B-C50C-407E-A947-70E740481C1C}">
                <a14:useLocalDpi xmlns:a14="http://schemas.microsoft.com/office/drawing/2010/main" val="0"/>
              </a:ext>
            </a:extLst>
          </a:blip>
          <a:srcRect l="12463" t="4661" r="9533" b="57410"/>
          <a:stretch/>
        </p:blipFill>
        <p:spPr>
          <a:xfrm>
            <a:off x="395536" y="247980"/>
            <a:ext cx="4104456" cy="2823017"/>
          </a:xfrm>
          <a:prstGeom prst="rect">
            <a:avLst/>
          </a:prstGeom>
          <a:ln>
            <a:noFill/>
          </a:ln>
          <a:effectLst>
            <a:softEdge rad="112500"/>
          </a:effectLst>
        </p:spPr>
      </p:pic>
      <p:pic>
        <p:nvPicPr>
          <p:cNvPr id="7" name="Рисунок 6"/>
          <p:cNvPicPr>
            <a:picLocks noChangeAspect="1"/>
          </p:cNvPicPr>
          <p:nvPr/>
        </p:nvPicPr>
        <p:blipFill rotWithShape="1">
          <a:blip r:embed="rId3" cstate="print">
            <a:extLst>
              <a:ext uri="{BEBA8EAE-BF5A-486C-A8C5-ECC9F3942E4B}">
                <a14:imgProps xmlns:a14="http://schemas.microsoft.com/office/drawing/2010/main">
                  <a14:imgLayer r:embed="rId4">
                    <a14:imgEffect>
                      <a14:brightnessContrast bright="40000" contrast="-40000"/>
                    </a14:imgEffect>
                  </a14:imgLayer>
                </a14:imgProps>
              </a:ext>
              <a:ext uri="{28A0092B-C50C-407E-A947-70E740481C1C}">
                <a14:useLocalDpi xmlns:a14="http://schemas.microsoft.com/office/drawing/2010/main" val="0"/>
              </a:ext>
            </a:extLst>
          </a:blip>
          <a:srcRect l="13331" t="2459" r="11698" b="60389"/>
          <a:stretch/>
        </p:blipFill>
        <p:spPr>
          <a:xfrm>
            <a:off x="527643" y="3376825"/>
            <a:ext cx="3937821" cy="2736452"/>
          </a:xfrm>
          <a:prstGeom prst="rect">
            <a:avLst/>
          </a:prstGeom>
        </p:spPr>
      </p:pic>
      <p:sp>
        <p:nvSpPr>
          <p:cNvPr id="8" name="Объект 3"/>
          <p:cNvSpPr txBox="1">
            <a:spLocks/>
          </p:cNvSpPr>
          <p:nvPr/>
        </p:nvSpPr>
        <p:spPr>
          <a:xfrm>
            <a:off x="287029" y="6093296"/>
            <a:ext cx="4248472" cy="498346"/>
          </a:xfrm>
          <a:prstGeom prst="roundRect">
            <a:avLst/>
          </a:prstGeom>
          <a:solidFill>
            <a:schemeClr val="accent2">
              <a:lumMod val="40000"/>
              <a:lumOff val="60000"/>
              <a:alpha val="33000"/>
            </a:schemeClr>
          </a:solidFill>
        </p:spPr>
        <p:style>
          <a:lnRef idx="1">
            <a:schemeClr val="accent1"/>
          </a:lnRef>
          <a:fillRef idx="2">
            <a:schemeClr val="accent1"/>
          </a:fillRef>
          <a:effectRef idx="1">
            <a:schemeClr val="accent1"/>
          </a:effectRef>
          <a:fontRef idx="minor">
            <a:schemeClr val="dk1"/>
          </a:fontRef>
        </p:style>
        <p:txBody>
          <a:bodyPr vert="horz" lIns="91440" tIns="45720" rIns="91440" bIns="45720" rtlCol="0" anchor="ctr">
            <a:noAutofit/>
          </a:bodyPr>
          <a:lstStyle>
            <a:lvl1pPr marL="342900" indent="-342900" algn="l" defTabSz="914400" rtl="0" eaLnBrk="1" latinLnBrk="0" hangingPunct="1">
              <a:spcBef>
                <a:spcPct val="20000"/>
              </a:spcBef>
              <a:buFont typeface="Arial" pitchFamily="34" charset="0"/>
              <a:buChar char="•"/>
              <a:defRPr sz="2800" kern="1200">
                <a:solidFill>
                  <a:schemeClr val="dk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400" kern="1200">
                <a:solidFill>
                  <a:schemeClr val="dk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000" kern="1200">
                <a:solidFill>
                  <a:schemeClr val="dk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800" kern="1200">
                <a:solidFill>
                  <a:schemeClr val="dk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800" kern="1200">
                <a:solidFill>
                  <a:schemeClr val="dk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1800" kern="1200">
                <a:solidFill>
                  <a:schemeClr val="dk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1800" kern="1200">
                <a:solidFill>
                  <a:schemeClr val="dk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1800" kern="1200">
                <a:solidFill>
                  <a:schemeClr val="dk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1800" kern="1200">
                <a:solidFill>
                  <a:schemeClr val="dk1"/>
                </a:solidFill>
                <a:latin typeface="+mn-lt"/>
                <a:ea typeface="+mn-ea"/>
                <a:cs typeface="+mn-cs"/>
              </a:defRPr>
            </a:lvl9pPr>
          </a:lstStyle>
          <a:p>
            <a:pPr marL="0" indent="0" algn="ctr">
              <a:buNone/>
            </a:pPr>
            <a:r>
              <a:rPr lang="ru-RU" sz="1600" dirty="0"/>
              <a:t>1981год: 50-летний юбилей </a:t>
            </a:r>
            <a:r>
              <a:rPr lang="ru-RU" sz="1600" dirty="0" err="1"/>
              <a:t>Л.И.Волынской</a:t>
            </a:r>
            <a:endParaRPr lang="ru-RU" sz="1600" i="1" dirty="0"/>
          </a:p>
        </p:txBody>
      </p:sp>
      <p:sp>
        <p:nvSpPr>
          <p:cNvPr id="9" name="Объект 3"/>
          <p:cNvSpPr txBox="1">
            <a:spLocks/>
          </p:cNvSpPr>
          <p:nvPr/>
        </p:nvSpPr>
        <p:spPr>
          <a:xfrm>
            <a:off x="323528" y="2924944"/>
            <a:ext cx="4161954" cy="498346"/>
          </a:xfrm>
          <a:prstGeom prst="roundRect">
            <a:avLst/>
          </a:prstGeom>
          <a:solidFill>
            <a:schemeClr val="accent2">
              <a:lumMod val="40000"/>
              <a:lumOff val="60000"/>
              <a:alpha val="33000"/>
            </a:schemeClr>
          </a:solidFill>
        </p:spPr>
        <p:style>
          <a:lnRef idx="1">
            <a:schemeClr val="accent1"/>
          </a:lnRef>
          <a:fillRef idx="2">
            <a:schemeClr val="accent1"/>
          </a:fillRef>
          <a:effectRef idx="1">
            <a:schemeClr val="accent1"/>
          </a:effectRef>
          <a:fontRef idx="minor">
            <a:schemeClr val="dk1"/>
          </a:fontRef>
        </p:style>
        <p:txBody>
          <a:bodyPr vert="horz" lIns="91440" tIns="45720" rIns="91440" bIns="45720" rtlCol="0" anchor="ctr">
            <a:noAutofit/>
          </a:bodyPr>
          <a:lstStyle>
            <a:lvl1pPr marL="342900" indent="-342900" algn="l" defTabSz="914400" rtl="0" eaLnBrk="1" latinLnBrk="0" hangingPunct="1">
              <a:spcBef>
                <a:spcPct val="20000"/>
              </a:spcBef>
              <a:buFont typeface="Arial" pitchFamily="34" charset="0"/>
              <a:buChar char="•"/>
              <a:defRPr sz="2800" kern="1200">
                <a:solidFill>
                  <a:schemeClr val="dk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400" kern="1200">
                <a:solidFill>
                  <a:schemeClr val="dk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000" kern="1200">
                <a:solidFill>
                  <a:schemeClr val="dk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800" kern="1200">
                <a:solidFill>
                  <a:schemeClr val="dk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800" kern="1200">
                <a:solidFill>
                  <a:schemeClr val="dk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1800" kern="1200">
                <a:solidFill>
                  <a:schemeClr val="dk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1800" kern="1200">
                <a:solidFill>
                  <a:schemeClr val="dk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1800" kern="1200">
                <a:solidFill>
                  <a:schemeClr val="dk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1800" kern="1200">
                <a:solidFill>
                  <a:schemeClr val="dk1"/>
                </a:solidFill>
                <a:latin typeface="+mn-lt"/>
                <a:ea typeface="+mn-ea"/>
                <a:cs typeface="+mn-cs"/>
              </a:defRPr>
            </a:lvl9pPr>
          </a:lstStyle>
          <a:p>
            <a:pPr marL="0" indent="0" algn="ctr">
              <a:buNone/>
            </a:pPr>
            <a:r>
              <a:rPr lang="ru-RU" sz="1600" dirty="0"/>
              <a:t>День здоровья</a:t>
            </a:r>
            <a:r>
              <a:rPr lang="ru-RU" sz="1600" dirty="0" smtClean="0"/>
              <a:t>: 11 </a:t>
            </a:r>
            <a:r>
              <a:rPr lang="ru-RU" sz="1600" dirty="0"/>
              <a:t>июля 1965 г., </a:t>
            </a:r>
            <a:r>
              <a:rPr lang="ru-RU" sz="1600" dirty="0" err="1"/>
              <a:t>с.Белый</a:t>
            </a:r>
            <a:r>
              <a:rPr lang="ru-RU" sz="1600" dirty="0"/>
              <a:t> Яр</a:t>
            </a:r>
            <a:endParaRPr lang="ru-RU" sz="1600" i="1" dirty="0"/>
          </a:p>
        </p:txBody>
      </p:sp>
      <p:sp>
        <p:nvSpPr>
          <p:cNvPr id="10" name="Объект 3"/>
          <p:cNvSpPr txBox="1">
            <a:spLocks/>
          </p:cNvSpPr>
          <p:nvPr/>
        </p:nvSpPr>
        <p:spPr>
          <a:xfrm>
            <a:off x="4561158" y="4445254"/>
            <a:ext cx="4342280" cy="498346"/>
          </a:xfrm>
          <a:prstGeom prst="roundRect">
            <a:avLst/>
          </a:prstGeom>
          <a:solidFill>
            <a:schemeClr val="accent2">
              <a:lumMod val="40000"/>
              <a:lumOff val="60000"/>
              <a:alpha val="33000"/>
            </a:schemeClr>
          </a:solidFill>
        </p:spPr>
        <p:style>
          <a:lnRef idx="1">
            <a:schemeClr val="accent1"/>
          </a:lnRef>
          <a:fillRef idx="2">
            <a:schemeClr val="accent1"/>
          </a:fillRef>
          <a:effectRef idx="1">
            <a:schemeClr val="accent1"/>
          </a:effectRef>
          <a:fontRef idx="minor">
            <a:schemeClr val="dk1"/>
          </a:fontRef>
        </p:style>
        <p:txBody>
          <a:bodyPr vert="horz" lIns="91440" tIns="45720" rIns="91440" bIns="45720" rtlCol="0" anchor="ctr">
            <a:noAutofit/>
          </a:bodyPr>
          <a:lstStyle>
            <a:lvl1pPr marL="342900" indent="-342900" algn="l" defTabSz="914400" rtl="0" eaLnBrk="1" latinLnBrk="0" hangingPunct="1">
              <a:spcBef>
                <a:spcPct val="20000"/>
              </a:spcBef>
              <a:buFont typeface="Arial" pitchFamily="34" charset="0"/>
              <a:buChar char="•"/>
              <a:defRPr sz="2800" kern="1200">
                <a:solidFill>
                  <a:schemeClr val="dk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400" kern="1200">
                <a:solidFill>
                  <a:schemeClr val="dk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000" kern="1200">
                <a:solidFill>
                  <a:schemeClr val="dk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800" kern="1200">
                <a:solidFill>
                  <a:schemeClr val="dk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800" kern="1200">
                <a:solidFill>
                  <a:schemeClr val="dk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1800" kern="1200">
                <a:solidFill>
                  <a:schemeClr val="dk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1800" kern="1200">
                <a:solidFill>
                  <a:schemeClr val="dk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1800" kern="1200">
                <a:solidFill>
                  <a:schemeClr val="dk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1800" kern="1200">
                <a:solidFill>
                  <a:schemeClr val="dk1"/>
                </a:solidFill>
                <a:latin typeface="+mn-lt"/>
                <a:ea typeface="+mn-ea"/>
                <a:cs typeface="+mn-cs"/>
              </a:defRPr>
            </a:lvl9pPr>
          </a:lstStyle>
          <a:p>
            <a:pPr marL="0" indent="0" algn="ctr">
              <a:buNone/>
            </a:pPr>
            <a:r>
              <a:rPr lang="ru-RU" sz="1600" dirty="0"/>
              <a:t>Коллектив </a:t>
            </a:r>
            <a:r>
              <a:rPr lang="ru-RU" sz="1600" dirty="0" err="1"/>
              <a:t>Майнской</a:t>
            </a:r>
            <a:r>
              <a:rPr lang="ru-RU" sz="1600" dirty="0"/>
              <a:t> поликлиники </a:t>
            </a:r>
            <a:endParaRPr lang="ru-RU" sz="1600" i="1" dirty="0"/>
          </a:p>
        </p:txBody>
      </p:sp>
      <p:pic>
        <p:nvPicPr>
          <p:cNvPr id="11" name="Рисунок 10"/>
          <p:cNvPicPr>
            <a:picLocks noChangeAspect="1"/>
          </p:cNvPicPr>
          <p:nvPr/>
        </p:nvPicPr>
        <p:blipFill rotWithShape="1">
          <a:blip r:embed="rId5" cstate="print">
            <a:extLst>
              <a:ext uri="{BEBA8EAE-BF5A-486C-A8C5-ECC9F3942E4B}">
                <a14:imgProps xmlns:a14="http://schemas.microsoft.com/office/drawing/2010/main">
                  <a14:imgLayer r:embed="rId6">
                    <a14:imgEffect>
                      <a14:brightnessContrast contrast="-20000"/>
                    </a14:imgEffect>
                  </a14:imgLayer>
                </a14:imgProps>
              </a:ext>
              <a:ext uri="{28A0092B-C50C-407E-A947-70E740481C1C}">
                <a14:useLocalDpi xmlns:a14="http://schemas.microsoft.com/office/drawing/2010/main" val="0"/>
              </a:ext>
            </a:extLst>
          </a:blip>
          <a:srcRect l="7694" t="6731" r="11997" b="53717"/>
          <a:stretch/>
        </p:blipFill>
        <p:spPr>
          <a:xfrm>
            <a:off x="4485482" y="1340769"/>
            <a:ext cx="4497307" cy="3096344"/>
          </a:xfrm>
          <a:prstGeom prst="rect">
            <a:avLst/>
          </a:prstGeom>
          <a:ln>
            <a:noFill/>
          </a:ln>
          <a:effectLst>
            <a:softEdge rad="112500"/>
          </a:effectLst>
        </p:spPr>
      </p:pic>
    </p:spTree>
    <p:extLst>
      <p:ext uri="{BB962C8B-B14F-4D97-AF65-F5344CB8AC3E}">
        <p14:creationId xmlns:p14="http://schemas.microsoft.com/office/powerpoint/2010/main" val="755491974"/>
      </p:ext>
    </p:extLst>
  </p:cSld>
  <p:clrMapOvr>
    <a:masterClrMapping/>
  </p:clrMapOvr>
  <p:transition spd="slow">
    <p:wipe/>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rotWithShape="1">
          <a:blip r:embed="rId2" cstate="print">
            <a:extLst>
              <a:ext uri="{28A0092B-C50C-407E-A947-70E740481C1C}">
                <a14:useLocalDpi xmlns:a14="http://schemas.microsoft.com/office/drawing/2010/main" val="0"/>
              </a:ext>
            </a:extLst>
          </a:blip>
          <a:srcRect l="19009" t="2493" r="11410" b="18414"/>
          <a:stretch/>
        </p:blipFill>
        <p:spPr>
          <a:xfrm rot="5400000">
            <a:off x="2585522" y="-201147"/>
            <a:ext cx="3888432" cy="6252181"/>
          </a:xfrm>
          <a:prstGeom prst="rect">
            <a:avLst/>
          </a:prstGeom>
          <a:ln>
            <a:noFill/>
          </a:ln>
          <a:effectLst>
            <a:softEdge rad="112500"/>
          </a:effectLst>
        </p:spPr>
      </p:pic>
      <p:sp>
        <p:nvSpPr>
          <p:cNvPr id="3" name="Объект 3"/>
          <p:cNvSpPr txBox="1">
            <a:spLocks/>
          </p:cNvSpPr>
          <p:nvPr/>
        </p:nvSpPr>
        <p:spPr>
          <a:xfrm>
            <a:off x="1901446" y="332656"/>
            <a:ext cx="5256584" cy="498346"/>
          </a:xfrm>
          <a:prstGeom prst="roundRect">
            <a:avLst/>
          </a:prstGeom>
          <a:solidFill>
            <a:schemeClr val="accent2">
              <a:lumMod val="40000"/>
              <a:lumOff val="60000"/>
              <a:alpha val="33000"/>
            </a:schemeClr>
          </a:solidFill>
        </p:spPr>
        <p:style>
          <a:lnRef idx="1">
            <a:schemeClr val="accent1"/>
          </a:lnRef>
          <a:fillRef idx="2">
            <a:schemeClr val="accent1"/>
          </a:fillRef>
          <a:effectRef idx="1">
            <a:schemeClr val="accent1"/>
          </a:effectRef>
          <a:fontRef idx="minor">
            <a:schemeClr val="dk1"/>
          </a:fontRef>
        </p:style>
        <p:txBody>
          <a:bodyPr vert="horz" lIns="91440" tIns="45720" rIns="91440" bIns="45720" rtlCol="0" anchor="ctr">
            <a:noAutofit/>
          </a:bodyPr>
          <a:lstStyle>
            <a:lvl1pPr marL="342900" indent="-342900" algn="l" defTabSz="914400" rtl="0" eaLnBrk="1" latinLnBrk="0" hangingPunct="1">
              <a:spcBef>
                <a:spcPct val="20000"/>
              </a:spcBef>
              <a:buFont typeface="Arial" pitchFamily="34" charset="0"/>
              <a:buChar char="•"/>
              <a:defRPr sz="2800" kern="1200">
                <a:solidFill>
                  <a:schemeClr val="dk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400" kern="1200">
                <a:solidFill>
                  <a:schemeClr val="dk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000" kern="1200">
                <a:solidFill>
                  <a:schemeClr val="dk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800" kern="1200">
                <a:solidFill>
                  <a:schemeClr val="dk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800" kern="1200">
                <a:solidFill>
                  <a:schemeClr val="dk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1800" kern="1200">
                <a:solidFill>
                  <a:schemeClr val="dk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1800" kern="1200">
                <a:solidFill>
                  <a:schemeClr val="dk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1800" kern="1200">
                <a:solidFill>
                  <a:schemeClr val="dk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1800" kern="1200">
                <a:solidFill>
                  <a:schemeClr val="dk1"/>
                </a:solidFill>
                <a:latin typeface="+mn-lt"/>
                <a:ea typeface="+mn-ea"/>
                <a:cs typeface="+mn-cs"/>
              </a:defRPr>
            </a:lvl9pPr>
          </a:lstStyle>
          <a:p>
            <a:pPr marL="0" indent="0" algn="ctr">
              <a:buNone/>
            </a:pPr>
            <a:r>
              <a:rPr lang="ru-RU" sz="1600" dirty="0"/>
              <a:t>" О друзьях-товарищах..." </a:t>
            </a:r>
            <a:endParaRPr lang="ru-RU" sz="1600" i="1" dirty="0"/>
          </a:p>
        </p:txBody>
      </p:sp>
      <p:sp>
        <p:nvSpPr>
          <p:cNvPr id="4" name="Прямоугольник 3"/>
          <p:cNvSpPr/>
          <p:nvPr/>
        </p:nvSpPr>
        <p:spPr>
          <a:xfrm>
            <a:off x="467544" y="5085184"/>
            <a:ext cx="8352928" cy="1200329"/>
          </a:xfrm>
          <a:prstGeom prst="rect">
            <a:avLst/>
          </a:prstGeom>
        </p:spPr>
        <p:txBody>
          <a:bodyPr wrap="square">
            <a:spAutoFit/>
          </a:bodyPr>
          <a:lstStyle/>
          <a:p>
            <a:pPr algn="just"/>
            <a:r>
              <a:rPr lang="ru-RU" dirty="0" smtClean="0"/>
              <a:t>Слева </a:t>
            </a:r>
            <a:r>
              <a:rPr lang="ru-RU" dirty="0"/>
              <a:t>направо: Баранова Раиса Иосифовна (акушерка), </a:t>
            </a:r>
            <a:r>
              <a:rPr lang="ru-RU" dirty="0" err="1"/>
              <a:t>Доровских</a:t>
            </a:r>
            <a:r>
              <a:rPr lang="ru-RU" dirty="0"/>
              <a:t> Мария Павловна (ст. медсестра), </a:t>
            </a:r>
            <a:r>
              <a:rPr lang="ru-RU" dirty="0" err="1"/>
              <a:t>Сильчева</a:t>
            </a:r>
            <a:r>
              <a:rPr lang="ru-RU" dirty="0"/>
              <a:t> Нина Васильевна (медсестра картотеки); </a:t>
            </a:r>
            <a:r>
              <a:rPr lang="ru-RU" dirty="0" err="1"/>
              <a:t>Лешкова</a:t>
            </a:r>
            <a:r>
              <a:rPr lang="ru-RU" dirty="0"/>
              <a:t>  Вера Алексеевна </a:t>
            </a:r>
            <a:r>
              <a:rPr lang="ru-RU" dirty="0" smtClean="0"/>
              <a:t>(медсестра </a:t>
            </a:r>
            <a:r>
              <a:rPr lang="ru-RU" dirty="0" err="1"/>
              <a:t>физиокабинета</a:t>
            </a:r>
            <a:r>
              <a:rPr lang="ru-RU" dirty="0"/>
              <a:t>); Шевчик Мария Матвеевна - врач акушер-гинеколог;  </a:t>
            </a:r>
            <a:r>
              <a:rPr lang="ru-RU" dirty="0" err="1"/>
              <a:t>Евсюкова</a:t>
            </a:r>
            <a:r>
              <a:rPr lang="ru-RU" dirty="0"/>
              <a:t>  </a:t>
            </a:r>
            <a:r>
              <a:rPr lang="ru-RU" dirty="0" smtClean="0"/>
              <a:t>(санитарка</a:t>
            </a:r>
            <a:r>
              <a:rPr lang="ru-RU" dirty="0"/>
              <a:t>).</a:t>
            </a:r>
          </a:p>
        </p:txBody>
      </p:sp>
    </p:spTree>
    <p:extLst>
      <p:ext uri="{BB962C8B-B14F-4D97-AF65-F5344CB8AC3E}">
        <p14:creationId xmlns:p14="http://schemas.microsoft.com/office/powerpoint/2010/main" val="2807106471"/>
      </p:ext>
    </p:extLst>
  </p:cSld>
  <p:clrMapOvr>
    <a:masterClrMapping/>
  </p:clrMapOvr>
  <p:transition spd="slow">
    <p:wipe/>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Объект 3"/>
          <p:cNvSpPr txBox="1">
            <a:spLocks/>
          </p:cNvSpPr>
          <p:nvPr/>
        </p:nvSpPr>
        <p:spPr>
          <a:xfrm>
            <a:off x="1668005" y="188640"/>
            <a:ext cx="5976664" cy="648072"/>
          </a:xfrm>
          <a:prstGeom prst="roundRect">
            <a:avLst/>
          </a:prstGeom>
          <a:solidFill>
            <a:schemeClr val="accent2">
              <a:lumMod val="40000"/>
              <a:lumOff val="60000"/>
              <a:alpha val="33000"/>
            </a:schemeClr>
          </a:solidFill>
        </p:spPr>
        <p:style>
          <a:lnRef idx="1">
            <a:schemeClr val="accent1"/>
          </a:lnRef>
          <a:fillRef idx="2">
            <a:schemeClr val="accent1"/>
          </a:fillRef>
          <a:effectRef idx="1">
            <a:schemeClr val="accent1"/>
          </a:effectRef>
          <a:fontRef idx="minor">
            <a:schemeClr val="dk1"/>
          </a:fontRef>
        </p:style>
        <p:txBody>
          <a:bodyPr vert="horz" lIns="91440" tIns="45720" rIns="91440" bIns="45720" rtlCol="0" anchor="ctr">
            <a:normAutofit fontScale="47500" lnSpcReduction="20000"/>
          </a:bodyPr>
          <a:lstStyle>
            <a:lvl1pPr marL="342900" indent="-342900" algn="l" defTabSz="914400" rtl="0" eaLnBrk="1" latinLnBrk="0" hangingPunct="1">
              <a:spcBef>
                <a:spcPct val="20000"/>
              </a:spcBef>
              <a:buFont typeface="Arial" pitchFamily="34" charset="0"/>
              <a:buChar char="•"/>
              <a:defRPr sz="2800" kern="1200">
                <a:solidFill>
                  <a:schemeClr val="dk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400" kern="1200">
                <a:solidFill>
                  <a:schemeClr val="dk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000" kern="1200">
                <a:solidFill>
                  <a:schemeClr val="dk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800" kern="1200">
                <a:solidFill>
                  <a:schemeClr val="dk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800" kern="1200">
                <a:solidFill>
                  <a:schemeClr val="dk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1800" kern="1200">
                <a:solidFill>
                  <a:schemeClr val="dk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1800" kern="1200">
                <a:solidFill>
                  <a:schemeClr val="dk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1800" kern="1200">
                <a:solidFill>
                  <a:schemeClr val="dk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1800" kern="1200">
                <a:solidFill>
                  <a:schemeClr val="dk1"/>
                </a:solidFill>
                <a:latin typeface="+mn-lt"/>
                <a:ea typeface="+mn-ea"/>
                <a:cs typeface="+mn-cs"/>
              </a:defRPr>
            </a:lvl9pPr>
          </a:lstStyle>
          <a:p>
            <a:pPr marL="0" indent="0" algn="ctr">
              <a:buNone/>
            </a:pPr>
            <a:endParaRPr lang="ru-RU" sz="2000" b="1" dirty="0" smtClean="0"/>
          </a:p>
          <a:p>
            <a:pPr marL="0" indent="0" algn="ctr">
              <a:buNone/>
            </a:pPr>
            <a:r>
              <a:rPr lang="ru-RU" sz="5100" b="1" i="1" dirty="0" smtClean="0"/>
              <a:t>ТОРГОВЛЯ</a:t>
            </a:r>
            <a:endParaRPr lang="ru-RU" sz="2000" b="1" i="1" dirty="0" smtClean="0"/>
          </a:p>
          <a:p>
            <a:pPr marL="0" indent="0" algn="ctr">
              <a:buFont typeface="Arial" pitchFamily="34" charset="0"/>
              <a:buNone/>
            </a:pPr>
            <a:endParaRPr lang="ru-RU" sz="2000" dirty="0"/>
          </a:p>
        </p:txBody>
      </p:sp>
      <p:sp>
        <p:nvSpPr>
          <p:cNvPr id="15" name="Прямоугольник 14"/>
          <p:cNvSpPr/>
          <p:nvPr/>
        </p:nvSpPr>
        <p:spPr>
          <a:xfrm>
            <a:off x="590843" y="968142"/>
            <a:ext cx="8136904" cy="3970318"/>
          </a:xfrm>
          <a:prstGeom prst="rect">
            <a:avLst/>
          </a:prstGeom>
        </p:spPr>
        <p:txBody>
          <a:bodyPr wrap="square">
            <a:spAutoFit/>
          </a:bodyPr>
          <a:lstStyle/>
          <a:p>
            <a:pPr indent="355600" algn="just"/>
            <a:r>
              <a:rPr lang="ru-RU" sz="1700" dirty="0" smtClean="0"/>
              <a:t> </a:t>
            </a:r>
            <a:endParaRPr lang="ru-RU" sz="1700" dirty="0"/>
          </a:p>
          <a:p>
            <a:pPr algn="just"/>
            <a:r>
              <a:rPr lang="ru-RU" sz="1700" dirty="0"/>
              <a:t> </a:t>
            </a:r>
            <a:r>
              <a:rPr lang="ru-RU" sz="1700" dirty="0" smtClean="0"/>
              <a:t>        </a:t>
            </a:r>
            <a:endParaRPr lang="ru-RU" sz="1700" dirty="0"/>
          </a:p>
          <a:p>
            <a:pPr algn="just"/>
            <a:r>
              <a:rPr lang="ru-RU" sz="1700" dirty="0"/>
              <a:t> </a:t>
            </a:r>
            <a:r>
              <a:rPr lang="ru-RU" sz="1700" dirty="0" smtClean="0"/>
              <a:t>      </a:t>
            </a:r>
            <a:r>
              <a:rPr lang="ru-RU" sz="1700" dirty="0" err="1" smtClean="0"/>
              <a:t>Продснаб</a:t>
            </a:r>
            <a:r>
              <a:rPr lang="ru-RU" sz="1700" dirty="0" smtClean="0"/>
              <a:t> </a:t>
            </a:r>
            <a:r>
              <a:rPr lang="ru-RU" sz="1700" dirty="0"/>
              <a:t>в Майне был </a:t>
            </a:r>
            <a:r>
              <a:rPr lang="ru-RU" sz="1700" dirty="0" smtClean="0"/>
              <a:t>создан в конце 40-х, </a:t>
            </a:r>
            <a:r>
              <a:rPr lang="ru-RU" sz="1700" dirty="0"/>
              <a:t>его   контора  находилась на улице Ленина (угол  ул. Ленина и ул. Ворошилова). Первым  начальником был назначен </a:t>
            </a:r>
            <a:r>
              <a:rPr lang="ru-RU" sz="1700" dirty="0" smtClean="0"/>
              <a:t>- Сухов</a:t>
            </a:r>
            <a:r>
              <a:rPr lang="ru-RU" sz="1700" dirty="0"/>
              <a:t>,  затем долгое время его возглавлял </a:t>
            </a:r>
            <a:r>
              <a:rPr lang="ru-RU" sz="1700" dirty="0" smtClean="0"/>
              <a:t>Н.Н. </a:t>
            </a:r>
            <a:r>
              <a:rPr lang="ru-RU" sz="1700" dirty="0" err="1"/>
              <a:t>Федуро</a:t>
            </a:r>
            <a:r>
              <a:rPr lang="ru-RU" sz="1700" dirty="0"/>
              <a:t>. Данная торговая организация существовала с 50-х </a:t>
            </a:r>
            <a:r>
              <a:rPr lang="ru-RU" sz="1700" dirty="0" err="1"/>
              <a:t>г.г</a:t>
            </a:r>
            <a:r>
              <a:rPr lang="ru-RU" sz="1700" dirty="0"/>
              <a:t>.  по 1967 г.</a:t>
            </a:r>
          </a:p>
          <a:p>
            <a:pPr indent="355600" algn="just"/>
            <a:r>
              <a:rPr lang="ru-RU" sz="1700" dirty="0"/>
              <a:t>Был открыт промтоварный магазин </a:t>
            </a:r>
            <a:r>
              <a:rPr lang="ru-RU" sz="1700" dirty="0" smtClean="0"/>
              <a:t>(его </a:t>
            </a:r>
            <a:r>
              <a:rPr lang="ru-RU" sz="1700" dirty="0"/>
              <a:t>построили напротив конторы </a:t>
            </a:r>
            <a:r>
              <a:rPr lang="ru-RU" sz="1700" dirty="0" err="1"/>
              <a:t>продснаба</a:t>
            </a:r>
            <a:r>
              <a:rPr lang="ru-RU" sz="1700" dirty="0"/>
              <a:t>), а с другой стороны в этом же здании был дежурный продуктовый магазин. Еще один дежурный магазин открыли   на пересечении улиц  Гагарина  и Енисейская. Гагаринский  располагался на нынешнем месте; с торца магазина был хлебный.    В поселке была своя </a:t>
            </a:r>
            <a:r>
              <a:rPr lang="ru-RU" sz="1700" dirty="0" smtClean="0"/>
              <a:t>пекарня.</a:t>
            </a:r>
          </a:p>
          <a:p>
            <a:pPr indent="355600" algn="just"/>
            <a:r>
              <a:rPr lang="ru-RU" sz="1600" dirty="0" smtClean="0"/>
              <a:t>В </a:t>
            </a:r>
            <a:r>
              <a:rPr lang="ru-RU" sz="1600" dirty="0"/>
              <a:t>середине  50-х функционировали  </a:t>
            </a:r>
            <a:r>
              <a:rPr lang="ru-RU" sz="1600" dirty="0" err="1"/>
              <a:t>Означенский</a:t>
            </a:r>
            <a:r>
              <a:rPr lang="ru-RU" sz="1600" dirty="0"/>
              <a:t> </a:t>
            </a:r>
            <a:r>
              <a:rPr lang="ru-RU" sz="1600" dirty="0" err="1"/>
              <a:t>рабкоп</a:t>
            </a:r>
            <a:r>
              <a:rPr lang="ru-RU" sz="1600" dirty="0"/>
              <a:t>  (кооперативная торговля ) и   </a:t>
            </a:r>
            <a:r>
              <a:rPr lang="ru-RU" sz="1600" dirty="0" err="1"/>
              <a:t>Майнский</a:t>
            </a:r>
            <a:r>
              <a:rPr lang="ru-RU" sz="1600" dirty="0"/>
              <a:t>  </a:t>
            </a:r>
            <a:r>
              <a:rPr lang="ru-RU" sz="1600" dirty="0" err="1"/>
              <a:t>продснаб</a:t>
            </a:r>
            <a:r>
              <a:rPr lang="ru-RU" sz="1600" dirty="0"/>
              <a:t> ( который, работал продуктивно   на благо  жителей и ,кстати сказать, план  1956 года выполнил на 106 %). </a:t>
            </a:r>
          </a:p>
          <a:p>
            <a:pPr algn="just"/>
            <a:endParaRPr lang="ru-RU" sz="1700" dirty="0"/>
          </a:p>
        </p:txBody>
      </p:sp>
      <p:sp>
        <p:nvSpPr>
          <p:cNvPr id="16" name="Табличка 15"/>
          <p:cNvSpPr/>
          <p:nvPr/>
        </p:nvSpPr>
        <p:spPr>
          <a:xfrm>
            <a:off x="107504" y="116632"/>
            <a:ext cx="8928992" cy="6552728"/>
          </a:xfrm>
          <a:prstGeom prst="plaque">
            <a:avLst>
              <a:gd name="adj" fmla="val 11187"/>
            </a:avLst>
          </a:prstGeom>
          <a:noFill/>
          <a:ln>
            <a:solidFill>
              <a:schemeClr val="accent2">
                <a:alpha val="3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1042441239"/>
      </p:ext>
    </p:extLst>
  </p:cSld>
  <p:clrMapOvr>
    <a:masterClrMapping/>
  </p:clrMapOvr>
  <p:transition spd="slow">
    <p:wip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332656"/>
            <a:ext cx="8363272" cy="6048672"/>
          </a:xfrm>
        </p:spPr>
        <p:txBody>
          <a:bodyPr>
            <a:normAutofit fontScale="25000" lnSpcReduction="20000"/>
          </a:bodyPr>
          <a:lstStyle/>
          <a:p>
            <a:pPr marL="0" indent="0" algn="just">
              <a:buNone/>
            </a:pPr>
            <a:endParaRPr lang="ru-RU" sz="7200" dirty="0" smtClean="0"/>
          </a:p>
          <a:p>
            <a:pPr marL="0" indent="0" algn="just">
              <a:buNone/>
            </a:pPr>
            <a:endParaRPr lang="ru-RU" sz="800" dirty="0" smtClean="0"/>
          </a:p>
          <a:p>
            <a:pPr marL="0" indent="0" algn="just">
              <a:buNone/>
            </a:pPr>
            <a:endParaRPr lang="ru-RU" sz="800" dirty="0"/>
          </a:p>
          <a:p>
            <a:pPr marL="0" indent="0" algn="just">
              <a:buNone/>
            </a:pPr>
            <a:endParaRPr lang="ru-RU" dirty="0" smtClean="0"/>
          </a:p>
          <a:p>
            <a:pPr marL="0" indent="0" algn="just">
              <a:buNone/>
            </a:pPr>
            <a:r>
              <a:rPr lang="ru-RU" sz="7200" dirty="0" smtClean="0"/>
              <a:t>...</a:t>
            </a:r>
            <a:r>
              <a:rPr lang="ru-RU" sz="7200" dirty="0"/>
              <a:t>Наряду  со строительством производственных мощностей был построен жилой поселок, столовая, Дом культуры (клуб), стадион, пионерский лагерь , детский сад и другие объекты культурного и бытового назначения. Директором строящегося рудоуправления был представитель "</a:t>
            </a:r>
            <a:r>
              <a:rPr lang="ru-RU" sz="7200" dirty="0" err="1"/>
              <a:t>Енисейстроя</a:t>
            </a:r>
            <a:r>
              <a:rPr lang="ru-RU" sz="7200" dirty="0"/>
              <a:t> " МВД   СССР  </a:t>
            </a:r>
            <a:r>
              <a:rPr lang="ru-RU" sz="7200" dirty="0" err="1"/>
              <a:t>Емельянников</a:t>
            </a:r>
            <a:r>
              <a:rPr lang="ru-RU" sz="7200" dirty="0"/>
              <a:t> П.Д. После передачи объекта в состав министерства цветной  металлургии был назначен директором  Щеголев А.В., а главным инженером Щедрин </a:t>
            </a:r>
            <a:r>
              <a:rPr lang="ru-RU" sz="7200" dirty="0" smtClean="0"/>
              <a:t>Н.И.  </a:t>
            </a:r>
            <a:endParaRPr lang="ru-RU" sz="7200" dirty="0"/>
          </a:p>
          <a:p>
            <a:pPr marL="0" indent="0" algn="just" defTabSz="355600">
              <a:buNone/>
              <a:tabLst>
                <a:tab pos="266700" algn="l"/>
              </a:tabLst>
            </a:pPr>
            <a:r>
              <a:rPr lang="ru-RU" sz="7200" dirty="0" smtClean="0"/>
              <a:t>	Во </a:t>
            </a:r>
            <a:r>
              <a:rPr lang="ru-RU" sz="7200" dirty="0"/>
              <a:t>времена  хрущевских перестроек и создания Красноярского Совета народного хозяйства директорами были:  Ласков М.И, ранее работавший зам. директора  по кадрам Норильского комбината , а затем Марков П.И.- бывший начальник горного </a:t>
            </a:r>
            <a:r>
              <a:rPr lang="ru-RU" sz="7200" dirty="0" err="1"/>
              <a:t>управлени</a:t>
            </a:r>
            <a:r>
              <a:rPr lang="ru-RU" sz="7200" dirty="0"/>
              <a:t> цветной металлургии Красноярского Совнархоза.</a:t>
            </a:r>
          </a:p>
          <a:p>
            <a:pPr marL="0" indent="0" algn="just">
              <a:buNone/>
            </a:pPr>
            <a:r>
              <a:rPr lang="ru-RU" sz="7200" dirty="0"/>
              <a:t>Большой вклад в строительство подземного рудника внесли бывшие его начальники Бирюков </a:t>
            </a:r>
            <a:r>
              <a:rPr lang="ru-RU" sz="7200" dirty="0" err="1"/>
              <a:t>М.А.,Михайлов</a:t>
            </a:r>
            <a:r>
              <a:rPr lang="ru-RU" sz="7200" dirty="0"/>
              <a:t> </a:t>
            </a:r>
            <a:r>
              <a:rPr lang="ru-RU" sz="7200" dirty="0" err="1"/>
              <a:t>Н.Н.,Рыбаков</a:t>
            </a:r>
            <a:r>
              <a:rPr lang="ru-RU" sz="7200" dirty="0"/>
              <a:t> Н.Р.</a:t>
            </a:r>
          </a:p>
          <a:p>
            <a:pPr marL="0" indent="0" algn="just">
              <a:buNone/>
              <a:tabLst>
                <a:tab pos="266700" algn="l"/>
              </a:tabLst>
            </a:pPr>
            <a:r>
              <a:rPr lang="ru-RU" sz="7200" dirty="0" smtClean="0"/>
              <a:t>	Строительство </a:t>
            </a:r>
            <a:r>
              <a:rPr lang="ru-RU" sz="7200" dirty="0"/>
              <a:t>фабрики велось под руководством </a:t>
            </a:r>
            <a:r>
              <a:rPr lang="ru-RU" sz="7200" dirty="0" err="1"/>
              <a:t>Апрелева</a:t>
            </a:r>
            <a:r>
              <a:rPr lang="ru-RU" sz="7200" dirty="0"/>
              <a:t> Г.И. и Петровой М.И.</a:t>
            </a:r>
          </a:p>
          <a:p>
            <a:pPr marL="0" indent="0" algn="just">
              <a:buNone/>
            </a:pPr>
            <a:r>
              <a:rPr lang="ru-RU" sz="7200" dirty="0" err="1"/>
              <a:t>Майнское</a:t>
            </a:r>
            <a:r>
              <a:rPr lang="ru-RU" sz="7200" dirty="0"/>
              <a:t> рудоуправление в </a:t>
            </a:r>
            <a:r>
              <a:rPr lang="ru-RU" sz="7200" dirty="0" err="1"/>
              <a:t>Бейском</a:t>
            </a:r>
            <a:r>
              <a:rPr lang="ru-RU" sz="7200" dirty="0"/>
              <a:t> районе было единственным предприятием  горнорудного назначения. Поэтому понятна та роль </a:t>
            </a:r>
            <a:r>
              <a:rPr lang="ru-RU" sz="7200" dirty="0" err="1" smtClean="0"/>
              <a:t>Бейского</a:t>
            </a:r>
            <a:r>
              <a:rPr lang="ru-RU" sz="7200" dirty="0" smtClean="0"/>
              <a:t> </a:t>
            </a:r>
            <a:r>
              <a:rPr lang="ru-RU" sz="7200" dirty="0"/>
              <a:t>РК КПСС и райисполкома, которая уделялась коллективу.</a:t>
            </a:r>
          </a:p>
          <a:p>
            <a:pPr marL="0" indent="0" algn="just">
              <a:buNone/>
              <a:tabLst>
                <a:tab pos="266700" algn="l"/>
              </a:tabLst>
            </a:pPr>
            <a:r>
              <a:rPr lang="ru-RU" sz="7200" dirty="0" smtClean="0"/>
              <a:t>	Долгие </a:t>
            </a:r>
            <a:r>
              <a:rPr lang="ru-RU" sz="7200" dirty="0"/>
              <a:t>годы возглавлял профсоюзный комитет  </a:t>
            </a:r>
            <a:r>
              <a:rPr lang="ru-RU" sz="7200" dirty="0" err="1"/>
              <a:t>Сницкий</a:t>
            </a:r>
            <a:r>
              <a:rPr lang="ru-RU" sz="7200" dirty="0"/>
              <a:t> В.Н., а поселковый Совет депутатов Коробко М.И.</a:t>
            </a:r>
          </a:p>
          <a:p>
            <a:endParaRPr lang="ru-RU" dirty="0"/>
          </a:p>
        </p:txBody>
      </p:sp>
      <p:sp>
        <p:nvSpPr>
          <p:cNvPr id="4" name="Табличка 3"/>
          <p:cNvSpPr/>
          <p:nvPr/>
        </p:nvSpPr>
        <p:spPr>
          <a:xfrm>
            <a:off x="107504" y="116632"/>
            <a:ext cx="8928992" cy="6552728"/>
          </a:xfrm>
          <a:prstGeom prst="plaque">
            <a:avLst>
              <a:gd name="adj" fmla="val 11655"/>
            </a:avLst>
          </a:prstGeom>
          <a:noFill/>
          <a:ln>
            <a:solidFill>
              <a:schemeClr val="accent2">
                <a:alpha val="29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4191931435"/>
      </p:ext>
    </p:extLst>
  </p:cSld>
  <p:clrMapOvr>
    <a:masterClrMapping/>
  </p:clrMapOvr>
  <p:transition spd="slow">
    <p:wipe/>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95536" y="260648"/>
            <a:ext cx="8568952" cy="369332"/>
          </a:xfrm>
          <a:prstGeom prst="rect">
            <a:avLst/>
          </a:prstGeom>
        </p:spPr>
        <p:txBody>
          <a:bodyPr wrap="square">
            <a:spAutoFit/>
          </a:bodyPr>
          <a:lstStyle/>
          <a:p>
            <a:r>
              <a:rPr lang="ru-RU" dirty="0"/>
              <a:t>В  1968 году был создан отдел  рабочего снабжения строительства  СШГЭС. </a:t>
            </a:r>
          </a:p>
        </p:txBody>
      </p:sp>
      <p:sp>
        <p:nvSpPr>
          <p:cNvPr id="3" name="Объект 3"/>
          <p:cNvSpPr txBox="1">
            <a:spLocks/>
          </p:cNvSpPr>
          <p:nvPr/>
        </p:nvSpPr>
        <p:spPr>
          <a:xfrm>
            <a:off x="376790" y="764704"/>
            <a:ext cx="3240360" cy="3456384"/>
          </a:xfrm>
          <a:prstGeom prst="roundRect">
            <a:avLst/>
          </a:prstGeom>
          <a:solidFill>
            <a:schemeClr val="accent2">
              <a:lumMod val="40000"/>
              <a:lumOff val="60000"/>
              <a:alpha val="14000"/>
            </a:schemeClr>
          </a:solidFill>
        </p:spPr>
        <p:style>
          <a:lnRef idx="1">
            <a:schemeClr val="accent1"/>
          </a:lnRef>
          <a:fillRef idx="2">
            <a:schemeClr val="accent1"/>
          </a:fillRef>
          <a:effectRef idx="1">
            <a:schemeClr val="accent1"/>
          </a:effectRef>
          <a:fontRef idx="minor">
            <a:schemeClr val="dk1"/>
          </a:fontRef>
        </p:style>
        <p:txBody>
          <a:bodyPr vert="horz" lIns="91440" tIns="45720" rIns="91440" bIns="45720" rtlCol="0" anchor="ctr">
            <a:normAutofit fontScale="92500" lnSpcReduction="20000"/>
          </a:bodyPr>
          <a:lstStyle>
            <a:lvl1pPr marL="342900" indent="-342900" algn="l" defTabSz="914400" rtl="0" eaLnBrk="1" latinLnBrk="0" hangingPunct="1">
              <a:spcBef>
                <a:spcPct val="20000"/>
              </a:spcBef>
              <a:buFont typeface="Arial" pitchFamily="34" charset="0"/>
              <a:buChar char="•"/>
              <a:defRPr sz="3200" kern="1200">
                <a:solidFill>
                  <a:schemeClr val="dk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dk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dk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dk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dk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dk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dk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dk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dk1"/>
                </a:solidFill>
                <a:latin typeface="+mn-lt"/>
                <a:ea typeface="+mn-ea"/>
                <a:cs typeface="+mn-cs"/>
              </a:defRPr>
            </a:lvl9pPr>
          </a:lstStyle>
          <a:p>
            <a:pPr marL="0" indent="0" algn="ctr">
              <a:buNone/>
            </a:pPr>
            <a:r>
              <a:rPr lang="ru-RU" sz="2000" dirty="0" smtClean="0"/>
              <a:t>Начальником назначен Степанов О.И. </a:t>
            </a:r>
          </a:p>
          <a:p>
            <a:pPr marL="0" indent="0" algn="ctr">
              <a:buNone/>
            </a:pPr>
            <a:endParaRPr lang="ru-RU" sz="1000" dirty="0" smtClean="0"/>
          </a:p>
          <a:p>
            <a:pPr marL="0" indent="0" algn="ctr">
              <a:buNone/>
            </a:pPr>
            <a:r>
              <a:rPr lang="ru-RU" sz="2000" dirty="0" smtClean="0"/>
              <a:t>Заместителями  по общепиту были:</a:t>
            </a:r>
            <a:endParaRPr lang="ru-RU" sz="2000" dirty="0"/>
          </a:p>
          <a:p>
            <a:pPr>
              <a:buFont typeface="Wingdings" pitchFamily="2" charset="2"/>
              <a:buChar char="Ø"/>
            </a:pPr>
            <a:r>
              <a:rPr lang="ru-RU" sz="1800" dirty="0" smtClean="0"/>
              <a:t>сначала З.П. Кузнецова;</a:t>
            </a:r>
          </a:p>
          <a:p>
            <a:pPr>
              <a:buFont typeface="Wingdings" pitchFamily="2" charset="2"/>
              <a:buChar char="Ø"/>
            </a:pPr>
            <a:r>
              <a:rPr lang="ru-RU" sz="1800" dirty="0" smtClean="0"/>
              <a:t>затем  Е.Г. Горбунова;</a:t>
            </a:r>
          </a:p>
          <a:p>
            <a:pPr>
              <a:buFont typeface="Wingdings" pitchFamily="2" charset="2"/>
              <a:buChar char="Ø"/>
            </a:pPr>
            <a:r>
              <a:rPr lang="ru-RU" sz="1800" dirty="0" smtClean="0"/>
              <a:t>главными бухгалтерами  Р.Д. </a:t>
            </a:r>
            <a:r>
              <a:rPr lang="ru-RU" sz="1800" dirty="0" err="1" smtClean="0"/>
              <a:t>Небелюк</a:t>
            </a:r>
            <a:r>
              <a:rPr lang="ru-RU" sz="1800" dirty="0" smtClean="0"/>
              <a:t>;</a:t>
            </a:r>
          </a:p>
          <a:p>
            <a:pPr>
              <a:buFont typeface="Wingdings" pitchFamily="2" charset="2"/>
              <a:buChar char="Ø"/>
            </a:pPr>
            <a:r>
              <a:rPr lang="ru-RU" sz="1800" dirty="0" smtClean="0"/>
              <a:t>потом  Н.И. Зубарева,</a:t>
            </a:r>
          </a:p>
          <a:p>
            <a:pPr>
              <a:buFont typeface="Wingdings" pitchFamily="2" charset="2"/>
              <a:buChar char="Ø"/>
            </a:pPr>
            <a:r>
              <a:rPr lang="ru-RU" sz="1800" dirty="0" smtClean="0"/>
              <a:t>начальником отдела кадров  Волченко Ф.Б. </a:t>
            </a:r>
            <a:endParaRPr lang="ru-RU" sz="1900" dirty="0"/>
          </a:p>
        </p:txBody>
      </p:sp>
      <p:sp>
        <p:nvSpPr>
          <p:cNvPr id="4" name="Прямоугольник 3"/>
          <p:cNvSpPr/>
          <p:nvPr/>
        </p:nvSpPr>
        <p:spPr>
          <a:xfrm>
            <a:off x="3851920" y="692696"/>
            <a:ext cx="4896544" cy="2369880"/>
          </a:xfrm>
          <a:prstGeom prst="rect">
            <a:avLst/>
          </a:prstGeom>
        </p:spPr>
        <p:txBody>
          <a:bodyPr wrap="square">
            <a:spAutoFit/>
          </a:bodyPr>
          <a:lstStyle/>
          <a:p>
            <a:pPr indent="355600" algn="just"/>
            <a:r>
              <a:rPr lang="ru-RU" sz="1600" dirty="0"/>
              <a:t>Огромную работу с коллективами  магазинов и предприятий общественного питания  вел профсоюзный комитет, возглавляемый </a:t>
            </a:r>
            <a:r>
              <a:rPr lang="ru-RU" sz="1600" dirty="0" err="1"/>
              <a:t>Размахиной</a:t>
            </a:r>
            <a:r>
              <a:rPr lang="ru-RU" sz="1600" dirty="0"/>
              <a:t> С.П, эстафету от нее в 1976 году приняла  В.И. Юрченко.  Было открыто 25 магазинов, 10 столовых и 3 кафе: "Витязь " в </a:t>
            </a:r>
            <a:r>
              <a:rPr lang="ru-RU" sz="1600" dirty="0" err="1"/>
              <a:t>п.Черемушки</a:t>
            </a:r>
            <a:r>
              <a:rPr lang="ru-RU" sz="1600" dirty="0"/>
              <a:t>; "Енисей" в п. Майна, "Саяны " в г. Саяногорске.   </a:t>
            </a:r>
          </a:p>
          <a:p>
            <a:pPr algn="just" defTabSz="355600"/>
            <a:r>
              <a:rPr lang="ru-RU" sz="1600" dirty="0" smtClean="0"/>
              <a:t>	Вот </a:t>
            </a:r>
            <a:r>
              <a:rPr lang="ru-RU" sz="1600" dirty="0"/>
              <a:t>некоторые фото факты  из рабочих будней и праздников </a:t>
            </a:r>
            <a:r>
              <a:rPr lang="ru-RU" sz="1600" dirty="0" err="1"/>
              <a:t>ОРСа</a:t>
            </a:r>
            <a:r>
              <a:rPr lang="ru-RU" sz="1600" dirty="0" smtClean="0"/>
              <a:t>:</a:t>
            </a:r>
            <a:endParaRPr lang="ru-RU" sz="1600" dirty="0"/>
          </a:p>
        </p:txBody>
      </p:sp>
      <p:pic>
        <p:nvPicPr>
          <p:cNvPr id="5" name="Рисунок 4"/>
          <p:cNvPicPr>
            <a:picLocks noChangeAspect="1"/>
          </p:cNvPicPr>
          <p:nvPr/>
        </p:nvPicPr>
        <p:blipFill rotWithShape="1">
          <a:blip r:embed="rId2" cstate="print">
            <a:extLst>
              <a:ext uri="{28A0092B-C50C-407E-A947-70E740481C1C}">
                <a14:useLocalDpi xmlns:a14="http://schemas.microsoft.com/office/drawing/2010/main" val="0"/>
              </a:ext>
            </a:extLst>
          </a:blip>
          <a:srcRect l="13156" t="5858" r="16511" b="21910"/>
          <a:stretch/>
        </p:blipFill>
        <p:spPr>
          <a:xfrm rot="5400000">
            <a:off x="4477061" y="2193762"/>
            <a:ext cx="3494109" cy="5025038"/>
          </a:xfrm>
          <a:prstGeom prst="rect">
            <a:avLst/>
          </a:prstGeom>
          <a:ln>
            <a:noFill/>
          </a:ln>
          <a:effectLst>
            <a:softEdge rad="112500"/>
          </a:effectLst>
        </p:spPr>
      </p:pic>
      <p:sp>
        <p:nvSpPr>
          <p:cNvPr id="6" name="Прямоугольник 5"/>
          <p:cNvSpPr/>
          <p:nvPr/>
        </p:nvSpPr>
        <p:spPr>
          <a:xfrm>
            <a:off x="261622" y="4272677"/>
            <a:ext cx="3355528" cy="2062103"/>
          </a:xfrm>
          <a:prstGeom prst="rect">
            <a:avLst/>
          </a:prstGeom>
        </p:spPr>
        <p:txBody>
          <a:bodyPr wrap="square">
            <a:spAutoFit/>
          </a:bodyPr>
          <a:lstStyle/>
          <a:p>
            <a:pPr algn="just">
              <a:tabLst>
                <a:tab pos="355600" algn="l"/>
              </a:tabLst>
            </a:pPr>
            <a:r>
              <a:rPr lang="ru-RU" sz="1600" dirty="0" smtClean="0"/>
              <a:t>	1967г. </a:t>
            </a:r>
            <a:r>
              <a:rPr lang="ru-RU" sz="1600" dirty="0" err="1" smtClean="0"/>
              <a:t>Продснаб</a:t>
            </a:r>
            <a:r>
              <a:rPr lang="ru-RU" sz="1600" dirty="0" smtClean="0"/>
              <a:t> </a:t>
            </a:r>
            <a:r>
              <a:rPr lang="ru-RU" sz="1600" dirty="0"/>
              <a:t>Минэнерго. Коллектив столовой №1  (нынешний  "</a:t>
            </a:r>
            <a:r>
              <a:rPr lang="ru-RU" sz="1600" dirty="0" err="1"/>
              <a:t>Эйдос</a:t>
            </a:r>
            <a:r>
              <a:rPr lang="ru-RU" sz="1600" dirty="0"/>
              <a:t>").</a:t>
            </a:r>
          </a:p>
          <a:p>
            <a:pPr algn="just">
              <a:tabLst>
                <a:tab pos="355600" algn="l"/>
              </a:tabLst>
            </a:pPr>
            <a:r>
              <a:rPr lang="ru-RU" sz="1600" dirty="0" smtClean="0"/>
              <a:t>	В </a:t>
            </a:r>
            <a:r>
              <a:rPr lang="ru-RU" sz="1600" dirty="0"/>
              <a:t>центре - директор Смирнова Валентина Дмитриевна, в первом ряду ( в середине) молодой специалист  Валентина Ивановна         Воронина (Юрченко).</a:t>
            </a:r>
          </a:p>
        </p:txBody>
      </p:sp>
    </p:spTree>
    <p:extLst>
      <p:ext uri="{BB962C8B-B14F-4D97-AF65-F5344CB8AC3E}">
        <p14:creationId xmlns:p14="http://schemas.microsoft.com/office/powerpoint/2010/main" val="3764141059"/>
      </p:ext>
    </p:extLst>
  </p:cSld>
  <p:clrMapOvr>
    <a:masterClrMapping/>
  </p:clrMapOvr>
  <p:transition spd="slow">
    <p:wipe/>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rotWithShape="1">
          <a:blip r:embed="rId2" cstate="print">
            <a:extLst>
              <a:ext uri="{BEBA8EAE-BF5A-486C-A8C5-ECC9F3942E4B}">
                <a14:imgProps xmlns:a14="http://schemas.microsoft.com/office/drawing/2010/main">
                  <a14:imgLayer r:embed="rId3">
                    <a14:imgEffect>
                      <a14:brightnessContrast contrast="20000"/>
                    </a14:imgEffect>
                  </a14:imgLayer>
                </a14:imgProps>
              </a:ext>
              <a:ext uri="{28A0092B-C50C-407E-A947-70E740481C1C}">
                <a14:useLocalDpi xmlns:a14="http://schemas.microsoft.com/office/drawing/2010/main" val="0"/>
              </a:ext>
            </a:extLst>
          </a:blip>
          <a:srcRect l="16575" t="8544" r="16394" b="56893"/>
          <a:stretch/>
        </p:blipFill>
        <p:spPr>
          <a:xfrm>
            <a:off x="897592" y="152078"/>
            <a:ext cx="3168352" cy="226796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3" name="Объект 3"/>
          <p:cNvSpPr txBox="1">
            <a:spLocks/>
          </p:cNvSpPr>
          <p:nvPr/>
        </p:nvSpPr>
        <p:spPr>
          <a:xfrm>
            <a:off x="400791" y="2416337"/>
            <a:ext cx="4161954" cy="793815"/>
          </a:xfrm>
          <a:prstGeom prst="roundRect">
            <a:avLst/>
          </a:prstGeom>
          <a:solidFill>
            <a:schemeClr val="accent2">
              <a:lumMod val="40000"/>
              <a:lumOff val="60000"/>
              <a:alpha val="33000"/>
            </a:schemeClr>
          </a:solidFill>
        </p:spPr>
        <p:style>
          <a:lnRef idx="1">
            <a:schemeClr val="accent1"/>
          </a:lnRef>
          <a:fillRef idx="2">
            <a:schemeClr val="accent1"/>
          </a:fillRef>
          <a:effectRef idx="1">
            <a:schemeClr val="accent1"/>
          </a:effectRef>
          <a:fontRef idx="minor">
            <a:schemeClr val="dk1"/>
          </a:fontRef>
        </p:style>
        <p:txBody>
          <a:bodyPr vert="horz" lIns="91440" tIns="45720" rIns="91440" bIns="45720" rtlCol="0" anchor="ctr">
            <a:noAutofit/>
          </a:bodyPr>
          <a:lstStyle>
            <a:lvl1pPr marL="342900" indent="-342900" algn="l" defTabSz="914400" rtl="0" eaLnBrk="1" latinLnBrk="0" hangingPunct="1">
              <a:spcBef>
                <a:spcPct val="20000"/>
              </a:spcBef>
              <a:buFont typeface="Arial" pitchFamily="34" charset="0"/>
              <a:buChar char="•"/>
              <a:defRPr sz="2800" kern="1200">
                <a:solidFill>
                  <a:schemeClr val="dk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400" kern="1200">
                <a:solidFill>
                  <a:schemeClr val="dk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000" kern="1200">
                <a:solidFill>
                  <a:schemeClr val="dk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800" kern="1200">
                <a:solidFill>
                  <a:schemeClr val="dk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800" kern="1200">
                <a:solidFill>
                  <a:schemeClr val="dk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1800" kern="1200">
                <a:solidFill>
                  <a:schemeClr val="dk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1800" kern="1200">
                <a:solidFill>
                  <a:schemeClr val="dk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1800" kern="1200">
                <a:solidFill>
                  <a:schemeClr val="dk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1800" kern="1200">
                <a:solidFill>
                  <a:schemeClr val="dk1"/>
                </a:solidFill>
                <a:latin typeface="+mn-lt"/>
                <a:ea typeface="+mn-ea"/>
                <a:cs typeface="+mn-cs"/>
              </a:defRPr>
            </a:lvl9pPr>
          </a:lstStyle>
          <a:p>
            <a:pPr marL="0" indent="0" algn="ctr">
              <a:buNone/>
            </a:pPr>
            <a:r>
              <a:rPr lang="ru-RU" sz="1400" dirty="0"/>
              <a:t>1967 г.  Молодоженов Надежду </a:t>
            </a:r>
            <a:r>
              <a:rPr lang="ru-RU" sz="1400" dirty="0" err="1"/>
              <a:t>Бухарову</a:t>
            </a:r>
            <a:r>
              <a:rPr lang="ru-RU" sz="1400" dirty="0"/>
              <a:t> (повара, а затем зав. кафе "Белочка") и Владимира Казанцева  поздравляет Николай Николаевич </a:t>
            </a:r>
            <a:r>
              <a:rPr lang="ru-RU" sz="1400" dirty="0" err="1"/>
              <a:t>Федуро</a:t>
            </a:r>
            <a:r>
              <a:rPr lang="ru-RU" sz="1400" dirty="0"/>
              <a:t>. </a:t>
            </a:r>
            <a:endParaRPr lang="ru-RU" sz="1400" i="1" dirty="0"/>
          </a:p>
        </p:txBody>
      </p:sp>
      <p:pic>
        <p:nvPicPr>
          <p:cNvPr id="4" name="Рисунок 3"/>
          <p:cNvPicPr>
            <a:picLocks noChangeAspect="1"/>
          </p:cNvPicPr>
          <p:nvPr/>
        </p:nvPicPr>
        <p:blipFill rotWithShape="1">
          <a:blip r:embed="rId4" cstate="print">
            <a:extLst>
              <a:ext uri="{28A0092B-C50C-407E-A947-70E740481C1C}">
                <a14:useLocalDpi xmlns:a14="http://schemas.microsoft.com/office/drawing/2010/main" val="0"/>
              </a:ext>
            </a:extLst>
          </a:blip>
          <a:srcRect l="2392" t="2719" r="5505" b="47184"/>
          <a:stretch/>
        </p:blipFill>
        <p:spPr>
          <a:xfrm>
            <a:off x="4783402" y="152078"/>
            <a:ext cx="3749038" cy="2884448"/>
          </a:xfrm>
          <a:prstGeom prst="rect">
            <a:avLst/>
          </a:prstGeom>
          <a:ln>
            <a:noFill/>
          </a:ln>
          <a:effectLst>
            <a:softEdge rad="112500"/>
          </a:effectLst>
        </p:spPr>
      </p:pic>
      <p:sp>
        <p:nvSpPr>
          <p:cNvPr id="5" name="Объект 3"/>
          <p:cNvSpPr txBox="1">
            <a:spLocks/>
          </p:cNvSpPr>
          <p:nvPr/>
        </p:nvSpPr>
        <p:spPr>
          <a:xfrm>
            <a:off x="4652726" y="2887592"/>
            <a:ext cx="4424225" cy="720080"/>
          </a:xfrm>
          <a:prstGeom prst="roundRect">
            <a:avLst/>
          </a:prstGeom>
          <a:solidFill>
            <a:schemeClr val="accent2">
              <a:lumMod val="40000"/>
              <a:lumOff val="60000"/>
              <a:alpha val="33000"/>
            </a:schemeClr>
          </a:solidFill>
        </p:spPr>
        <p:style>
          <a:lnRef idx="1">
            <a:schemeClr val="accent1"/>
          </a:lnRef>
          <a:fillRef idx="2">
            <a:schemeClr val="accent1"/>
          </a:fillRef>
          <a:effectRef idx="1">
            <a:schemeClr val="accent1"/>
          </a:effectRef>
          <a:fontRef idx="minor">
            <a:schemeClr val="dk1"/>
          </a:fontRef>
        </p:style>
        <p:txBody>
          <a:bodyPr vert="horz" lIns="91440" tIns="45720" rIns="91440" bIns="45720" rtlCol="0" anchor="ctr">
            <a:noAutofit/>
          </a:bodyPr>
          <a:lstStyle>
            <a:lvl1pPr marL="342900" indent="-342900" algn="l" defTabSz="914400" rtl="0" eaLnBrk="1" latinLnBrk="0" hangingPunct="1">
              <a:spcBef>
                <a:spcPct val="20000"/>
              </a:spcBef>
              <a:buFont typeface="Arial" pitchFamily="34" charset="0"/>
              <a:buChar char="•"/>
              <a:defRPr sz="2800" kern="1200">
                <a:solidFill>
                  <a:schemeClr val="dk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400" kern="1200">
                <a:solidFill>
                  <a:schemeClr val="dk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000" kern="1200">
                <a:solidFill>
                  <a:schemeClr val="dk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800" kern="1200">
                <a:solidFill>
                  <a:schemeClr val="dk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800" kern="1200">
                <a:solidFill>
                  <a:schemeClr val="dk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1800" kern="1200">
                <a:solidFill>
                  <a:schemeClr val="dk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1800" kern="1200">
                <a:solidFill>
                  <a:schemeClr val="dk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1800" kern="1200">
                <a:solidFill>
                  <a:schemeClr val="dk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1800" kern="1200">
                <a:solidFill>
                  <a:schemeClr val="dk1"/>
                </a:solidFill>
                <a:latin typeface="+mn-lt"/>
                <a:ea typeface="+mn-ea"/>
                <a:cs typeface="+mn-cs"/>
              </a:defRPr>
            </a:lvl9pPr>
          </a:lstStyle>
          <a:p>
            <a:pPr marL="0" indent="0" algn="ctr">
              <a:buNone/>
            </a:pPr>
            <a:r>
              <a:rPr lang="ru-RU" sz="1600" dirty="0"/>
              <a:t>Начало  70-х. Конкурс работников общепита. Слева - Зоя Петровна Кузнецова, зам. начальник </a:t>
            </a:r>
            <a:r>
              <a:rPr lang="ru-RU" sz="1600" dirty="0" err="1"/>
              <a:t>ОРСа</a:t>
            </a:r>
            <a:r>
              <a:rPr lang="ru-RU" sz="1600" dirty="0"/>
              <a:t> по общепиту</a:t>
            </a:r>
          </a:p>
        </p:txBody>
      </p:sp>
      <p:pic>
        <p:nvPicPr>
          <p:cNvPr id="6" name="Рисунок 5"/>
          <p:cNvPicPr>
            <a:picLocks noChangeAspect="1"/>
          </p:cNvPicPr>
          <p:nvPr/>
        </p:nvPicPr>
        <p:blipFill rotWithShape="1">
          <a:blip r:embed="rId5" cstate="print">
            <a:extLst>
              <a:ext uri="{28A0092B-C50C-407E-A947-70E740481C1C}">
                <a14:useLocalDpi xmlns:a14="http://schemas.microsoft.com/office/drawing/2010/main" val="0"/>
              </a:ext>
            </a:extLst>
          </a:blip>
          <a:srcRect l="11913" t="3692" r="17590" b="60388"/>
          <a:stretch/>
        </p:blipFill>
        <p:spPr>
          <a:xfrm>
            <a:off x="5123933" y="3573017"/>
            <a:ext cx="3544914" cy="2554847"/>
          </a:xfrm>
          <a:prstGeom prst="rect">
            <a:avLst/>
          </a:prstGeom>
          <a:ln>
            <a:noFill/>
          </a:ln>
          <a:effectLst>
            <a:softEdge rad="112500"/>
          </a:effectLst>
        </p:spPr>
      </p:pic>
      <p:sp>
        <p:nvSpPr>
          <p:cNvPr id="7" name="Объект 3"/>
          <p:cNvSpPr txBox="1">
            <a:spLocks/>
          </p:cNvSpPr>
          <p:nvPr/>
        </p:nvSpPr>
        <p:spPr>
          <a:xfrm>
            <a:off x="4684278" y="6127864"/>
            <a:ext cx="4161954" cy="432047"/>
          </a:xfrm>
          <a:prstGeom prst="roundRect">
            <a:avLst/>
          </a:prstGeom>
          <a:solidFill>
            <a:schemeClr val="accent2">
              <a:lumMod val="40000"/>
              <a:lumOff val="60000"/>
              <a:alpha val="33000"/>
            </a:schemeClr>
          </a:solidFill>
        </p:spPr>
        <p:style>
          <a:lnRef idx="1">
            <a:schemeClr val="accent1"/>
          </a:lnRef>
          <a:fillRef idx="2">
            <a:schemeClr val="accent1"/>
          </a:fillRef>
          <a:effectRef idx="1">
            <a:schemeClr val="accent1"/>
          </a:effectRef>
          <a:fontRef idx="minor">
            <a:schemeClr val="dk1"/>
          </a:fontRef>
        </p:style>
        <p:txBody>
          <a:bodyPr vert="horz" lIns="91440" tIns="45720" rIns="91440" bIns="45720" rtlCol="0" anchor="ctr">
            <a:noAutofit/>
          </a:bodyPr>
          <a:lstStyle>
            <a:lvl1pPr marL="342900" indent="-342900" algn="l" defTabSz="914400" rtl="0" eaLnBrk="1" latinLnBrk="0" hangingPunct="1">
              <a:spcBef>
                <a:spcPct val="20000"/>
              </a:spcBef>
              <a:buFont typeface="Arial" pitchFamily="34" charset="0"/>
              <a:buChar char="•"/>
              <a:defRPr sz="2800" kern="1200">
                <a:solidFill>
                  <a:schemeClr val="dk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400" kern="1200">
                <a:solidFill>
                  <a:schemeClr val="dk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000" kern="1200">
                <a:solidFill>
                  <a:schemeClr val="dk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800" kern="1200">
                <a:solidFill>
                  <a:schemeClr val="dk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800" kern="1200">
                <a:solidFill>
                  <a:schemeClr val="dk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1800" kern="1200">
                <a:solidFill>
                  <a:schemeClr val="dk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1800" kern="1200">
                <a:solidFill>
                  <a:schemeClr val="dk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1800" kern="1200">
                <a:solidFill>
                  <a:schemeClr val="dk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1800" kern="1200">
                <a:solidFill>
                  <a:schemeClr val="dk1"/>
                </a:solidFill>
                <a:latin typeface="+mn-lt"/>
                <a:ea typeface="+mn-ea"/>
                <a:cs typeface="+mn-cs"/>
              </a:defRPr>
            </a:lvl9pPr>
          </a:lstStyle>
          <a:p>
            <a:pPr marL="0" indent="0" algn="ctr">
              <a:buNone/>
            </a:pPr>
            <a:r>
              <a:rPr lang="ru-RU" sz="1600" dirty="0"/>
              <a:t>Торговый отдел </a:t>
            </a:r>
            <a:r>
              <a:rPr lang="ru-RU" sz="1600" dirty="0" err="1"/>
              <a:t>ОРСа</a:t>
            </a:r>
            <a:r>
              <a:rPr lang="ru-RU" sz="1600" dirty="0"/>
              <a:t> СШГЭС</a:t>
            </a:r>
          </a:p>
        </p:txBody>
      </p:sp>
      <p:pic>
        <p:nvPicPr>
          <p:cNvPr id="8" name="Рисунок 7"/>
          <p:cNvPicPr>
            <a:picLocks noChangeAspect="1"/>
          </p:cNvPicPr>
          <p:nvPr/>
        </p:nvPicPr>
        <p:blipFill rotWithShape="1">
          <a:blip r:embed="rId6" cstate="print">
            <a:extLst>
              <a:ext uri="{BEBA8EAE-BF5A-486C-A8C5-ECC9F3942E4B}">
                <a14:imgProps xmlns:a14="http://schemas.microsoft.com/office/drawing/2010/main">
                  <a14:imgLayer r:embed="rId7">
                    <a14:imgEffect>
                      <a14:brightnessContrast bright="20000"/>
                    </a14:imgEffect>
                  </a14:imgLayer>
                </a14:imgProps>
              </a:ext>
              <a:ext uri="{28A0092B-C50C-407E-A947-70E740481C1C}">
                <a14:useLocalDpi xmlns:a14="http://schemas.microsoft.com/office/drawing/2010/main" val="0"/>
              </a:ext>
            </a:extLst>
          </a:blip>
          <a:srcRect l="3999" t="6214" r="17676" b="52113"/>
          <a:stretch/>
        </p:blipFill>
        <p:spPr>
          <a:xfrm>
            <a:off x="525921" y="3295665"/>
            <a:ext cx="3915053" cy="2857992"/>
          </a:xfrm>
          <a:prstGeom prst="rect">
            <a:avLst/>
          </a:prstGeom>
          <a:ln>
            <a:noFill/>
          </a:ln>
          <a:effectLst>
            <a:softEdge rad="112500"/>
          </a:effectLst>
        </p:spPr>
      </p:pic>
      <p:sp>
        <p:nvSpPr>
          <p:cNvPr id="9" name="Объект 3"/>
          <p:cNvSpPr txBox="1">
            <a:spLocks/>
          </p:cNvSpPr>
          <p:nvPr/>
        </p:nvSpPr>
        <p:spPr>
          <a:xfrm>
            <a:off x="179513" y="5946979"/>
            <a:ext cx="4384912" cy="793815"/>
          </a:xfrm>
          <a:prstGeom prst="roundRect">
            <a:avLst/>
          </a:prstGeom>
          <a:solidFill>
            <a:schemeClr val="accent2">
              <a:lumMod val="40000"/>
              <a:lumOff val="60000"/>
              <a:alpha val="33000"/>
            </a:schemeClr>
          </a:solidFill>
        </p:spPr>
        <p:style>
          <a:lnRef idx="1">
            <a:schemeClr val="accent1"/>
          </a:lnRef>
          <a:fillRef idx="2">
            <a:schemeClr val="accent1"/>
          </a:fillRef>
          <a:effectRef idx="1">
            <a:schemeClr val="accent1"/>
          </a:effectRef>
          <a:fontRef idx="minor">
            <a:schemeClr val="dk1"/>
          </a:fontRef>
        </p:style>
        <p:txBody>
          <a:bodyPr vert="horz" lIns="91440" tIns="45720" rIns="91440" bIns="45720" rtlCol="0" anchor="ctr">
            <a:noAutofit/>
          </a:bodyPr>
          <a:lstStyle>
            <a:lvl1pPr marL="342900" indent="-342900" algn="l" defTabSz="914400" rtl="0" eaLnBrk="1" latinLnBrk="0" hangingPunct="1">
              <a:spcBef>
                <a:spcPct val="20000"/>
              </a:spcBef>
              <a:buFont typeface="Arial" pitchFamily="34" charset="0"/>
              <a:buChar char="•"/>
              <a:defRPr sz="2800" kern="1200">
                <a:solidFill>
                  <a:schemeClr val="dk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400" kern="1200">
                <a:solidFill>
                  <a:schemeClr val="dk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000" kern="1200">
                <a:solidFill>
                  <a:schemeClr val="dk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800" kern="1200">
                <a:solidFill>
                  <a:schemeClr val="dk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800" kern="1200">
                <a:solidFill>
                  <a:schemeClr val="dk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1800" kern="1200">
                <a:solidFill>
                  <a:schemeClr val="dk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1800" kern="1200">
                <a:solidFill>
                  <a:schemeClr val="dk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1800" kern="1200">
                <a:solidFill>
                  <a:schemeClr val="dk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1800" kern="1200">
                <a:solidFill>
                  <a:schemeClr val="dk1"/>
                </a:solidFill>
                <a:latin typeface="+mn-lt"/>
                <a:ea typeface="+mn-ea"/>
                <a:cs typeface="+mn-cs"/>
              </a:defRPr>
            </a:lvl9pPr>
          </a:lstStyle>
          <a:p>
            <a:pPr marL="0" indent="0" algn="ctr">
              <a:buNone/>
            </a:pPr>
            <a:r>
              <a:rPr lang="ru-RU" sz="1400" dirty="0"/>
              <a:t>Молодежная бригада столовой №1 </a:t>
            </a:r>
            <a:endParaRPr lang="ru-RU" sz="1400" dirty="0" smtClean="0"/>
          </a:p>
          <a:p>
            <a:pPr marL="0" indent="0" algn="ctr">
              <a:buNone/>
            </a:pPr>
            <a:r>
              <a:rPr lang="ru-RU" sz="1400" dirty="0" smtClean="0"/>
              <a:t>(</a:t>
            </a:r>
            <a:r>
              <a:rPr lang="ru-RU" sz="1400" dirty="0"/>
              <a:t>слева направо: </a:t>
            </a:r>
            <a:r>
              <a:rPr lang="ru-RU" sz="1400" dirty="0" err="1"/>
              <a:t>Араштаева</a:t>
            </a:r>
            <a:r>
              <a:rPr lang="ru-RU" sz="1400" dirty="0"/>
              <a:t> Вера, Воронина Анна, </a:t>
            </a:r>
            <a:r>
              <a:rPr lang="ru-RU" sz="1400" dirty="0" err="1"/>
              <a:t>Духонина</a:t>
            </a:r>
            <a:r>
              <a:rPr lang="ru-RU" sz="1400" dirty="0"/>
              <a:t> Алла, Шубина Нина, Котельникова Галина).</a:t>
            </a:r>
            <a:endParaRPr lang="ru-RU" sz="1400" i="1" dirty="0"/>
          </a:p>
        </p:txBody>
      </p:sp>
    </p:spTree>
    <p:extLst>
      <p:ext uri="{BB962C8B-B14F-4D97-AF65-F5344CB8AC3E}">
        <p14:creationId xmlns:p14="http://schemas.microsoft.com/office/powerpoint/2010/main" val="396499680"/>
      </p:ext>
    </p:extLst>
  </p:cSld>
  <p:clrMapOvr>
    <a:masterClrMapping/>
  </p:clrMapOvr>
  <p:transition spd="slow">
    <p:wipe/>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rotWithShape="1">
          <a:blip r:embed="rId2" cstate="print">
            <a:extLst>
              <a:ext uri="{BEBA8EAE-BF5A-486C-A8C5-ECC9F3942E4B}">
                <a14:imgProps xmlns:a14="http://schemas.microsoft.com/office/drawing/2010/main">
                  <a14:imgLayer r:embed="rId3">
                    <a14:imgEffect>
                      <a14:brightnessContrast contrast="-40000"/>
                    </a14:imgEffect>
                  </a14:imgLayer>
                </a14:imgProps>
              </a:ext>
              <a:ext uri="{28A0092B-C50C-407E-A947-70E740481C1C}">
                <a14:useLocalDpi xmlns:a14="http://schemas.microsoft.com/office/drawing/2010/main" val="0"/>
              </a:ext>
            </a:extLst>
          </a:blip>
          <a:srcRect l="4916" t="3010" r="10998" b="19191"/>
          <a:stretch/>
        </p:blipFill>
        <p:spPr>
          <a:xfrm rot="5400000">
            <a:off x="880901" y="-114884"/>
            <a:ext cx="2773685" cy="3600400"/>
          </a:xfrm>
          <a:prstGeom prst="rect">
            <a:avLst/>
          </a:prstGeom>
          <a:ln>
            <a:noFill/>
          </a:ln>
          <a:effectLst>
            <a:softEdge rad="112500"/>
          </a:effectLst>
        </p:spPr>
      </p:pic>
      <p:sp>
        <p:nvSpPr>
          <p:cNvPr id="3" name="Объект 3"/>
          <p:cNvSpPr txBox="1">
            <a:spLocks/>
          </p:cNvSpPr>
          <p:nvPr/>
        </p:nvSpPr>
        <p:spPr>
          <a:xfrm>
            <a:off x="452743" y="3068960"/>
            <a:ext cx="3600401" cy="576064"/>
          </a:xfrm>
          <a:prstGeom prst="roundRect">
            <a:avLst/>
          </a:prstGeom>
          <a:solidFill>
            <a:schemeClr val="accent2">
              <a:lumMod val="40000"/>
              <a:lumOff val="60000"/>
              <a:alpha val="33000"/>
            </a:schemeClr>
          </a:solidFill>
        </p:spPr>
        <p:style>
          <a:lnRef idx="1">
            <a:schemeClr val="accent1"/>
          </a:lnRef>
          <a:fillRef idx="2">
            <a:schemeClr val="accent1"/>
          </a:fillRef>
          <a:effectRef idx="1">
            <a:schemeClr val="accent1"/>
          </a:effectRef>
          <a:fontRef idx="minor">
            <a:schemeClr val="dk1"/>
          </a:fontRef>
        </p:style>
        <p:txBody>
          <a:bodyPr vert="horz" lIns="91440" tIns="45720" rIns="91440" bIns="45720" rtlCol="0" anchor="ctr">
            <a:noAutofit/>
          </a:bodyPr>
          <a:lstStyle>
            <a:lvl1pPr marL="342900" indent="-342900" algn="l" defTabSz="914400" rtl="0" eaLnBrk="1" latinLnBrk="0" hangingPunct="1">
              <a:spcBef>
                <a:spcPct val="20000"/>
              </a:spcBef>
              <a:buFont typeface="Arial" pitchFamily="34" charset="0"/>
              <a:buChar char="•"/>
              <a:defRPr sz="2800" kern="1200">
                <a:solidFill>
                  <a:schemeClr val="dk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400" kern="1200">
                <a:solidFill>
                  <a:schemeClr val="dk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000" kern="1200">
                <a:solidFill>
                  <a:schemeClr val="dk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800" kern="1200">
                <a:solidFill>
                  <a:schemeClr val="dk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800" kern="1200">
                <a:solidFill>
                  <a:schemeClr val="dk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1800" kern="1200">
                <a:solidFill>
                  <a:schemeClr val="dk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1800" kern="1200">
                <a:solidFill>
                  <a:schemeClr val="dk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1800" kern="1200">
                <a:solidFill>
                  <a:schemeClr val="dk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1800" kern="1200">
                <a:solidFill>
                  <a:schemeClr val="dk1"/>
                </a:solidFill>
                <a:latin typeface="+mn-lt"/>
                <a:ea typeface="+mn-ea"/>
                <a:cs typeface="+mn-cs"/>
              </a:defRPr>
            </a:lvl9pPr>
          </a:lstStyle>
          <a:p>
            <a:pPr marL="0" indent="0" algn="ctr">
              <a:buNone/>
            </a:pPr>
            <a:r>
              <a:rPr lang="ru-RU" sz="1200" dirty="0"/>
              <a:t>Технологическая конференция. Блюда на пробу.</a:t>
            </a:r>
          </a:p>
          <a:p>
            <a:pPr marL="0" indent="0" algn="ctr">
              <a:buNone/>
            </a:pPr>
            <a:r>
              <a:rPr lang="ru-RU" sz="1200" dirty="0"/>
              <a:t>В центре - Екатерина Григорьевна Горбунова, зам. начальника </a:t>
            </a:r>
            <a:r>
              <a:rPr lang="ru-RU" sz="1200" dirty="0" err="1"/>
              <a:t>ОРСа</a:t>
            </a:r>
            <a:r>
              <a:rPr lang="ru-RU" sz="1200" dirty="0"/>
              <a:t>.</a:t>
            </a:r>
          </a:p>
        </p:txBody>
      </p:sp>
      <p:sp>
        <p:nvSpPr>
          <p:cNvPr id="5" name="Объект 3"/>
          <p:cNvSpPr txBox="1">
            <a:spLocks/>
          </p:cNvSpPr>
          <p:nvPr/>
        </p:nvSpPr>
        <p:spPr>
          <a:xfrm>
            <a:off x="4572000" y="2996952"/>
            <a:ext cx="4231196" cy="576064"/>
          </a:xfrm>
          <a:prstGeom prst="roundRect">
            <a:avLst/>
          </a:prstGeom>
          <a:solidFill>
            <a:schemeClr val="accent2">
              <a:lumMod val="40000"/>
              <a:lumOff val="60000"/>
              <a:alpha val="33000"/>
            </a:schemeClr>
          </a:solidFill>
        </p:spPr>
        <p:style>
          <a:lnRef idx="1">
            <a:schemeClr val="accent1"/>
          </a:lnRef>
          <a:fillRef idx="2">
            <a:schemeClr val="accent1"/>
          </a:fillRef>
          <a:effectRef idx="1">
            <a:schemeClr val="accent1"/>
          </a:effectRef>
          <a:fontRef idx="minor">
            <a:schemeClr val="dk1"/>
          </a:fontRef>
        </p:style>
        <p:txBody>
          <a:bodyPr vert="horz" lIns="91440" tIns="45720" rIns="91440" bIns="45720" rtlCol="0" anchor="ctr">
            <a:noAutofit/>
          </a:bodyPr>
          <a:lstStyle>
            <a:lvl1pPr marL="342900" indent="-342900" algn="l" defTabSz="914400" rtl="0" eaLnBrk="1" latinLnBrk="0" hangingPunct="1">
              <a:spcBef>
                <a:spcPct val="20000"/>
              </a:spcBef>
              <a:buFont typeface="Arial" pitchFamily="34" charset="0"/>
              <a:buChar char="•"/>
              <a:defRPr sz="2800" kern="1200">
                <a:solidFill>
                  <a:schemeClr val="dk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400" kern="1200">
                <a:solidFill>
                  <a:schemeClr val="dk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000" kern="1200">
                <a:solidFill>
                  <a:schemeClr val="dk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800" kern="1200">
                <a:solidFill>
                  <a:schemeClr val="dk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800" kern="1200">
                <a:solidFill>
                  <a:schemeClr val="dk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1800" kern="1200">
                <a:solidFill>
                  <a:schemeClr val="dk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1800" kern="1200">
                <a:solidFill>
                  <a:schemeClr val="dk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1800" kern="1200">
                <a:solidFill>
                  <a:schemeClr val="dk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1800" kern="1200">
                <a:solidFill>
                  <a:schemeClr val="dk1"/>
                </a:solidFill>
                <a:latin typeface="+mn-lt"/>
                <a:ea typeface="+mn-ea"/>
                <a:cs typeface="+mn-cs"/>
              </a:defRPr>
            </a:lvl9pPr>
          </a:lstStyle>
          <a:p>
            <a:pPr marL="0" indent="0" algn="ctr">
              <a:buNone/>
            </a:pPr>
            <a:endParaRPr lang="ru-RU" sz="1400" dirty="0" smtClean="0"/>
          </a:p>
          <a:p>
            <a:pPr marL="0" indent="0" algn="ctr">
              <a:buNone/>
            </a:pPr>
            <a:r>
              <a:rPr lang="ru-RU" sz="1400" dirty="0" smtClean="0"/>
              <a:t>Смотр-конкурс: подводим итоги  работы к 60-летию Великого Октября.</a:t>
            </a:r>
          </a:p>
          <a:p>
            <a:pPr marL="0" indent="0" algn="ctr">
              <a:buNone/>
            </a:pPr>
            <a:endParaRPr lang="ru-RU" sz="1200" dirty="0"/>
          </a:p>
        </p:txBody>
      </p:sp>
      <p:pic>
        <p:nvPicPr>
          <p:cNvPr id="6" name="Рисунок 5"/>
          <p:cNvPicPr>
            <a:picLocks noChangeAspect="1"/>
          </p:cNvPicPr>
          <p:nvPr/>
        </p:nvPicPr>
        <p:blipFill rotWithShape="1">
          <a:blip r:embed="rId4" cstate="print">
            <a:extLst>
              <a:ext uri="{28A0092B-C50C-407E-A947-70E740481C1C}">
                <a14:useLocalDpi xmlns:a14="http://schemas.microsoft.com/office/drawing/2010/main" val="0"/>
              </a:ext>
            </a:extLst>
          </a:blip>
          <a:srcRect l="20097" t="13530" r="5728" b="15716"/>
          <a:stretch/>
        </p:blipFill>
        <p:spPr>
          <a:xfrm>
            <a:off x="4553269" y="97852"/>
            <a:ext cx="4231196" cy="2957407"/>
          </a:xfrm>
          <a:prstGeom prst="rect">
            <a:avLst/>
          </a:prstGeom>
          <a:ln>
            <a:noFill/>
          </a:ln>
          <a:effectLst>
            <a:softEdge rad="112500"/>
          </a:effectLst>
        </p:spPr>
      </p:pic>
      <p:pic>
        <p:nvPicPr>
          <p:cNvPr id="7" name="Рисунок 6"/>
          <p:cNvPicPr>
            <a:picLocks noChangeAspect="1"/>
          </p:cNvPicPr>
          <p:nvPr/>
        </p:nvPicPr>
        <p:blipFill rotWithShape="1">
          <a:blip r:embed="rId5" cstate="print">
            <a:extLst>
              <a:ext uri="{BEBA8EAE-BF5A-486C-A8C5-ECC9F3942E4B}">
                <a14:imgProps xmlns:a14="http://schemas.microsoft.com/office/drawing/2010/main">
                  <a14:imgLayer r:embed="rId6">
                    <a14:imgEffect>
                      <a14:brightnessContrast contrast="-20000"/>
                    </a14:imgEffect>
                  </a14:imgLayer>
                </a14:imgProps>
              </a:ext>
              <a:ext uri="{28A0092B-C50C-407E-A947-70E740481C1C}">
                <a14:useLocalDpi xmlns:a14="http://schemas.microsoft.com/office/drawing/2010/main" val="0"/>
              </a:ext>
            </a:extLst>
          </a:blip>
          <a:srcRect l="11910" t="3786" r="14652" b="22168"/>
          <a:stretch/>
        </p:blipFill>
        <p:spPr>
          <a:xfrm rot="5400000">
            <a:off x="881678" y="3086874"/>
            <a:ext cx="2950730" cy="4067030"/>
          </a:xfrm>
          <a:prstGeom prst="rect">
            <a:avLst/>
          </a:prstGeom>
          <a:ln>
            <a:noFill/>
          </a:ln>
          <a:effectLst>
            <a:softEdge rad="112500"/>
          </a:effectLst>
        </p:spPr>
      </p:pic>
      <p:sp>
        <p:nvSpPr>
          <p:cNvPr id="8" name="Объект 3"/>
          <p:cNvSpPr txBox="1">
            <a:spLocks/>
          </p:cNvSpPr>
          <p:nvPr/>
        </p:nvSpPr>
        <p:spPr>
          <a:xfrm>
            <a:off x="251518" y="6200954"/>
            <a:ext cx="3024335" cy="476672"/>
          </a:xfrm>
          <a:prstGeom prst="roundRect">
            <a:avLst/>
          </a:prstGeom>
          <a:solidFill>
            <a:schemeClr val="accent2">
              <a:lumMod val="40000"/>
              <a:lumOff val="60000"/>
              <a:alpha val="33000"/>
            </a:schemeClr>
          </a:solidFill>
        </p:spPr>
        <p:style>
          <a:lnRef idx="1">
            <a:schemeClr val="accent1"/>
          </a:lnRef>
          <a:fillRef idx="2">
            <a:schemeClr val="accent1"/>
          </a:fillRef>
          <a:effectRef idx="1">
            <a:schemeClr val="accent1"/>
          </a:effectRef>
          <a:fontRef idx="minor">
            <a:schemeClr val="dk1"/>
          </a:fontRef>
        </p:style>
        <p:txBody>
          <a:bodyPr vert="horz" lIns="91440" tIns="45720" rIns="91440" bIns="45720" rtlCol="0" anchor="ctr">
            <a:noAutofit/>
          </a:bodyPr>
          <a:lstStyle>
            <a:lvl1pPr marL="342900" indent="-342900" algn="l" defTabSz="914400" rtl="0" eaLnBrk="1" latinLnBrk="0" hangingPunct="1">
              <a:spcBef>
                <a:spcPct val="20000"/>
              </a:spcBef>
              <a:buFont typeface="Arial" pitchFamily="34" charset="0"/>
              <a:buChar char="•"/>
              <a:defRPr sz="2800" kern="1200">
                <a:solidFill>
                  <a:schemeClr val="dk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400" kern="1200">
                <a:solidFill>
                  <a:schemeClr val="dk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000" kern="1200">
                <a:solidFill>
                  <a:schemeClr val="dk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800" kern="1200">
                <a:solidFill>
                  <a:schemeClr val="dk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800" kern="1200">
                <a:solidFill>
                  <a:schemeClr val="dk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1800" kern="1200">
                <a:solidFill>
                  <a:schemeClr val="dk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1800" kern="1200">
                <a:solidFill>
                  <a:schemeClr val="dk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1800" kern="1200">
                <a:solidFill>
                  <a:schemeClr val="dk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1800" kern="1200">
                <a:solidFill>
                  <a:schemeClr val="dk1"/>
                </a:solidFill>
                <a:latin typeface="+mn-lt"/>
                <a:ea typeface="+mn-ea"/>
                <a:cs typeface="+mn-cs"/>
              </a:defRPr>
            </a:lvl9pPr>
          </a:lstStyle>
          <a:p>
            <a:pPr marL="0" indent="0" algn="ctr">
              <a:buNone/>
            </a:pPr>
            <a:r>
              <a:rPr lang="ru-RU" sz="1400" dirty="0"/>
              <a:t>Начало 70-х.Конкурс кондитеров</a:t>
            </a:r>
          </a:p>
        </p:txBody>
      </p:sp>
      <p:pic>
        <p:nvPicPr>
          <p:cNvPr id="9" name="Рисунок 8"/>
          <p:cNvPicPr>
            <a:picLocks noChangeAspect="1"/>
          </p:cNvPicPr>
          <p:nvPr/>
        </p:nvPicPr>
        <p:blipFill rotWithShape="1">
          <a:blip r:embed="rId7" cstate="print">
            <a:extLst>
              <a:ext uri="{28A0092B-C50C-407E-A947-70E740481C1C}">
                <a14:useLocalDpi xmlns:a14="http://schemas.microsoft.com/office/drawing/2010/main" val="0"/>
              </a:ext>
            </a:extLst>
          </a:blip>
          <a:srcRect l="22622" t="16639" r="2233" b="17364"/>
          <a:stretch/>
        </p:blipFill>
        <p:spPr>
          <a:xfrm>
            <a:off x="4553269" y="3573016"/>
            <a:ext cx="4370798" cy="2829160"/>
          </a:xfrm>
          <a:prstGeom prst="rect">
            <a:avLst/>
          </a:prstGeom>
          <a:ln>
            <a:noFill/>
          </a:ln>
          <a:effectLst>
            <a:softEdge rad="112500"/>
          </a:effectLst>
        </p:spPr>
      </p:pic>
      <p:sp>
        <p:nvSpPr>
          <p:cNvPr id="10" name="Объект 3"/>
          <p:cNvSpPr txBox="1">
            <a:spLocks/>
          </p:cNvSpPr>
          <p:nvPr/>
        </p:nvSpPr>
        <p:spPr>
          <a:xfrm>
            <a:off x="4672162" y="6200954"/>
            <a:ext cx="4231196" cy="402443"/>
          </a:xfrm>
          <a:prstGeom prst="roundRect">
            <a:avLst/>
          </a:prstGeom>
          <a:solidFill>
            <a:schemeClr val="accent2">
              <a:lumMod val="40000"/>
              <a:lumOff val="60000"/>
              <a:alpha val="33000"/>
            </a:schemeClr>
          </a:solidFill>
        </p:spPr>
        <p:style>
          <a:lnRef idx="1">
            <a:schemeClr val="accent1"/>
          </a:lnRef>
          <a:fillRef idx="2">
            <a:schemeClr val="accent1"/>
          </a:fillRef>
          <a:effectRef idx="1">
            <a:schemeClr val="accent1"/>
          </a:effectRef>
          <a:fontRef idx="minor">
            <a:schemeClr val="dk1"/>
          </a:fontRef>
        </p:style>
        <p:txBody>
          <a:bodyPr vert="horz" lIns="91440" tIns="45720" rIns="91440" bIns="45720" rtlCol="0" anchor="ctr">
            <a:noAutofit/>
          </a:bodyPr>
          <a:lstStyle>
            <a:lvl1pPr marL="342900" indent="-342900" algn="l" defTabSz="914400" rtl="0" eaLnBrk="1" latinLnBrk="0" hangingPunct="1">
              <a:spcBef>
                <a:spcPct val="20000"/>
              </a:spcBef>
              <a:buFont typeface="Arial" pitchFamily="34" charset="0"/>
              <a:buChar char="•"/>
              <a:defRPr sz="2800" kern="1200">
                <a:solidFill>
                  <a:schemeClr val="dk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400" kern="1200">
                <a:solidFill>
                  <a:schemeClr val="dk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000" kern="1200">
                <a:solidFill>
                  <a:schemeClr val="dk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800" kern="1200">
                <a:solidFill>
                  <a:schemeClr val="dk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800" kern="1200">
                <a:solidFill>
                  <a:schemeClr val="dk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1800" kern="1200">
                <a:solidFill>
                  <a:schemeClr val="dk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1800" kern="1200">
                <a:solidFill>
                  <a:schemeClr val="dk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1800" kern="1200">
                <a:solidFill>
                  <a:schemeClr val="dk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1800" kern="1200">
                <a:solidFill>
                  <a:schemeClr val="dk1"/>
                </a:solidFill>
                <a:latin typeface="+mn-lt"/>
                <a:ea typeface="+mn-ea"/>
                <a:cs typeface="+mn-cs"/>
              </a:defRPr>
            </a:lvl9pPr>
          </a:lstStyle>
          <a:p>
            <a:pPr marL="0" indent="0" algn="ctr">
              <a:buNone/>
            </a:pPr>
            <a:r>
              <a:rPr lang="ru-RU" sz="1400" dirty="0" smtClean="0"/>
              <a:t>Болельщики-юмористы  </a:t>
            </a:r>
            <a:r>
              <a:rPr lang="ru-RU" sz="1400" dirty="0"/>
              <a:t>на конкурсе поваров.</a:t>
            </a:r>
            <a:endParaRPr lang="ru-RU" sz="1200" dirty="0"/>
          </a:p>
        </p:txBody>
      </p:sp>
    </p:spTree>
    <p:extLst>
      <p:ext uri="{BB962C8B-B14F-4D97-AF65-F5344CB8AC3E}">
        <p14:creationId xmlns:p14="http://schemas.microsoft.com/office/powerpoint/2010/main" val="282167862"/>
      </p:ext>
    </p:extLst>
  </p:cSld>
  <p:clrMapOvr>
    <a:masterClrMapping/>
  </p:clrMapOvr>
  <p:transition spd="slow">
    <p:wipe/>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rotWithShape="1">
          <a:blip r:embed="rId2" cstate="print">
            <a:extLst>
              <a:ext uri="{BEBA8EAE-BF5A-486C-A8C5-ECC9F3942E4B}">
                <a14:imgProps xmlns:a14="http://schemas.microsoft.com/office/drawing/2010/main">
                  <a14:imgLayer r:embed="rId3">
                    <a14:imgEffect>
                      <a14:brightnessContrast contrast="-20000"/>
                    </a14:imgEffect>
                  </a14:imgLayer>
                </a14:imgProps>
              </a:ext>
              <a:ext uri="{28A0092B-C50C-407E-A947-70E740481C1C}">
                <a14:useLocalDpi xmlns:a14="http://schemas.microsoft.com/office/drawing/2010/main" val="0"/>
              </a:ext>
            </a:extLst>
          </a:blip>
          <a:srcRect l="6741" t="3788" r="17636" b="16989"/>
          <a:stretch/>
        </p:blipFill>
        <p:spPr>
          <a:xfrm rot="5400000">
            <a:off x="928108" y="-615628"/>
            <a:ext cx="2808313" cy="4161470"/>
          </a:xfrm>
          <a:prstGeom prst="rect">
            <a:avLst/>
          </a:prstGeom>
          <a:ln>
            <a:noFill/>
          </a:ln>
          <a:effectLst>
            <a:softEdge rad="112500"/>
          </a:effectLst>
        </p:spPr>
      </p:pic>
      <p:sp>
        <p:nvSpPr>
          <p:cNvPr id="3" name="Объект 3"/>
          <p:cNvSpPr txBox="1">
            <a:spLocks/>
          </p:cNvSpPr>
          <p:nvPr/>
        </p:nvSpPr>
        <p:spPr>
          <a:xfrm>
            <a:off x="332204" y="2704233"/>
            <a:ext cx="4104458" cy="540414"/>
          </a:xfrm>
          <a:prstGeom prst="roundRect">
            <a:avLst/>
          </a:prstGeom>
          <a:solidFill>
            <a:schemeClr val="accent2">
              <a:lumMod val="40000"/>
              <a:lumOff val="60000"/>
              <a:alpha val="33000"/>
            </a:schemeClr>
          </a:solidFill>
        </p:spPr>
        <p:style>
          <a:lnRef idx="1">
            <a:schemeClr val="accent1"/>
          </a:lnRef>
          <a:fillRef idx="2">
            <a:schemeClr val="accent1"/>
          </a:fillRef>
          <a:effectRef idx="1">
            <a:schemeClr val="accent1"/>
          </a:effectRef>
          <a:fontRef idx="minor">
            <a:schemeClr val="dk1"/>
          </a:fontRef>
        </p:style>
        <p:txBody>
          <a:bodyPr vert="horz" lIns="91440" tIns="45720" rIns="91440" bIns="45720" rtlCol="0" anchor="ctr">
            <a:noAutofit/>
          </a:bodyPr>
          <a:lstStyle>
            <a:lvl1pPr marL="342900" indent="-342900" algn="l" defTabSz="914400" rtl="0" eaLnBrk="1" latinLnBrk="0" hangingPunct="1">
              <a:spcBef>
                <a:spcPct val="20000"/>
              </a:spcBef>
              <a:buFont typeface="Arial" pitchFamily="34" charset="0"/>
              <a:buChar char="•"/>
              <a:defRPr sz="2800" kern="1200">
                <a:solidFill>
                  <a:schemeClr val="dk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400" kern="1200">
                <a:solidFill>
                  <a:schemeClr val="dk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000" kern="1200">
                <a:solidFill>
                  <a:schemeClr val="dk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800" kern="1200">
                <a:solidFill>
                  <a:schemeClr val="dk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800" kern="1200">
                <a:solidFill>
                  <a:schemeClr val="dk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1800" kern="1200">
                <a:solidFill>
                  <a:schemeClr val="dk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1800" kern="1200">
                <a:solidFill>
                  <a:schemeClr val="dk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1800" kern="1200">
                <a:solidFill>
                  <a:schemeClr val="dk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1800" kern="1200">
                <a:solidFill>
                  <a:schemeClr val="dk1"/>
                </a:solidFill>
                <a:latin typeface="+mn-lt"/>
                <a:ea typeface="+mn-ea"/>
                <a:cs typeface="+mn-cs"/>
              </a:defRPr>
            </a:lvl9pPr>
          </a:lstStyle>
          <a:p>
            <a:pPr marL="0" indent="0" algn="ctr">
              <a:buNone/>
            </a:pPr>
            <a:r>
              <a:rPr lang="ru-RU" sz="1400" dirty="0"/>
              <a:t>Начало  70-х: коллектив магазина №1 (здание нынешней библиотеки  на ул. Победы)</a:t>
            </a:r>
          </a:p>
        </p:txBody>
      </p:sp>
      <p:pic>
        <p:nvPicPr>
          <p:cNvPr id="4" name="Рисунок 3"/>
          <p:cNvPicPr>
            <a:picLocks noChangeAspect="1"/>
          </p:cNvPicPr>
          <p:nvPr/>
        </p:nvPicPr>
        <p:blipFill rotWithShape="1">
          <a:blip r:embed="rId4" cstate="print">
            <a:extLst>
              <a:ext uri="{28A0092B-C50C-407E-A947-70E740481C1C}">
                <a14:useLocalDpi xmlns:a14="http://schemas.microsoft.com/office/drawing/2010/main" val="0"/>
              </a:ext>
            </a:extLst>
          </a:blip>
          <a:srcRect l="10256" t="3916" r="28406" b="19398"/>
          <a:stretch/>
        </p:blipFill>
        <p:spPr>
          <a:xfrm rot="5400000">
            <a:off x="5406320" y="-838117"/>
            <a:ext cx="2667131" cy="4606447"/>
          </a:xfrm>
          <a:prstGeom prst="rect">
            <a:avLst/>
          </a:prstGeom>
          <a:ln>
            <a:noFill/>
          </a:ln>
          <a:effectLst>
            <a:softEdge rad="112500"/>
          </a:effectLst>
        </p:spPr>
      </p:pic>
      <p:sp>
        <p:nvSpPr>
          <p:cNvPr id="5" name="Объект 3"/>
          <p:cNvSpPr txBox="1">
            <a:spLocks/>
          </p:cNvSpPr>
          <p:nvPr/>
        </p:nvSpPr>
        <p:spPr>
          <a:xfrm>
            <a:off x="4720961" y="2708920"/>
            <a:ext cx="4176466" cy="540414"/>
          </a:xfrm>
          <a:prstGeom prst="roundRect">
            <a:avLst/>
          </a:prstGeom>
          <a:solidFill>
            <a:schemeClr val="accent2">
              <a:lumMod val="40000"/>
              <a:lumOff val="60000"/>
              <a:alpha val="33000"/>
            </a:schemeClr>
          </a:solidFill>
        </p:spPr>
        <p:style>
          <a:lnRef idx="1">
            <a:schemeClr val="accent1"/>
          </a:lnRef>
          <a:fillRef idx="2">
            <a:schemeClr val="accent1"/>
          </a:fillRef>
          <a:effectRef idx="1">
            <a:schemeClr val="accent1"/>
          </a:effectRef>
          <a:fontRef idx="minor">
            <a:schemeClr val="dk1"/>
          </a:fontRef>
        </p:style>
        <p:txBody>
          <a:bodyPr vert="horz" lIns="91440" tIns="45720" rIns="91440" bIns="45720" rtlCol="0" anchor="ctr">
            <a:noAutofit/>
          </a:bodyPr>
          <a:lstStyle>
            <a:lvl1pPr marL="342900" indent="-342900" algn="l" defTabSz="914400" rtl="0" eaLnBrk="1" latinLnBrk="0" hangingPunct="1">
              <a:spcBef>
                <a:spcPct val="20000"/>
              </a:spcBef>
              <a:buFont typeface="Arial" pitchFamily="34" charset="0"/>
              <a:buChar char="•"/>
              <a:defRPr sz="2800" kern="1200">
                <a:solidFill>
                  <a:schemeClr val="dk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400" kern="1200">
                <a:solidFill>
                  <a:schemeClr val="dk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000" kern="1200">
                <a:solidFill>
                  <a:schemeClr val="dk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800" kern="1200">
                <a:solidFill>
                  <a:schemeClr val="dk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800" kern="1200">
                <a:solidFill>
                  <a:schemeClr val="dk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1800" kern="1200">
                <a:solidFill>
                  <a:schemeClr val="dk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1800" kern="1200">
                <a:solidFill>
                  <a:schemeClr val="dk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1800" kern="1200">
                <a:solidFill>
                  <a:schemeClr val="dk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1800" kern="1200">
                <a:solidFill>
                  <a:schemeClr val="dk1"/>
                </a:solidFill>
                <a:latin typeface="+mn-lt"/>
                <a:ea typeface="+mn-ea"/>
                <a:cs typeface="+mn-cs"/>
              </a:defRPr>
            </a:lvl9pPr>
          </a:lstStyle>
          <a:p>
            <a:pPr marL="0" indent="0" algn="ctr">
              <a:buNone/>
            </a:pPr>
            <a:r>
              <a:rPr lang="ru-RU" sz="1400" dirty="0"/>
              <a:t>Начало  80-х.Конкурс продавцов</a:t>
            </a:r>
          </a:p>
        </p:txBody>
      </p:sp>
      <p:pic>
        <p:nvPicPr>
          <p:cNvPr id="6" name="Рисунок 5"/>
          <p:cNvPicPr>
            <a:picLocks noChangeAspect="1"/>
          </p:cNvPicPr>
          <p:nvPr/>
        </p:nvPicPr>
        <p:blipFill rotWithShape="1">
          <a:blip r:embed="rId5" cstate="print">
            <a:extLst>
              <a:ext uri="{28A0092B-C50C-407E-A947-70E740481C1C}">
                <a14:useLocalDpi xmlns:a14="http://schemas.microsoft.com/office/drawing/2010/main" val="0"/>
              </a:ext>
            </a:extLst>
          </a:blip>
          <a:srcRect l="12097" t="2880" r="17636" b="16214"/>
          <a:stretch/>
        </p:blipFill>
        <p:spPr>
          <a:xfrm rot="5400000">
            <a:off x="1901475" y="2337364"/>
            <a:ext cx="3243662" cy="5282922"/>
          </a:xfrm>
          <a:prstGeom prst="rect">
            <a:avLst/>
          </a:prstGeom>
          <a:ln>
            <a:noFill/>
          </a:ln>
          <a:effectLst>
            <a:softEdge rad="112500"/>
          </a:effectLst>
        </p:spPr>
      </p:pic>
      <p:sp>
        <p:nvSpPr>
          <p:cNvPr id="8" name="Объект 3"/>
          <p:cNvSpPr txBox="1">
            <a:spLocks/>
          </p:cNvSpPr>
          <p:nvPr/>
        </p:nvSpPr>
        <p:spPr>
          <a:xfrm>
            <a:off x="5076056" y="6060242"/>
            <a:ext cx="2875379" cy="540414"/>
          </a:xfrm>
          <a:prstGeom prst="roundRect">
            <a:avLst/>
          </a:prstGeom>
          <a:solidFill>
            <a:schemeClr val="accent2">
              <a:lumMod val="40000"/>
              <a:lumOff val="60000"/>
              <a:alpha val="33000"/>
            </a:schemeClr>
          </a:solidFill>
        </p:spPr>
        <p:style>
          <a:lnRef idx="1">
            <a:schemeClr val="accent1"/>
          </a:lnRef>
          <a:fillRef idx="2">
            <a:schemeClr val="accent1"/>
          </a:fillRef>
          <a:effectRef idx="1">
            <a:schemeClr val="accent1"/>
          </a:effectRef>
          <a:fontRef idx="minor">
            <a:schemeClr val="dk1"/>
          </a:fontRef>
        </p:style>
        <p:txBody>
          <a:bodyPr vert="horz" lIns="91440" tIns="45720" rIns="91440" bIns="45720" rtlCol="0" anchor="ctr">
            <a:noAutofit/>
          </a:bodyPr>
          <a:lstStyle>
            <a:lvl1pPr marL="342900" indent="-342900" algn="l" defTabSz="914400" rtl="0" eaLnBrk="1" latinLnBrk="0" hangingPunct="1">
              <a:spcBef>
                <a:spcPct val="20000"/>
              </a:spcBef>
              <a:buFont typeface="Arial" pitchFamily="34" charset="0"/>
              <a:buChar char="•"/>
              <a:defRPr sz="2800" kern="1200">
                <a:solidFill>
                  <a:schemeClr val="dk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400" kern="1200">
                <a:solidFill>
                  <a:schemeClr val="dk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000" kern="1200">
                <a:solidFill>
                  <a:schemeClr val="dk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800" kern="1200">
                <a:solidFill>
                  <a:schemeClr val="dk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800" kern="1200">
                <a:solidFill>
                  <a:schemeClr val="dk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1800" kern="1200">
                <a:solidFill>
                  <a:schemeClr val="dk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1800" kern="1200">
                <a:solidFill>
                  <a:schemeClr val="dk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1800" kern="1200">
                <a:solidFill>
                  <a:schemeClr val="dk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1800" kern="1200">
                <a:solidFill>
                  <a:schemeClr val="dk1"/>
                </a:solidFill>
                <a:latin typeface="+mn-lt"/>
                <a:ea typeface="+mn-ea"/>
                <a:cs typeface="+mn-cs"/>
              </a:defRPr>
            </a:lvl9pPr>
          </a:lstStyle>
          <a:p>
            <a:pPr marL="0" indent="0" algn="ctr">
              <a:buNone/>
            </a:pPr>
            <a:r>
              <a:rPr lang="ru-RU" sz="1400" dirty="0" smtClean="0"/>
              <a:t>Коллектив </a:t>
            </a:r>
            <a:r>
              <a:rPr lang="ru-RU" sz="1400" dirty="0" err="1" smtClean="0"/>
              <a:t>ОРСа</a:t>
            </a:r>
            <a:r>
              <a:rPr lang="ru-RU" sz="1400" dirty="0" smtClean="0"/>
              <a:t> на  лыжне</a:t>
            </a:r>
            <a:endParaRPr lang="ru-RU" sz="1400" dirty="0"/>
          </a:p>
        </p:txBody>
      </p:sp>
    </p:spTree>
    <p:extLst>
      <p:ext uri="{BB962C8B-B14F-4D97-AF65-F5344CB8AC3E}">
        <p14:creationId xmlns:p14="http://schemas.microsoft.com/office/powerpoint/2010/main" val="3840986824"/>
      </p:ext>
    </p:extLst>
  </p:cSld>
  <p:clrMapOvr>
    <a:masterClrMapping/>
  </p:clrMapOvr>
  <p:transition spd="slow">
    <p:wipe/>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rotWithShape="1">
          <a:blip r:embed="rId2" cstate="print">
            <a:extLst>
              <a:ext uri="{28A0092B-C50C-407E-A947-70E740481C1C}">
                <a14:useLocalDpi xmlns:a14="http://schemas.microsoft.com/office/drawing/2010/main" val="0"/>
              </a:ext>
            </a:extLst>
          </a:blip>
          <a:srcRect l="3126" t="6732" r="13664" b="54563"/>
          <a:stretch/>
        </p:blipFill>
        <p:spPr>
          <a:xfrm>
            <a:off x="4362493" y="3501008"/>
            <a:ext cx="4678943" cy="3054593"/>
          </a:xfrm>
          <a:prstGeom prst="rect">
            <a:avLst/>
          </a:prstGeom>
          <a:ln>
            <a:noFill/>
          </a:ln>
          <a:effectLst>
            <a:softEdge rad="112500"/>
          </a:effectLst>
        </p:spPr>
      </p:pic>
      <p:sp>
        <p:nvSpPr>
          <p:cNvPr id="3" name="Объект 3"/>
          <p:cNvSpPr txBox="1">
            <a:spLocks/>
          </p:cNvSpPr>
          <p:nvPr/>
        </p:nvSpPr>
        <p:spPr>
          <a:xfrm>
            <a:off x="487866" y="3364139"/>
            <a:ext cx="3600400" cy="540414"/>
          </a:xfrm>
          <a:prstGeom prst="roundRect">
            <a:avLst/>
          </a:prstGeom>
          <a:solidFill>
            <a:schemeClr val="accent2">
              <a:lumMod val="40000"/>
              <a:lumOff val="60000"/>
              <a:alpha val="33000"/>
            </a:schemeClr>
          </a:solidFill>
        </p:spPr>
        <p:style>
          <a:lnRef idx="1">
            <a:schemeClr val="accent1"/>
          </a:lnRef>
          <a:fillRef idx="2">
            <a:schemeClr val="accent1"/>
          </a:fillRef>
          <a:effectRef idx="1">
            <a:schemeClr val="accent1"/>
          </a:effectRef>
          <a:fontRef idx="minor">
            <a:schemeClr val="dk1"/>
          </a:fontRef>
        </p:style>
        <p:txBody>
          <a:bodyPr vert="horz" lIns="91440" tIns="45720" rIns="91440" bIns="45720" rtlCol="0" anchor="ctr">
            <a:noAutofit/>
          </a:bodyPr>
          <a:lstStyle>
            <a:lvl1pPr marL="342900" indent="-342900" algn="l" defTabSz="914400" rtl="0" eaLnBrk="1" latinLnBrk="0" hangingPunct="1">
              <a:spcBef>
                <a:spcPct val="20000"/>
              </a:spcBef>
              <a:buFont typeface="Arial" pitchFamily="34" charset="0"/>
              <a:buChar char="•"/>
              <a:defRPr sz="2800" kern="1200">
                <a:solidFill>
                  <a:schemeClr val="dk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400" kern="1200">
                <a:solidFill>
                  <a:schemeClr val="dk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000" kern="1200">
                <a:solidFill>
                  <a:schemeClr val="dk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800" kern="1200">
                <a:solidFill>
                  <a:schemeClr val="dk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800" kern="1200">
                <a:solidFill>
                  <a:schemeClr val="dk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1800" kern="1200">
                <a:solidFill>
                  <a:schemeClr val="dk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1800" kern="1200">
                <a:solidFill>
                  <a:schemeClr val="dk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1800" kern="1200">
                <a:solidFill>
                  <a:schemeClr val="dk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1800" kern="1200">
                <a:solidFill>
                  <a:schemeClr val="dk1"/>
                </a:solidFill>
                <a:latin typeface="+mn-lt"/>
                <a:ea typeface="+mn-ea"/>
                <a:cs typeface="+mn-cs"/>
              </a:defRPr>
            </a:lvl9pPr>
          </a:lstStyle>
          <a:p>
            <a:pPr marL="0" indent="0" algn="ctr">
              <a:buNone/>
            </a:pPr>
            <a:r>
              <a:rPr lang="ru-RU" sz="1400" dirty="0"/>
              <a:t>1980 г. Ветераны  отдела рабочего снабжения. Экскурсия на  СШГЭС. </a:t>
            </a:r>
          </a:p>
        </p:txBody>
      </p:sp>
      <p:pic>
        <p:nvPicPr>
          <p:cNvPr id="5" name="Рисунок 4"/>
          <p:cNvPicPr>
            <a:picLocks noChangeAspect="1"/>
          </p:cNvPicPr>
          <p:nvPr/>
        </p:nvPicPr>
        <p:blipFill rotWithShape="1">
          <a:blip r:embed="rId3" cstate="print">
            <a:extLst>
              <a:ext uri="{28A0092B-C50C-407E-A947-70E740481C1C}">
                <a14:useLocalDpi xmlns:a14="http://schemas.microsoft.com/office/drawing/2010/main" val="0"/>
              </a:ext>
            </a:extLst>
          </a:blip>
          <a:srcRect l="2575" t="5696" r="11364" b="55210"/>
          <a:stretch/>
        </p:blipFill>
        <p:spPr>
          <a:xfrm>
            <a:off x="1331640" y="93932"/>
            <a:ext cx="5095902" cy="3274389"/>
          </a:xfrm>
          <a:prstGeom prst="rect">
            <a:avLst/>
          </a:prstGeom>
          <a:ln>
            <a:noFill/>
          </a:ln>
          <a:effectLst>
            <a:softEdge rad="112500"/>
          </a:effectLst>
        </p:spPr>
      </p:pic>
      <p:sp>
        <p:nvSpPr>
          <p:cNvPr id="6" name="Объект 3"/>
          <p:cNvSpPr txBox="1">
            <a:spLocks/>
          </p:cNvSpPr>
          <p:nvPr/>
        </p:nvSpPr>
        <p:spPr>
          <a:xfrm>
            <a:off x="255080" y="4797152"/>
            <a:ext cx="4065973" cy="1656184"/>
          </a:xfrm>
          <a:prstGeom prst="roundRect">
            <a:avLst/>
          </a:prstGeom>
          <a:solidFill>
            <a:schemeClr val="accent2">
              <a:lumMod val="40000"/>
              <a:lumOff val="60000"/>
              <a:alpha val="13000"/>
            </a:schemeClr>
          </a:solidFill>
        </p:spPr>
        <p:style>
          <a:lnRef idx="1">
            <a:schemeClr val="accent1"/>
          </a:lnRef>
          <a:fillRef idx="2">
            <a:schemeClr val="accent1"/>
          </a:fillRef>
          <a:effectRef idx="1">
            <a:schemeClr val="accent1"/>
          </a:effectRef>
          <a:fontRef idx="minor">
            <a:schemeClr val="dk1"/>
          </a:fontRef>
        </p:style>
        <p:txBody>
          <a:bodyPr vert="horz" lIns="91440" tIns="45720" rIns="91440" bIns="45720" rtlCol="0" anchor="ctr">
            <a:noAutofit/>
          </a:bodyPr>
          <a:lstStyle>
            <a:lvl1pPr marL="342900" indent="-342900" algn="l" defTabSz="914400" rtl="0" eaLnBrk="1" latinLnBrk="0" hangingPunct="1">
              <a:spcBef>
                <a:spcPct val="20000"/>
              </a:spcBef>
              <a:buFont typeface="Arial" pitchFamily="34" charset="0"/>
              <a:buChar char="•"/>
              <a:defRPr sz="2800" kern="1200">
                <a:solidFill>
                  <a:schemeClr val="dk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400" kern="1200">
                <a:solidFill>
                  <a:schemeClr val="dk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000" kern="1200">
                <a:solidFill>
                  <a:schemeClr val="dk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800" kern="1200">
                <a:solidFill>
                  <a:schemeClr val="dk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800" kern="1200">
                <a:solidFill>
                  <a:schemeClr val="dk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1800" kern="1200">
                <a:solidFill>
                  <a:schemeClr val="dk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1800" kern="1200">
                <a:solidFill>
                  <a:schemeClr val="dk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1800" kern="1200">
                <a:solidFill>
                  <a:schemeClr val="dk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1800" kern="1200">
                <a:solidFill>
                  <a:schemeClr val="dk1"/>
                </a:solidFill>
                <a:latin typeface="+mn-lt"/>
                <a:ea typeface="+mn-ea"/>
                <a:cs typeface="+mn-cs"/>
              </a:defRPr>
            </a:lvl9pPr>
          </a:lstStyle>
          <a:p>
            <a:pPr marL="0" indent="0" algn="ctr">
              <a:buNone/>
            </a:pPr>
            <a:r>
              <a:rPr lang="ru-RU" sz="1400" dirty="0"/>
              <a:t>"Администрация, партия, профсоюз, комсомол". На фото (слева направо):   В.И. Юрченко, председатель  профкома;  победитель </a:t>
            </a:r>
            <a:r>
              <a:rPr lang="ru-RU" sz="1400" dirty="0" err="1"/>
              <a:t>соц.соревнования</a:t>
            </a:r>
            <a:r>
              <a:rPr lang="ru-RU" sz="1400" dirty="0"/>
              <a:t> </a:t>
            </a:r>
            <a:r>
              <a:rPr lang="ru-RU" sz="1400" dirty="0" smtClean="0"/>
              <a:t>. </a:t>
            </a:r>
            <a:r>
              <a:rPr lang="ru-RU" sz="1400" dirty="0"/>
              <a:t>Романова;  О.И. Степанов , начальник </a:t>
            </a:r>
            <a:r>
              <a:rPr lang="ru-RU" sz="1400" dirty="0" err="1"/>
              <a:t>ОРСа</a:t>
            </a:r>
            <a:r>
              <a:rPr lang="ru-RU" sz="1400" dirty="0"/>
              <a:t>; Г.В. Гарбузова, секретарь комитета комсомола; А.Ф. Спиридонова, секретарь парторганизации.</a:t>
            </a:r>
          </a:p>
        </p:txBody>
      </p:sp>
    </p:spTree>
    <p:extLst>
      <p:ext uri="{BB962C8B-B14F-4D97-AF65-F5344CB8AC3E}">
        <p14:creationId xmlns:p14="http://schemas.microsoft.com/office/powerpoint/2010/main" val="1264483479"/>
      </p:ext>
    </p:extLst>
  </p:cSld>
  <p:clrMapOvr>
    <a:masterClrMapping/>
  </p:clrMapOvr>
  <p:transition spd="slow">
    <p:wipe/>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3"/>
          <p:cNvSpPr txBox="1">
            <a:spLocks/>
          </p:cNvSpPr>
          <p:nvPr/>
        </p:nvSpPr>
        <p:spPr>
          <a:xfrm>
            <a:off x="2051720" y="260648"/>
            <a:ext cx="5376925" cy="504056"/>
          </a:xfrm>
          <a:prstGeom prst="roundRect">
            <a:avLst/>
          </a:prstGeom>
          <a:solidFill>
            <a:schemeClr val="accent2">
              <a:lumMod val="40000"/>
              <a:lumOff val="60000"/>
              <a:alpha val="33000"/>
            </a:schemeClr>
          </a:solidFill>
        </p:spPr>
        <p:style>
          <a:lnRef idx="1">
            <a:schemeClr val="accent1"/>
          </a:lnRef>
          <a:fillRef idx="2">
            <a:schemeClr val="accent1"/>
          </a:fillRef>
          <a:effectRef idx="1">
            <a:schemeClr val="accent1"/>
          </a:effectRef>
          <a:fontRef idx="minor">
            <a:schemeClr val="dk1"/>
          </a:fontRef>
        </p:style>
        <p:txBody>
          <a:bodyPr vert="horz" lIns="91440" tIns="45720" rIns="91440" bIns="45720" rtlCol="0" anchor="ctr">
            <a:noAutofit/>
          </a:bodyPr>
          <a:lstStyle>
            <a:lvl1pPr marL="342900" indent="-342900" algn="l" defTabSz="914400" rtl="0" eaLnBrk="1" latinLnBrk="0" hangingPunct="1">
              <a:spcBef>
                <a:spcPct val="20000"/>
              </a:spcBef>
              <a:buFont typeface="Arial" pitchFamily="34" charset="0"/>
              <a:buChar char="•"/>
              <a:defRPr sz="2800" kern="1200">
                <a:solidFill>
                  <a:schemeClr val="dk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400" kern="1200">
                <a:solidFill>
                  <a:schemeClr val="dk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000" kern="1200">
                <a:solidFill>
                  <a:schemeClr val="dk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800" kern="1200">
                <a:solidFill>
                  <a:schemeClr val="dk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800" kern="1200">
                <a:solidFill>
                  <a:schemeClr val="dk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1800" kern="1200">
                <a:solidFill>
                  <a:schemeClr val="dk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1800" kern="1200">
                <a:solidFill>
                  <a:schemeClr val="dk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1800" kern="1200">
                <a:solidFill>
                  <a:schemeClr val="dk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1800" kern="1200">
                <a:solidFill>
                  <a:schemeClr val="dk1"/>
                </a:solidFill>
                <a:latin typeface="+mn-lt"/>
                <a:ea typeface="+mn-ea"/>
                <a:cs typeface="+mn-cs"/>
              </a:defRPr>
            </a:lvl9pPr>
          </a:lstStyle>
          <a:p>
            <a:pPr marL="0" indent="0" algn="ctr">
              <a:buNone/>
            </a:pPr>
            <a:endParaRPr lang="ru-RU" sz="2400" b="1" i="1" dirty="0" smtClean="0"/>
          </a:p>
          <a:p>
            <a:pPr marL="0" indent="0" algn="ctr">
              <a:buNone/>
            </a:pPr>
            <a:r>
              <a:rPr lang="ru-RU" sz="2400" b="1" i="1" dirty="0"/>
              <a:t>Совет  ветеранов </a:t>
            </a:r>
            <a:r>
              <a:rPr lang="ru-RU" sz="2400" b="1" i="1" dirty="0" smtClean="0"/>
              <a:t>ВОВ</a:t>
            </a:r>
          </a:p>
          <a:p>
            <a:pPr marL="0" indent="0" algn="ctr">
              <a:buFont typeface="Arial" pitchFamily="34" charset="0"/>
              <a:buNone/>
            </a:pPr>
            <a:endParaRPr lang="ru-RU" sz="2400" i="1" dirty="0"/>
          </a:p>
        </p:txBody>
      </p:sp>
      <p:sp>
        <p:nvSpPr>
          <p:cNvPr id="3" name="Прямоугольник 2"/>
          <p:cNvSpPr/>
          <p:nvPr/>
        </p:nvSpPr>
        <p:spPr>
          <a:xfrm>
            <a:off x="467544" y="908720"/>
            <a:ext cx="8208912" cy="5478423"/>
          </a:xfrm>
          <a:prstGeom prst="rect">
            <a:avLst/>
          </a:prstGeom>
        </p:spPr>
        <p:txBody>
          <a:bodyPr wrap="square">
            <a:spAutoFit/>
          </a:bodyPr>
          <a:lstStyle/>
          <a:p>
            <a:pPr algn="just" defTabSz="444500"/>
            <a:r>
              <a:rPr lang="ru-RU" sz="1750" dirty="0"/>
              <a:t>	Далеко не каждое село или поселок  в Хакасии может гордиться тем, что у них есть ( или был) Герой  Советского Союза. А вот </a:t>
            </a:r>
            <a:r>
              <a:rPr lang="ru-RU" sz="1750" dirty="0" err="1"/>
              <a:t>майнцам</a:t>
            </a:r>
            <a:r>
              <a:rPr lang="ru-RU" sz="1750" dirty="0"/>
              <a:t> повезло: среди нас жил  такой человек - это Геннадий  Дмитриевич </a:t>
            </a:r>
            <a:r>
              <a:rPr lang="ru-RU" sz="1750" dirty="0" err="1"/>
              <a:t>Гордополов</a:t>
            </a:r>
            <a:r>
              <a:rPr lang="ru-RU" sz="1750" dirty="0"/>
              <a:t>. В мирное время он с отличием окончил Тамбовское  кавалерийское училище. В грозное время командовал батальоном особого назначения. При форсировании Днепра десантники </a:t>
            </a:r>
            <a:r>
              <a:rPr lang="ru-RU" sz="1750" dirty="0" err="1"/>
              <a:t>Гордополова</a:t>
            </a:r>
            <a:r>
              <a:rPr lang="ru-RU" sz="1750" dirty="0"/>
              <a:t> , прорвав несколько линий укреплений, первыми из советских войск оказались в  прифронтовом городе </a:t>
            </a:r>
            <a:r>
              <a:rPr lang="ru-RU" sz="1750" dirty="0" err="1"/>
              <a:t>Лоев</a:t>
            </a:r>
            <a:r>
              <a:rPr lang="ru-RU" sz="1750" dirty="0"/>
              <a:t>. Рейс отважных состоялся  ранним утром 15 октября, а 30 октября 1943 года был обнародован  Указ  Президиума Верховного Совета СССР, в котором говорилось: " За умелое руководство десантным отрядом при форсировании Днепра, захват и удержание плацдарма на правом берегу, проявленные мужество  и отвагу гвардии капитану Г.Д. </a:t>
            </a:r>
            <a:r>
              <a:rPr lang="ru-RU" sz="1750" dirty="0" err="1"/>
              <a:t>Гордополову</a:t>
            </a:r>
            <a:r>
              <a:rPr lang="ru-RU" sz="1750" dirty="0"/>
              <a:t> присвоить звание Героя Советского Союза."</a:t>
            </a:r>
          </a:p>
          <a:p>
            <a:pPr algn="just" defTabSz="444500"/>
            <a:r>
              <a:rPr lang="ru-RU" sz="1750" dirty="0"/>
              <a:t>	В послевоенное время Г.Д. </a:t>
            </a:r>
            <a:r>
              <a:rPr lang="ru-RU" sz="1750" dirty="0" err="1"/>
              <a:t>Гордополов</a:t>
            </a:r>
            <a:r>
              <a:rPr lang="ru-RU" sz="1750" dirty="0"/>
              <a:t> приехал жить в Хакасию. В  Саянах работал на административных должностях.</a:t>
            </a:r>
          </a:p>
          <a:p>
            <a:pPr algn="just">
              <a:tabLst>
                <a:tab pos="444500" algn="l"/>
              </a:tabLst>
            </a:pPr>
            <a:r>
              <a:rPr lang="ru-RU" sz="1750" dirty="0"/>
              <a:t>	</a:t>
            </a:r>
            <a:r>
              <a:rPr lang="ru-RU" sz="1750" dirty="0" smtClean="0"/>
              <a:t>На </a:t>
            </a:r>
            <a:r>
              <a:rPr lang="ru-RU" sz="1750" dirty="0"/>
              <a:t>могиле Героя есть обелиск, а в Майне, на площади около  поселковой администрации, установлен бюст нашего знаменитого  земляка -  Г.Д. </a:t>
            </a:r>
            <a:r>
              <a:rPr lang="ru-RU" sz="1750" dirty="0" err="1"/>
              <a:t>Гордополова</a:t>
            </a:r>
            <a:r>
              <a:rPr lang="ru-RU" sz="1750" dirty="0"/>
              <a:t>.</a:t>
            </a:r>
          </a:p>
          <a:p>
            <a:pPr algn="just">
              <a:tabLst>
                <a:tab pos="444500" algn="l"/>
              </a:tabLst>
            </a:pPr>
            <a:r>
              <a:rPr lang="ru-RU" sz="1750" dirty="0" smtClean="0"/>
              <a:t>	Достойное </a:t>
            </a:r>
            <a:r>
              <a:rPr lang="ru-RU" sz="1750" dirty="0"/>
              <a:t>место в общественной жизни поселка по праву занимал  Совет ветеранов ВОВ. В разное время его возглавляли: Степан Прокопьевич </a:t>
            </a:r>
            <a:r>
              <a:rPr lang="ru-RU" sz="1750" dirty="0" err="1"/>
              <a:t>Бруштунов</a:t>
            </a:r>
            <a:r>
              <a:rPr lang="ru-RU" sz="1750" dirty="0"/>
              <a:t>,  Анатолий Кузьмич </a:t>
            </a:r>
            <a:r>
              <a:rPr lang="ru-RU" sz="1750" dirty="0" err="1"/>
              <a:t>Скитович</a:t>
            </a:r>
            <a:r>
              <a:rPr lang="ru-RU" sz="1750" dirty="0"/>
              <a:t>, Михаил Васильевич Карелин, Виктор Григорьевич Майоров, Алексей Васильевич  Кондратов.</a:t>
            </a:r>
          </a:p>
        </p:txBody>
      </p:sp>
      <p:sp>
        <p:nvSpPr>
          <p:cNvPr id="4" name="Табличка 3"/>
          <p:cNvSpPr/>
          <p:nvPr/>
        </p:nvSpPr>
        <p:spPr>
          <a:xfrm>
            <a:off x="179512" y="116632"/>
            <a:ext cx="8784976" cy="6552728"/>
          </a:xfrm>
          <a:prstGeom prst="plaque">
            <a:avLst>
              <a:gd name="adj" fmla="val 8132"/>
            </a:avLst>
          </a:prstGeom>
          <a:noFill/>
          <a:ln>
            <a:solidFill>
              <a:schemeClr val="accent2">
                <a:alpha val="29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525302138"/>
      </p:ext>
    </p:extLst>
  </p:cSld>
  <p:clrMapOvr>
    <a:masterClrMapping/>
  </p:clrMapOvr>
  <p:transition spd="slow">
    <p:wipe/>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rotWithShape="1">
          <a:blip r:embed="rId2" cstate="print">
            <a:extLst>
              <a:ext uri="{28A0092B-C50C-407E-A947-70E740481C1C}">
                <a14:useLocalDpi xmlns:a14="http://schemas.microsoft.com/office/drawing/2010/main" val="0"/>
              </a:ext>
            </a:extLst>
          </a:blip>
          <a:srcRect l="7144" t="4660" r="4772" b="50000"/>
          <a:stretch/>
        </p:blipFill>
        <p:spPr>
          <a:xfrm>
            <a:off x="1835695" y="908719"/>
            <a:ext cx="4766405" cy="3456385"/>
          </a:xfrm>
          <a:prstGeom prst="rect">
            <a:avLst/>
          </a:prstGeom>
          <a:ln>
            <a:noFill/>
          </a:ln>
          <a:effectLst>
            <a:outerShdw blurRad="292100" dist="139700" dir="2700000" algn="tl" rotWithShape="0">
              <a:srgbClr val="333333">
                <a:alpha val="65000"/>
              </a:srgbClr>
            </a:outerShdw>
          </a:effectLst>
        </p:spPr>
      </p:pic>
      <p:sp>
        <p:nvSpPr>
          <p:cNvPr id="3" name="Прямоугольник 2"/>
          <p:cNvSpPr/>
          <p:nvPr/>
        </p:nvSpPr>
        <p:spPr>
          <a:xfrm>
            <a:off x="251520" y="260648"/>
            <a:ext cx="8640960" cy="923330"/>
          </a:xfrm>
          <a:prstGeom prst="rect">
            <a:avLst/>
          </a:prstGeom>
        </p:spPr>
        <p:txBody>
          <a:bodyPr wrap="square">
            <a:spAutoFit/>
          </a:bodyPr>
          <a:lstStyle/>
          <a:p>
            <a:pPr algn="just"/>
            <a:r>
              <a:rPr lang="ru-RU" dirty="0"/>
              <a:t> </a:t>
            </a:r>
            <a:r>
              <a:rPr lang="ru-RU" dirty="0" smtClean="0"/>
              <a:t>        Например</a:t>
            </a:r>
            <a:r>
              <a:rPr lang="ru-RU" dirty="0"/>
              <a:t>, 1998 году был избран Совет в составе 7 человек: это М.В. Карелин, В.П. Венедиктов, М.Е. </a:t>
            </a:r>
            <a:r>
              <a:rPr lang="ru-RU" dirty="0" err="1"/>
              <a:t>Занегин</a:t>
            </a:r>
            <a:r>
              <a:rPr lang="ru-RU" dirty="0"/>
              <a:t>,  И.И. Щербак, В.Г. Майоров,  И.Е. Белошапкин, Г.А. Федоровский.</a:t>
            </a:r>
          </a:p>
        </p:txBody>
      </p:sp>
      <p:sp>
        <p:nvSpPr>
          <p:cNvPr id="4" name="Прямоугольник 3"/>
          <p:cNvSpPr/>
          <p:nvPr/>
        </p:nvSpPr>
        <p:spPr>
          <a:xfrm>
            <a:off x="251520" y="4365104"/>
            <a:ext cx="8712968" cy="2031325"/>
          </a:xfrm>
          <a:prstGeom prst="rect">
            <a:avLst/>
          </a:prstGeom>
        </p:spPr>
        <p:txBody>
          <a:bodyPr wrap="square">
            <a:spAutoFit/>
          </a:bodyPr>
          <a:lstStyle/>
          <a:p>
            <a:pPr algn="just"/>
            <a:r>
              <a:rPr lang="ru-RU" dirty="0" smtClean="0"/>
              <a:t>          На </a:t>
            </a:r>
            <a:r>
              <a:rPr lang="ru-RU" dirty="0"/>
              <a:t>протяжении многих лет  члены Совета активно сотрудничали  с </a:t>
            </a:r>
            <a:r>
              <a:rPr lang="ru-RU" dirty="0" err="1"/>
              <a:t>Майнской</a:t>
            </a:r>
            <a:r>
              <a:rPr lang="ru-RU" dirty="0"/>
              <a:t> средней школой: это благодаря  им, установившим  добротные контакты  с администрацией СШ ГЭС,   в 2003  году был открыт школьный  музей и частично обновлен спортинвентарь; а в зале боевой славы  оформлены  цветные </a:t>
            </a:r>
            <a:r>
              <a:rPr lang="ru-RU" dirty="0" err="1"/>
              <a:t>фотостенды</a:t>
            </a:r>
            <a:r>
              <a:rPr lang="ru-RU" dirty="0"/>
              <a:t>, на которых запечатлены ветераны Великой Отечественной войны, в 2005  году была приобретена камуфляжная форма для ребят, которые ежегодно  стояли на посту №1 у  Вечного огня. </a:t>
            </a:r>
          </a:p>
        </p:txBody>
      </p:sp>
    </p:spTree>
    <p:extLst>
      <p:ext uri="{BB962C8B-B14F-4D97-AF65-F5344CB8AC3E}">
        <p14:creationId xmlns:p14="http://schemas.microsoft.com/office/powerpoint/2010/main" val="281950291"/>
      </p:ext>
    </p:extLst>
  </p:cSld>
  <p:clrMapOvr>
    <a:masterClrMapping/>
  </p:clrMapOvr>
  <p:transition spd="slow">
    <p:wipe/>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95536" y="260649"/>
            <a:ext cx="8568952" cy="2031325"/>
          </a:xfrm>
          <a:prstGeom prst="rect">
            <a:avLst/>
          </a:prstGeom>
        </p:spPr>
        <p:txBody>
          <a:bodyPr wrap="square">
            <a:spAutoFit/>
          </a:bodyPr>
          <a:lstStyle/>
          <a:p>
            <a:pPr algn="just"/>
            <a:r>
              <a:rPr lang="ru-RU" dirty="0" smtClean="0"/>
              <a:t>        Бывшие </a:t>
            </a:r>
            <a:r>
              <a:rPr lang="ru-RU" dirty="0"/>
              <a:t>фронтовики активно участвовали в жизни поселка, среди них: </a:t>
            </a:r>
            <a:r>
              <a:rPr lang="ru-RU" dirty="0" smtClean="0"/>
              <a:t>                               </a:t>
            </a:r>
            <a:r>
              <a:rPr lang="ru-RU" dirty="0"/>
              <a:t>А. В. Комиссаров, Г.А. </a:t>
            </a:r>
            <a:r>
              <a:rPr lang="ru-RU" dirty="0" err="1"/>
              <a:t>Рябчевских</a:t>
            </a:r>
            <a:r>
              <a:rPr lang="ru-RU" dirty="0"/>
              <a:t>, Н.Г. Кадочников, завуч школы;  директора МСШ В.П. Дементьев и С.В Ульянов;  А.Т. </a:t>
            </a:r>
            <a:r>
              <a:rPr lang="ru-RU" dirty="0" err="1"/>
              <a:t>Кызласов</a:t>
            </a:r>
            <a:r>
              <a:rPr lang="ru-RU" dirty="0"/>
              <a:t>; Г.Е. Применко; А.И. </a:t>
            </a:r>
            <a:r>
              <a:rPr lang="ru-RU" dirty="0" err="1"/>
              <a:t>Бурмагин</a:t>
            </a:r>
            <a:r>
              <a:rPr lang="ru-RU" dirty="0"/>
              <a:t> и многие - многие другие.  Разные житейские дороги привели бывших солдат в уютный поселок Майна, все они - дети военного времени:  Александр Азиков, Василий Анисов, Георгий Бавыкин, Тимофей </a:t>
            </a:r>
            <a:r>
              <a:rPr lang="ru-RU" dirty="0" err="1"/>
              <a:t>Безгин</a:t>
            </a:r>
            <a:r>
              <a:rPr lang="ru-RU" dirty="0"/>
              <a:t>, Иван Бобровский, Владимир Бойко, Егор Васильчиков, Валентин </a:t>
            </a:r>
            <a:r>
              <a:rPr lang="ru-RU" dirty="0" err="1"/>
              <a:t>Веренев</a:t>
            </a:r>
            <a:r>
              <a:rPr lang="ru-RU" dirty="0"/>
              <a:t>, Василий Владимиров.</a:t>
            </a:r>
          </a:p>
        </p:txBody>
      </p:sp>
      <p:pic>
        <p:nvPicPr>
          <p:cNvPr id="3" name="Рисунок 2"/>
          <p:cNvPicPr>
            <a:picLocks noChangeAspect="1"/>
          </p:cNvPicPr>
          <p:nvPr/>
        </p:nvPicPr>
        <p:blipFill rotWithShape="1">
          <a:blip r:embed="rId2" cstate="print">
            <a:extLst>
              <a:ext uri="{28A0092B-C50C-407E-A947-70E740481C1C}">
                <a14:useLocalDpi xmlns:a14="http://schemas.microsoft.com/office/drawing/2010/main" val="0"/>
              </a:ext>
            </a:extLst>
          </a:blip>
          <a:srcRect l="19924" t="1068" r="16537" b="19579"/>
          <a:stretch/>
        </p:blipFill>
        <p:spPr>
          <a:xfrm rot="5400000">
            <a:off x="2563328" y="669393"/>
            <a:ext cx="4233368" cy="7478536"/>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4243603582"/>
      </p:ext>
    </p:extLst>
  </p:cSld>
  <p:clrMapOvr>
    <a:masterClrMapping/>
  </p:clrMapOvr>
  <p:transition spd="slow">
    <p:wipe/>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rotWithShape="1">
          <a:blip r:embed="rId2" cstate="print">
            <a:extLst>
              <a:ext uri="{BEBA8EAE-BF5A-486C-A8C5-ECC9F3942E4B}">
                <a14:imgProps xmlns:a14="http://schemas.microsoft.com/office/drawing/2010/main">
                  <a14:imgLayer r:embed="rId3">
                    <a14:imgEffect>
                      <a14:brightnessContrast bright="20000" contrast="-40000"/>
                    </a14:imgEffect>
                  </a14:imgLayer>
                </a14:imgProps>
              </a:ext>
              <a:ext uri="{28A0092B-C50C-407E-A947-70E740481C1C}">
                <a14:useLocalDpi xmlns:a14="http://schemas.microsoft.com/office/drawing/2010/main" val="0"/>
              </a:ext>
            </a:extLst>
          </a:blip>
          <a:srcRect l="10220" t="3785" r="7382" b="17509"/>
          <a:stretch/>
        </p:blipFill>
        <p:spPr>
          <a:xfrm rot="5400000">
            <a:off x="822253" y="-382092"/>
            <a:ext cx="3251023" cy="4392488"/>
          </a:xfrm>
          <a:prstGeom prst="rect">
            <a:avLst/>
          </a:prstGeom>
          <a:ln>
            <a:noFill/>
          </a:ln>
          <a:effectLst>
            <a:outerShdw blurRad="292100" dist="139700" dir="2700000" algn="tl" rotWithShape="0">
              <a:srgbClr val="333333">
                <a:alpha val="65000"/>
              </a:srgbClr>
            </a:outerShdw>
          </a:effectLst>
        </p:spPr>
      </p:pic>
      <p:pic>
        <p:nvPicPr>
          <p:cNvPr id="3" name="Рисунок 2"/>
          <p:cNvPicPr>
            <a:picLocks noChangeAspect="1"/>
          </p:cNvPicPr>
          <p:nvPr/>
        </p:nvPicPr>
        <p:blipFill rotWithShape="1">
          <a:blip r:embed="rId4" cstate="print">
            <a:extLst>
              <a:ext uri="{BEBA8EAE-BF5A-486C-A8C5-ECC9F3942E4B}">
                <a14:imgProps xmlns:a14="http://schemas.microsoft.com/office/drawing/2010/main">
                  <a14:imgLayer r:embed="rId5">
                    <a14:imgEffect>
                      <a14:brightnessContrast bright="20000" contrast="-20000"/>
                    </a14:imgEffect>
                  </a14:imgLayer>
                </a14:imgProps>
              </a:ext>
              <a:ext uri="{28A0092B-C50C-407E-A947-70E740481C1C}">
                <a14:useLocalDpi xmlns:a14="http://schemas.microsoft.com/office/drawing/2010/main" val="0"/>
              </a:ext>
            </a:extLst>
          </a:blip>
          <a:srcRect l="19826" t="6116" r="13242" b="14919"/>
          <a:stretch/>
        </p:blipFill>
        <p:spPr>
          <a:xfrm rot="5400000">
            <a:off x="4988575" y="2689445"/>
            <a:ext cx="2968464" cy="4953744"/>
          </a:xfrm>
          <a:prstGeom prst="rect">
            <a:avLst/>
          </a:prstGeom>
          <a:ln>
            <a:noFill/>
          </a:ln>
          <a:effectLst>
            <a:outerShdw blurRad="292100" dist="139700" dir="2700000" algn="tl" rotWithShape="0">
              <a:srgbClr val="333333">
                <a:alpha val="65000"/>
              </a:srgbClr>
            </a:outerShdw>
          </a:effectLst>
        </p:spPr>
      </p:pic>
      <p:sp>
        <p:nvSpPr>
          <p:cNvPr id="4" name="Прямоугольник 3"/>
          <p:cNvSpPr/>
          <p:nvPr/>
        </p:nvSpPr>
        <p:spPr>
          <a:xfrm>
            <a:off x="4788013" y="188640"/>
            <a:ext cx="4161665" cy="3693319"/>
          </a:xfrm>
          <a:prstGeom prst="rect">
            <a:avLst/>
          </a:prstGeom>
        </p:spPr>
        <p:txBody>
          <a:bodyPr wrap="square">
            <a:spAutoFit/>
          </a:bodyPr>
          <a:lstStyle/>
          <a:p>
            <a:pPr indent="266700" algn="just"/>
            <a:r>
              <a:rPr lang="ru-RU" dirty="0" smtClean="0"/>
              <a:t>   Совет </a:t>
            </a:r>
            <a:r>
              <a:rPr lang="ru-RU" dirty="0"/>
              <a:t>ветеранов проводил встречи с жителями поселка; готовил материалы для "Книги памяти"; занимался обследованием жилищно-бытовых  условий ветеранов, изучал их нужды и проблемы; помогал нуждающимся в лечении.</a:t>
            </a:r>
          </a:p>
          <a:p>
            <a:pPr indent="266700" algn="just"/>
            <a:r>
              <a:rPr lang="ru-RU" dirty="0"/>
              <a:t>Немало было сделано доброго и хорошего.  Почему "было</a:t>
            </a:r>
            <a:r>
              <a:rPr lang="ru-RU" dirty="0" smtClean="0"/>
              <a:t>"?</a:t>
            </a:r>
            <a:r>
              <a:rPr lang="ru-RU" dirty="0"/>
              <a:t> </a:t>
            </a:r>
            <a:r>
              <a:rPr lang="ru-RU" dirty="0" smtClean="0"/>
              <a:t> Потому </a:t>
            </a:r>
            <a:r>
              <a:rPr lang="ru-RU" dirty="0"/>
              <a:t>что сегодня из многих сотен </a:t>
            </a:r>
            <a:r>
              <a:rPr lang="ru-RU" dirty="0" err="1"/>
              <a:t>майнских</a:t>
            </a:r>
            <a:r>
              <a:rPr lang="ru-RU" dirty="0"/>
              <a:t>   фронтовиков не осталось в живых никого...</a:t>
            </a:r>
          </a:p>
          <a:p>
            <a:pPr indent="266700"/>
            <a:endParaRPr lang="ru-RU" dirty="0"/>
          </a:p>
        </p:txBody>
      </p:sp>
      <p:sp>
        <p:nvSpPr>
          <p:cNvPr id="5" name="Прямоугольник 4"/>
          <p:cNvSpPr/>
          <p:nvPr/>
        </p:nvSpPr>
        <p:spPr>
          <a:xfrm>
            <a:off x="179512" y="3789040"/>
            <a:ext cx="3707903" cy="2585323"/>
          </a:xfrm>
          <a:prstGeom prst="rect">
            <a:avLst/>
          </a:prstGeom>
        </p:spPr>
        <p:txBody>
          <a:bodyPr wrap="square">
            <a:spAutoFit/>
          </a:bodyPr>
          <a:lstStyle/>
          <a:p>
            <a:pPr indent="355600" algn="just"/>
            <a:r>
              <a:rPr lang="ru-RU" dirty="0"/>
              <a:t>Осиротели мы... Многим из нас не хватает теплого общения, искренней заботы, доброго слова и совета от тех, кого мы любим и будем помнить  всегда, благодаря которым в далекие сороковые прошлого века смогли одержать Великую Победу  в той страшной войне ...</a:t>
            </a:r>
          </a:p>
        </p:txBody>
      </p:sp>
    </p:spTree>
    <p:extLst>
      <p:ext uri="{BB962C8B-B14F-4D97-AF65-F5344CB8AC3E}">
        <p14:creationId xmlns:p14="http://schemas.microsoft.com/office/powerpoint/2010/main" val="1540399418"/>
      </p:ext>
    </p:extLst>
  </p:cSld>
  <p:clrMapOvr>
    <a:masterClrMapping/>
  </p:clrMapOvr>
  <p:transition spd="slow">
    <p:wipe/>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3"/>
          <p:cNvSpPr txBox="1">
            <a:spLocks/>
          </p:cNvSpPr>
          <p:nvPr/>
        </p:nvSpPr>
        <p:spPr>
          <a:xfrm>
            <a:off x="1979712" y="692696"/>
            <a:ext cx="5376925" cy="504056"/>
          </a:xfrm>
          <a:prstGeom prst="roundRect">
            <a:avLst/>
          </a:prstGeom>
          <a:solidFill>
            <a:schemeClr val="accent2">
              <a:lumMod val="40000"/>
              <a:lumOff val="60000"/>
              <a:alpha val="33000"/>
            </a:schemeClr>
          </a:solidFill>
        </p:spPr>
        <p:style>
          <a:lnRef idx="1">
            <a:schemeClr val="accent1"/>
          </a:lnRef>
          <a:fillRef idx="2">
            <a:schemeClr val="accent1"/>
          </a:fillRef>
          <a:effectRef idx="1">
            <a:schemeClr val="accent1"/>
          </a:effectRef>
          <a:fontRef idx="minor">
            <a:schemeClr val="dk1"/>
          </a:fontRef>
        </p:style>
        <p:txBody>
          <a:bodyPr vert="horz" lIns="91440" tIns="45720" rIns="91440" bIns="45720" rtlCol="0" anchor="ctr">
            <a:noAutofit/>
          </a:bodyPr>
          <a:lstStyle>
            <a:lvl1pPr marL="342900" indent="-342900" algn="l" defTabSz="914400" rtl="0" eaLnBrk="1" latinLnBrk="0" hangingPunct="1">
              <a:spcBef>
                <a:spcPct val="20000"/>
              </a:spcBef>
              <a:buFont typeface="Arial" pitchFamily="34" charset="0"/>
              <a:buChar char="•"/>
              <a:defRPr sz="2800" kern="1200">
                <a:solidFill>
                  <a:schemeClr val="dk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400" kern="1200">
                <a:solidFill>
                  <a:schemeClr val="dk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000" kern="1200">
                <a:solidFill>
                  <a:schemeClr val="dk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800" kern="1200">
                <a:solidFill>
                  <a:schemeClr val="dk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800" kern="1200">
                <a:solidFill>
                  <a:schemeClr val="dk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1800" kern="1200">
                <a:solidFill>
                  <a:schemeClr val="dk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1800" kern="1200">
                <a:solidFill>
                  <a:schemeClr val="dk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1800" kern="1200">
                <a:solidFill>
                  <a:schemeClr val="dk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1800" kern="1200">
                <a:solidFill>
                  <a:schemeClr val="dk1"/>
                </a:solidFill>
                <a:latin typeface="+mn-lt"/>
                <a:ea typeface="+mn-ea"/>
                <a:cs typeface="+mn-cs"/>
              </a:defRPr>
            </a:lvl9pPr>
          </a:lstStyle>
          <a:p>
            <a:pPr marL="0" indent="0" algn="ctr">
              <a:buNone/>
            </a:pPr>
            <a:endParaRPr lang="ru-RU" sz="2400" b="1" i="1" dirty="0" smtClean="0"/>
          </a:p>
          <a:p>
            <a:pPr marL="0" indent="0" algn="ctr">
              <a:buNone/>
            </a:pPr>
            <a:r>
              <a:rPr lang="ru-RU" sz="2400" b="1" i="1" dirty="0"/>
              <a:t>Женсовет (Союз  женщин)</a:t>
            </a:r>
          </a:p>
          <a:p>
            <a:pPr marL="0" indent="0" algn="ctr">
              <a:buFont typeface="Arial" pitchFamily="34" charset="0"/>
              <a:buNone/>
            </a:pPr>
            <a:endParaRPr lang="ru-RU" sz="2400" b="1" i="1" dirty="0"/>
          </a:p>
        </p:txBody>
      </p:sp>
      <p:sp>
        <p:nvSpPr>
          <p:cNvPr id="3" name="Прямоугольник 2"/>
          <p:cNvSpPr/>
          <p:nvPr/>
        </p:nvSpPr>
        <p:spPr>
          <a:xfrm>
            <a:off x="683568" y="1628800"/>
            <a:ext cx="8087579" cy="4524315"/>
          </a:xfrm>
          <a:prstGeom prst="rect">
            <a:avLst/>
          </a:prstGeom>
        </p:spPr>
        <p:txBody>
          <a:bodyPr wrap="square">
            <a:spAutoFit/>
          </a:bodyPr>
          <a:lstStyle/>
          <a:p>
            <a:pPr algn="just">
              <a:tabLst>
                <a:tab pos="355600" algn="l"/>
              </a:tabLst>
            </a:pPr>
            <a:r>
              <a:rPr lang="ru-RU" dirty="0" smtClean="0"/>
              <a:t>	Вообще-то </a:t>
            </a:r>
            <a:r>
              <a:rPr lang="ru-RU" dirty="0"/>
              <a:t>женсовет, как общественная организация, действовал на протяжении всей истории поселка. Только мог называться по-разному. Например, в начале 80-х  был женсовет, руководила которым Л.Е. Тарасова; избиралась в конце 80-х на такую должность и сестра И.С. Ярыгина - Насонова Н.С... </a:t>
            </a:r>
          </a:p>
          <a:p>
            <a:pPr algn="just"/>
            <a:r>
              <a:rPr lang="ru-RU" dirty="0" smtClean="0"/>
              <a:t>       ...</a:t>
            </a:r>
            <a:r>
              <a:rPr lang="ru-RU" dirty="0"/>
              <a:t>Союз женщин  действует в Майне с 1998 года. Первым </a:t>
            </a:r>
          </a:p>
          <a:p>
            <a:pPr algn="just"/>
            <a:r>
              <a:rPr lang="ru-RU" dirty="0"/>
              <a:t>председателем была избрана  Т.Г. Каширина. С апреля 1999 года на эту должность заступила Нина Ивановна Попандопуло. Сегодня, наверное, правильно будет вспомнить имена активисток, отдававших тепло своих душ общественной работе :  это Валентина Юрченко, Валентина </a:t>
            </a:r>
            <a:r>
              <a:rPr lang="ru-RU" dirty="0" err="1"/>
              <a:t>Бакакина</a:t>
            </a:r>
            <a:r>
              <a:rPr lang="ru-RU" dirty="0"/>
              <a:t>,  Валентина Суханова, Зоя  Худякова, Валентина </a:t>
            </a:r>
            <a:r>
              <a:rPr lang="ru-RU" dirty="0" err="1"/>
              <a:t>Трубникова</a:t>
            </a:r>
            <a:r>
              <a:rPr lang="ru-RU" dirty="0"/>
              <a:t>, Мария </a:t>
            </a:r>
            <a:r>
              <a:rPr lang="ru-RU" dirty="0" err="1"/>
              <a:t>Кудашкина</a:t>
            </a:r>
            <a:r>
              <a:rPr lang="ru-RU" dirty="0"/>
              <a:t>,  Ираида </a:t>
            </a:r>
            <a:r>
              <a:rPr lang="ru-RU" dirty="0" err="1"/>
              <a:t>Конончук</a:t>
            </a:r>
            <a:r>
              <a:rPr lang="ru-RU" dirty="0"/>
              <a:t> и многие другие.</a:t>
            </a:r>
          </a:p>
          <a:p>
            <a:pPr algn="just"/>
            <a:r>
              <a:rPr lang="ru-RU" dirty="0" smtClean="0"/>
              <a:t>        В </a:t>
            </a:r>
            <a:r>
              <a:rPr lang="ru-RU" dirty="0"/>
              <a:t>настоящее время возглавляет поселковый  союз женщин " </a:t>
            </a:r>
            <a:r>
              <a:rPr lang="ru-RU" dirty="0" err="1"/>
              <a:t>Благодея</a:t>
            </a:r>
            <a:r>
              <a:rPr lang="ru-RU" dirty="0"/>
              <a:t>" Галина Сергеевна Бессонова, человек неравнодушный, чуткий к чужим проблемам. Это  сообщество  людей, готовых прийти на помощь в любое время, помочь в любой трудной ситуации.    </a:t>
            </a:r>
          </a:p>
        </p:txBody>
      </p:sp>
      <p:sp>
        <p:nvSpPr>
          <p:cNvPr id="4" name="Табличка 3"/>
          <p:cNvSpPr/>
          <p:nvPr/>
        </p:nvSpPr>
        <p:spPr>
          <a:xfrm>
            <a:off x="107504" y="188640"/>
            <a:ext cx="8928992" cy="6480720"/>
          </a:xfrm>
          <a:prstGeom prst="plaque">
            <a:avLst>
              <a:gd name="adj" fmla="val 13653"/>
            </a:avLst>
          </a:prstGeom>
          <a:noFill/>
          <a:ln>
            <a:solidFill>
              <a:schemeClr val="accent2">
                <a:alpha val="2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2571211784"/>
      </p:ext>
    </p:extLst>
  </p:cSld>
  <p:clrMapOvr>
    <a:masterClrMapping/>
  </p:clrMapOvr>
  <p:transition spd="slow">
    <p:wip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Таблица 8"/>
          <p:cNvGraphicFramePr>
            <a:graphicFrameLocks noGrp="1"/>
          </p:cNvGraphicFramePr>
          <p:nvPr>
            <p:extLst>
              <p:ext uri="{D42A27DB-BD31-4B8C-83A1-F6EECF244321}">
                <p14:modId xmlns:p14="http://schemas.microsoft.com/office/powerpoint/2010/main" val="555850953"/>
              </p:ext>
            </p:extLst>
          </p:nvPr>
        </p:nvGraphicFramePr>
        <p:xfrm>
          <a:off x="5724128" y="1005840"/>
          <a:ext cx="3126909" cy="5852160"/>
        </p:xfrm>
        <a:graphic>
          <a:graphicData uri="http://schemas.openxmlformats.org/drawingml/2006/table">
            <a:tbl>
              <a:tblPr firstRow="1" bandRow="1">
                <a:tableStyleId>{5C22544A-7EE6-4342-B048-85BDC9FD1C3A}</a:tableStyleId>
              </a:tblPr>
              <a:tblGrid>
                <a:gridCol w="3126909"/>
              </a:tblGrid>
              <a:tr h="5554758">
                <a:tc>
                  <a:txBody>
                    <a:bodyPr/>
                    <a:lstStyle/>
                    <a:p>
                      <a:pPr marL="0" indent="0" algn="just">
                        <a:buNone/>
                        <a:tabLst>
                          <a:tab pos="355600" algn="l"/>
                        </a:tabLst>
                      </a:pPr>
                      <a:r>
                        <a:rPr lang="ru-RU" sz="1800" b="0" dirty="0" smtClean="0">
                          <a:solidFill>
                            <a:schemeClr val="tx1"/>
                          </a:solidFill>
                        </a:rPr>
                        <a:t>Каждый по своему внес  вклад  в развитие и работу одного из лучших в то время предприятий цветной металлургии Красноярского края и Хакасии.</a:t>
                      </a:r>
                    </a:p>
                    <a:p>
                      <a:pPr marL="0" indent="0" algn="just">
                        <a:buNone/>
                        <a:tabLst>
                          <a:tab pos="355600" algn="l"/>
                        </a:tabLst>
                      </a:pPr>
                      <a:r>
                        <a:rPr lang="ru-RU" sz="1800" b="0" dirty="0" smtClean="0">
                          <a:solidFill>
                            <a:schemeClr val="tx1"/>
                          </a:solidFill>
                        </a:rPr>
                        <a:t>	Нужно отметить, что культурно-спортивная работа в пос. Майна была довольно насыщенная. Так, хору ДК было присвоено звание "народный". Большую славу в Хакасии имели танцевальный коллектив , духовой оркестр, драматическое творчество.</a:t>
                      </a:r>
                    </a:p>
                    <a:p>
                      <a:pPr marL="0" indent="0" algn="just">
                        <a:buNone/>
                        <a:tabLst>
                          <a:tab pos="355600" algn="l"/>
                        </a:tabLst>
                      </a:pPr>
                      <a:r>
                        <a:rPr lang="ru-RU" sz="1800" b="0" dirty="0" smtClean="0">
                          <a:solidFill>
                            <a:schemeClr val="tx1"/>
                          </a:solidFill>
                        </a:rPr>
                        <a:t>	Футбольная и хоккейная команда "Горняк" неоднократно занимала 2-е и 3-е места в первенстве Хакасии.</a:t>
                      </a:r>
                    </a:p>
                    <a:p>
                      <a:pPr marL="0" indent="0" algn="just">
                        <a:buNone/>
                        <a:tabLst>
                          <a:tab pos="355600" algn="l"/>
                        </a:tabLst>
                      </a:pPr>
                      <a:r>
                        <a:rPr lang="ru-RU" sz="1800" b="0" dirty="0" smtClean="0">
                          <a:solidFill>
                            <a:schemeClr val="tx1"/>
                          </a:solidFill>
                        </a:rPr>
                        <a:t>	</a:t>
                      </a:r>
                      <a:endParaRPr lang="ru-RU" dirty="0"/>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r>
            </a:tbl>
          </a:graphicData>
        </a:graphic>
      </p:graphicFrame>
      <p:sp>
        <p:nvSpPr>
          <p:cNvPr id="3" name="Объект 2"/>
          <p:cNvSpPr>
            <a:spLocks noGrp="1"/>
          </p:cNvSpPr>
          <p:nvPr>
            <p:ph idx="1"/>
          </p:nvPr>
        </p:nvSpPr>
        <p:spPr>
          <a:xfrm>
            <a:off x="313184" y="188640"/>
            <a:ext cx="8229600" cy="6264696"/>
          </a:xfrm>
        </p:spPr>
        <p:txBody>
          <a:bodyPr>
            <a:normAutofit fontScale="25000" lnSpcReduction="20000"/>
          </a:bodyPr>
          <a:lstStyle/>
          <a:p>
            <a:pPr marL="0" indent="0" algn="just">
              <a:buNone/>
              <a:tabLst>
                <a:tab pos="355600" algn="l"/>
              </a:tabLst>
            </a:pPr>
            <a:r>
              <a:rPr lang="ru-RU" sz="4500" dirty="0" smtClean="0"/>
              <a:t>	</a:t>
            </a:r>
          </a:p>
          <a:p>
            <a:pPr marL="0" indent="0" algn="just">
              <a:buNone/>
              <a:tabLst>
                <a:tab pos="355600" algn="l"/>
              </a:tabLst>
            </a:pPr>
            <a:r>
              <a:rPr lang="ru-RU" sz="4500" dirty="0"/>
              <a:t>	</a:t>
            </a:r>
            <a:r>
              <a:rPr lang="ru-RU" sz="7200" dirty="0" smtClean="0"/>
              <a:t>Следует </a:t>
            </a:r>
            <a:r>
              <a:rPr lang="ru-RU" sz="7200" dirty="0"/>
              <a:t>отметить, что бригадная форма организации труда с элементами хозяйственного расчета , впервые в крае была введена на руднике Майна. Поэтому не случайно первой бригадой коммунистического труда Хакасии стала бригада В.И. </a:t>
            </a:r>
            <a:r>
              <a:rPr lang="ru-RU" sz="7200" dirty="0" err="1"/>
              <a:t>Кращенникова</a:t>
            </a:r>
            <a:r>
              <a:rPr lang="ru-RU" sz="7200" dirty="0"/>
              <a:t>. </a:t>
            </a:r>
          </a:p>
          <a:p>
            <a:pPr marL="0" indent="0" algn="just">
              <a:buNone/>
              <a:tabLst>
                <a:tab pos="355600" algn="l"/>
              </a:tabLst>
            </a:pPr>
            <a:r>
              <a:rPr lang="ru-RU" sz="4500" dirty="0"/>
              <a:t>	</a:t>
            </a:r>
            <a:endParaRPr lang="ru-RU" sz="4500" dirty="0" smtClean="0"/>
          </a:p>
          <a:p>
            <a:pPr marL="0" indent="0" algn="just">
              <a:buNone/>
              <a:tabLst>
                <a:tab pos="355600" algn="l"/>
              </a:tabLst>
            </a:pPr>
            <a:endParaRPr lang="ru-RU" sz="4500" dirty="0"/>
          </a:p>
          <a:p>
            <a:pPr marL="0" indent="0" algn="just">
              <a:buNone/>
              <a:tabLst>
                <a:tab pos="355600" algn="l"/>
              </a:tabLst>
            </a:pPr>
            <a:endParaRPr lang="ru-RU" sz="4500" dirty="0" smtClean="0"/>
          </a:p>
          <a:p>
            <a:pPr marL="0" indent="0" algn="just">
              <a:buNone/>
              <a:tabLst>
                <a:tab pos="355600" algn="l"/>
              </a:tabLst>
            </a:pPr>
            <a:endParaRPr lang="ru-RU" sz="4500" dirty="0"/>
          </a:p>
          <a:p>
            <a:pPr marL="0" indent="0" algn="just">
              <a:buNone/>
              <a:tabLst>
                <a:tab pos="355600" algn="l"/>
              </a:tabLst>
            </a:pPr>
            <a:endParaRPr lang="ru-RU" sz="4500" dirty="0" smtClean="0"/>
          </a:p>
          <a:p>
            <a:pPr marL="0" indent="0" algn="just">
              <a:buNone/>
              <a:tabLst>
                <a:tab pos="355600" algn="l"/>
              </a:tabLst>
            </a:pPr>
            <a:endParaRPr lang="ru-RU" sz="4500" dirty="0" smtClean="0"/>
          </a:p>
          <a:p>
            <a:pPr marL="0" indent="0" algn="just">
              <a:buNone/>
              <a:tabLst>
                <a:tab pos="355600" algn="l"/>
              </a:tabLst>
            </a:pPr>
            <a:endParaRPr lang="ru-RU" sz="4500" dirty="0"/>
          </a:p>
          <a:p>
            <a:pPr marL="0" indent="0" algn="just">
              <a:buNone/>
              <a:tabLst>
                <a:tab pos="355600" algn="l"/>
              </a:tabLst>
            </a:pPr>
            <a:endParaRPr lang="ru-RU" sz="4500" dirty="0" smtClean="0"/>
          </a:p>
          <a:p>
            <a:pPr marL="0" indent="0" algn="just">
              <a:buNone/>
              <a:tabLst>
                <a:tab pos="355600" algn="l"/>
              </a:tabLst>
            </a:pPr>
            <a:endParaRPr lang="ru-RU" sz="4500" dirty="0"/>
          </a:p>
          <a:p>
            <a:pPr marL="0" indent="0" algn="just">
              <a:buNone/>
              <a:tabLst>
                <a:tab pos="355600" algn="l"/>
              </a:tabLst>
            </a:pPr>
            <a:endParaRPr lang="ru-RU" sz="4500" dirty="0" smtClean="0"/>
          </a:p>
          <a:p>
            <a:pPr marL="0" indent="0" algn="just">
              <a:buNone/>
              <a:tabLst>
                <a:tab pos="355600" algn="l"/>
              </a:tabLst>
            </a:pPr>
            <a:endParaRPr lang="ru-RU" sz="4500" dirty="0"/>
          </a:p>
          <a:p>
            <a:pPr marL="0" indent="0" algn="just">
              <a:buNone/>
              <a:tabLst>
                <a:tab pos="355600" algn="l"/>
              </a:tabLst>
            </a:pPr>
            <a:endParaRPr lang="ru-RU" sz="4500" dirty="0" smtClean="0"/>
          </a:p>
          <a:p>
            <a:pPr marL="0" indent="0" algn="just">
              <a:buNone/>
              <a:tabLst>
                <a:tab pos="355600" algn="l"/>
              </a:tabLst>
            </a:pPr>
            <a:endParaRPr lang="ru-RU" sz="4500" dirty="0"/>
          </a:p>
          <a:p>
            <a:pPr marL="0" indent="0" algn="just">
              <a:buNone/>
              <a:tabLst>
                <a:tab pos="355600" algn="l"/>
              </a:tabLst>
            </a:pPr>
            <a:endParaRPr lang="ru-RU" sz="4500" dirty="0" smtClean="0"/>
          </a:p>
          <a:p>
            <a:pPr marL="0" indent="0" algn="just">
              <a:buNone/>
              <a:tabLst>
                <a:tab pos="355600" algn="l"/>
              </a:tabLst>
            </a:pPr>
            <a:endParaRPr lang="ru-RU" sz="4500" dirty="0"/>
          </a:p>
          <a:p>
            <a:pPr marL="0" indent="0" algn="just">
              <a:buNone/>
              <a:tabLst>
                <a:tab pos="355600" algn="l"/>
              </a:tabLst>
            </a:pPr>
            <a:endParaRPr lang="ru-RU" sz="4500" dirty="0" smtClean="0"/>
          </a:p>
          <a:p>
            <a:pPr marL="0" indent="0" algn="just">
              <a:buNone/>
              <a:tabLst>
                <a:tab pos="355600" algn="l"/>
              </a:tabLst>
            </a:pPr>
            <a:endParaRPr lang="ru-RU" sz="4500" dirty="0" smtClean="0"/>
          </a:p>
          <a:p>
            <a:pPr marL="0" indent="0" algn="just">
              <a:buNone/>
              <a:tabLst>
                <a:tab pos="355600" algn="l"/>
              </a:tabLst>
            </a:pPr>
            <a:endParaRPr lang="ru-RU" sz="4500" dirty="0"/>
          </a:p>
          <a:p>
            <a:pPr marL="0" indent="0" algn="just">
              <a:buNone/>
              <a:tabLst>
                <a:tab pos="355600" algn="l"/>
              </a:tabLst>
            </a:pPr>
            <a:endParaRPr lang="ru-RU" sz="4500" dirty="0" smtClean="0"/>
          </a:p>
          <a:p>
            <a:pPr marL="0" indent="0" algn="just">
              <a:buNone/>
              <a:tabLst>
                <a:tab pos="355600" algn="l"/>
              </a:tabLst>
            </a:pPr>
            <a:endParaRPr lang="ru-RU" sz="4500" dirty="0"/>
          </a:p>
          <a:p>
            <a:pPr marL="0" indent="0" algn="just">
              <a:buNone/>
              <a:tabLst>
                <a:tab pos="355600" algn="l"/>
              </a:tabLst>
            </a:pPr>
            <a:endParaRPr lang="ru-RU" sz="4500" dirty="0" smtClean="0"/>
          </a:p>
          <a:p>
            <a:pPr marL="0" indent="0" algn="just">
              <a:buNone/>
              <a:tabLst>
                <a:tab pos="355600" algn="l"/>
              </a:tabLst>
            </a:pPr>
            <a:endParaRPr lang="ru-RU" sz="4500" dirty="0" smtClean="0"/>
          </a:p>
          <a:p>
            <a:pPr marL="0" indent="0" algn="just">
              <a:buNone/>
              <a:tabLst>
                <a:tab pos="355600" algn="l"/>
              </a:tabLst>
            </a:pPr>
            <a:endParaRPr lang="ru-RU" sz="4500" dirty="0"/>
          </a:p>
          <a:p>
            <a:pPr marL="0" indent="0" algn="just">
              <a:buNone/>
              <a:tabLst>
                <a:tab pos="355600" algn="l"/>
              </a:tabLst>
            </a:pPr>
            <a:r>
              <a:rPr lang="ru-RU" sz="4500" dirty="0" smtClean="0"/>
              <a:t>	</a:t>
            </a:r>
            <a:endParaRPr lang="ru-RU" sz="4500" dirty="0"/>
          </a:p>
          <a:p>
            <a:pPr marL="0" indent="0" algn="just">
              <a:buNone/>
              <a:tabLst>
                <a:tab pos="355600" algn="l"/>
              </a:tabLst>
            </a:pPr>
            <a:r>
              <a:rPr lang="ru-RU" sz="4500" dirty="0"/>
              <a:t>	</a:t>
            </a:r>
            <a:endParaRPr lang="ru-RU" dirty="0"/>
          </a:p>
        </p:txBody>
      </p:sp>
      <p:sp>
        <p:nvSpPr>
          <p:cNvPr id="4" name="Табличка 3"/>
          <p:cNvSpPr/>
          <p:nvPr/>
        </p:nvSpPr>
        <p:spPr>
          <a:xfrm>
            <a:off x="107504" y="116632"/>
            <a:ext cx="8928992" cy="6624736"/>
          </a:xfrm>
          <a:prstGeom prst="plaque">
            <a:avLst>
              <a:gd name="adj" fmla="val 8895"/>
            </a:avLst>
          </a:prstGeom>
          <a:noFill/>
          <a:ln>
            <a:solidFill>
              <a:schemeClr val="accent2">
                <a:alpha val="3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5" name="Скругленный прямоугольник 4"/>
          <p:cNvSpPr/>
          <p:nvPr/>
        </p:nvSpPr>
        <p:spPr>
          <a:xfrm>
            <a:off x="251520" y="1412776"/>
            <a:ext cx="2736304" cy="3672408"/>
          </a:xfrm>
          <a:prstGeom prst="roundRect">
            <a:avLst/>
          </a:prstGeom>
          <a:solidFill>
            <a:schemeClr val="accent2">
              <a:lumMod val="40000"/>
              <a:lumOff val="60000"/>
              <a:alpha val="33000"/>
            </a:schemeClr>
          </a:solidFill>
        </p:spPr>
        <p:style>
          <a:lnRef idx="1">
            <a:schemeClr val="accent1"/>
          </a:lnRef>
          <a:fillRef idx="2">
            <a:schemeClr val="accent1"/>
          </a:fillRef>
          <a:effectRef idx="1">
            <a:schemeClr val="accent1"/>
          </a:effectRef>
          <a:fontRef idx="minor">
            <a:schemeClr val="dk1"/>
          </a:fontRef>
        </p:style>
        <p:txBody>
          <a:bodyPr rtlCol="0" anchor="ctr"/>
          <a:lstStyle/>
          <a:p>
            <a:pPr algn="ctr"/>
            <a:endParaRPr lang="ru-RU" b="1" dirty="0" smtClean="0"/>
          </a:p>
          <a:p>
            <a:pPr algn="ctr"/>
            <a:r>
              <a:rPr lang="ru-RU" b="1" dirty="0" smtClean="0"/>
              <a:t>Большое творчество, высокую организацию труда проявили бригадиры:  </a:t>
            </a:r>
          </a:p>
          <a:p>
            <a:pPr marL="285750" indent="-285750">
              <a:buFont typeface="Wingdings" pitchFamily="2" charset="2"/>
              <a:buChar char="Ø"/>
            </a:pPr>
            <a:r>
              <a:rPr lang="ru-RU" dirty="0" smtClean="0"/>
              <a:t>Лешков И .</a:t>
            </a:r>
          </a:p>
          <a:p>
            <a:pPr marL="285750" indent="-285750">
              <a:buFont typeface="Wingdings" pitchFamily="2" charset="2"/>
              <a:buChar char="Ø"/>
            </a:pPr>
            <a:r>
              <a:rPr lang="ru-RU" dirty="0" err="1" smtClean="0"/>
              <a:t>Ступак</a:t>
            </a:r>
            <a:r>
              <a:rPr lang="ru-RU" dirty="0" smtClean="0"/>
              <a:t> И.</a:t>
            </a:r>
          </a:p>
          <a:p>
            <a:pPr marL="285750" indent="-285750">
              <a:buFont typeface="Wingdings" pitchFamily="2" charset="2"/>
              <a:buChar char="Ø"/>
            </a:pPr>
            <a:r>
              <a:rPr lang="ru-RU" dirty="0" smtClean="0"/>
              <a:t>Уткин А.</a:t>
            </a:r>
          </a:p>
          <a:p>
            <a:pPr marL="285750" indent="-285750">
              <a:buFont typeface="Wingdings" pitchFamily="2" charset="2"/>
              <a:buChar char="Ø"/>
            </a:pPr>
            <a:r>
              <a:rPr lang="ru-RU" dirty="0" smtClean="0"/>
              <a:t>Комаров Н.</a:t>
            </a:r>
          </a:p>
          <a:p>
            <a:pPr marL="285750" indent="-285750">
              <a:buFont typeface="Wingdings" pitchFamily="2" charset="2"/>
              <a:buChar char="Ø"/>
            </a:pPr>
            <a:r>
              <a:rPr lang="ru-RU" dirty="0" err="1" smtClean="0"/>
              <a:t>Лышко</a:t>
            </a:r>
            <a:r>
              <a:rPr lang="ru-RU" dirty="0" smtClean="0"/>
              <a:t> Н.</a:t>
            </a:r>
          </a:p>
          <a:p>
            <a:pPr marL="285750" indent="-285750">
              <a:buFont typeface="Wingdings" pitchFamily="2" charset="2"/>
              <a:buChar char="Ø"/>
            </a:pPr>
            <a:r>
              <a:rPr lang="ru-RU" dirty="0" smtClean="0"/>
              <a:t>Калинин В.</a:t>
            </a:r>
          </a:p>
          <a:p>
            <a:pPr marL="285750" indent="-285750">
              <a:buFont typeface="Wingdings" pitchFamily="2" charset="2"/>
              <a:buChar char="Ø"/>
            </a:pPr>
            <a:r>
              <a:rPr lang="ru-RU" dirty="0" smtClean="0"/>
              <a:t>Масляков Е.</a:t>
            </a:r>
          </a:p>
          <a:p>
            <a:pPr marL="285750" indent="-285750">
              <a:buFont typeface="Wingdings" pitchFamily="2" charset="2"/>
              <a:buChar char="Ø"/>
            </a:pPr>
            <a:r>
              <a:rPr lang="ru-RU" dirty="0" smtClean="0"/>
              <a:t>и другие.              </a:t>
            </a:r>
          </a:p>
          <a:p>
            <a:pPr algn="ctr"/>
            <a:endParaRPr lang="ru-RU" b="1" dirty="0"/>
          </a:p>
          <a:p>
            <a:pPr algn="ctr"/>
            <a:endParaRPr lang="ru-RU" b="1" dirty="0"/>
          </a:p>
        </p:txBody>
      </p:sp>
      <p:sp>
        <p:nvSpPr>
          <p:cNvPr id="6" name="Скругленный прямоугольник 5"/>
          <p:cNvSpPr/>
          <p:nvPr/>
        </p:nvSpPr>
        <p:spPr>
          <a:xfrm>
            <a:off x="3131840" y="1196752"/>
            <a:ext cx="2592288" cy="5400600"/>
          </a:xfrm>
          <a:prstGeom prst="roundRect">
            <a:avLst/>
          </a:prstGeom>
          <a:solidFill>
            <a:schemeClr val="accent2">
              <a:lumMod val="40000"/>
              <a:lumOff val="60000"/>
              <a:alpha val="33000"/>
            </a:schemeClr>
          </a:solidFill>
        </p:spPr>
        <p:style>
          <a:lnRef idx="1">
            <a:schemeClr val="accent1"/>
          </a:lnRef>
          <a:fillRef idx="2">
            <a:schemeClr val="accent1"/>
          </a:fillRef>
          <a:effectRef idx="1">
            <a:schemeClr val="accent1"/>
          </a:effectRef>
          <a:fontRef idx="minor">
            <a:schemeClr val="dk1"/>
          </a:fontRef>
        </p:style>
        <p:txBody>
          <a:bodyPr rtlCol="0" anchor="ctr"/>
          <a:lstStyle/>
          <a:p>
            <a:pPr algn="ctr"/>
            <a:endParaRPr lang="ru-RU" b="1" dirty="0" smtClean="0"/>
          </a:p>
          <a:p>
            <a:pPr algn="ctr"/>
            <a:endParaRPr lang="ru-RU" sz="800" b="1" dirty="0" smtClean="0"/>
          </a:p>
          <a:p>
            <a:pPr algn="ctr"/>
            <a:r>
              <a:rPr lang="ru-RU" b="1" dirty="0" smtClean="0"/>
              <a:t>Инженерно-технические работники:</a:t>
            </a:r>
          </a:p>
          <a:p>
            <a:pPr marL="285750" indent="-285750">
              <a:buFont typeface="Wingdings" pitchFamily="2" charset="2"/>
              <a:buChar char="Ø"/>
            </a:pPr>
            <a:r>
              <a:rPr lang="ru-RU" dirty="0" err="1" smtClean="0"/>
              <a:t>Скитович</a:t>
            </a:r>
            <a:r>
              <a:rPr lang="ru-RU" dirty="0" smtClean="0"/>
              <a:t> А.К.</a:t>
            </a:r>
          </a:p>
          <a:p>
            <a:pPr marL="285750" indent="-285750">
              <a:buFont typeface="Wingdings" pitchFamily="2" charset="2"/>
              <a:buChar char="Ø"/>
            </a:pPr>
            <a:r>
              <a:rPr lang="ru-RU" dirty="0" smtClean="0"/>
              <a:t> Дьячков С. </a:t>
            </a:r>
          </a:p>
          <a:p>
            <a:pPr marL="285750" indent="-285750">
              <a:buFont typeface="Wingdings" pitchFamily="2" charset="2"/>
              <a:buChar char="Ø"/>
            </a:pPr>
            <a:r>
              <a:rPr lang="ru-RU" dirty="0" err="1" smtClean="0"/>
              <a:t>Итыгин</a:t>
            </a:r>
            <a:r>
              <a:rPr lang="ru-RU" dirty="0" smtClean="0"/>
              <a:t> В.Ф.</a:t>
            </a:r>
          </a:p>
          <a:p>
            <a:pPr marL="285750" indent="-285750">
              <a:buFont typeface="Wingdings" pitchFamily="2" charset="2"/>
              <a:buChar char="Ø"/>
            </a:pPr>
            <a:r>
              <a:rPr lang="ru-RU" dirty="0" smtClean="0"/>
              <a:t>Петров М.</a:t>
            </a:r>
          </a:p>
          <a:p>
            <a:pPr marL="285750" indent="-285750">
              <a:buFont typeface="Wingdings" pitchFamily="2" charset="2"/>
              <a:buChar char="Ø"/>
            </a:pPr>
            <a:r>
              <a:rPr lang="ru-RU" dirty="0" smtClean="0"/>
              <a:t>Мальцев С.</a:t>
            </a:r>
          </a:p>
          <a:p>
            <a:pPr marL="285750" indent="-285750">
              <a:buFont typeface="Wingdings" pitchFamily="2" charset="2"/>
              <a:buChar char="Ø"/>
            </a:pPr>
            <a:r>
              <a:rPr lang="ru-RU" dirty="0" err="1" smtClean="0"/>
              <a:t>Кашуткин</a:t>
            </a:r>
            <a:r>
              <a:rPr lang="ru-RU" dirty="0" smtClean="0"/>
              <a:t>  П.З.</a:t>
            </a:r>
          </a:p>
          <a:p>
            <a:pPr marL="285750" indent="-285750">
              <a:buFont typeface="Wingdings" pitchFamily="2" charset="2"/>
              <a:buChar char="Ø"/>
            </a:pPr>
            <a:r>
              <a:rPr lang="ru-RU" dirty="0" smtClean="0"/>
              <a:t>Сорокин И.</a:t>
            </a:r>
          </a:p>
          <a:p>
            <a:pPr marL="285750" indent="-285750">
              <a:buFont typeface="Wingdings" pitchFamily="2" charset="2"/>
              <a:buChar char="Ø"/>
            </a:pPr>
            <a:r>
              <a:rPr lang="ru-RU" dirty="0" err="1" smtClean="0"/>
              <a:t>Казьмин</a:t>
            </a:r>
            <a:r>
              <a:rPr lang="ru-RU" dirty="0" smtClean="0"/>
              <a:t> Э.</a:t>
            </a:r>
          </a:p>
          <a:p>
            <a:pPr marL="285750" indent="-285750">
              <a:buFont typeface="Wingdings" pitchFamily="2" charset="2"/>
              <a:buChar char="Ø"/>
            </a:pPr>
            <a:r>
              <a:rPr lang="ru-RU" dirty="0" smtClean="0"/>
              <a:t>Пшеничников  И.</a:t>
            </a:r>
          </a:p>
          <a:p>
            <a:pPr marL="285750" indent="-285750">
              <a:buFont typeface="Wingdings" pitchFamily="2" charset="2"/>
              <a:buChar char="Ø"/>
            </a:pPr>
            <a:r>
              <a:rPr lang="ru-RU" dirty="0" smtClean="0"/>
              <a:t>Пащенко Ф.</a:t>
            </a:r>
          </a:p>
          <a:p>
            <a:pPr marL="285750" indent="-285750">
              <a:buFont typeface="Wingdings" pitchFamily="2" charset="2"/>
              <a:buChar char="Ø"/>
            </a:pPr>
            <a:r>
              <a:rPr lang="ru-RU" dirty="0" err="1" smtClean="0"/>
              <a:t>Карасов</a:t>
            </a:r>
            <a:r>
              <a:rPr lang="ru-RU" dirty="0" smtClean="0"/>
              <a:t> Л. </a:t>
            </a:r>
          </a:p>
          <a:p>
            <a:pPr marL="285750" indent="-285750">
              <a:buFont typeface="Wingdings" pitchFamily="2" charset="2"/>
              <a:buChar char="Ø"/>
            </a:pPr>
            <a:r>
              <a:rPr lang="ru-RU" dirty="0" smtClean="0"/>
              <a:t>Карелин М.В.</a:t>
            </a:r>
          </a:p>
          <a:p>
            <a:pPr marL="285750" indent="-285750">
              <a:buFont typeface="Wingdings" pitchFamily="2" charset="2"/>
              <a:buChar char="Ø"/>
            </a:pPr>
            <a:r>
              <a:rPr lang="ru-RU" dirty="0" err="1" smtClean="0"/>
              <a:t>Бурмагин</a:t>
            </a:r>
            <a:r>
              <a:rPr lang="ru-RU" dirty="0" smtClean="0"/>
              <a:t>  А.</a:t>
            </a:r>
          </a:p>
          <a:p>
            <a:pPr marL="285750" indent="-285750">
              <a:buFont typeface="Wingdings" pitchFamily="2" charset="2"/>
              <a:buChar char="Ø"/>
            </a:pPr>
            <a:r>
              <a:rPr lang="ru-RU" dirty="0" smtClean="0"/>
              <a:t>Стрельцов С.</a:t>
            </a:r>
          </a:p>
          <a:p>
            <a:pPr marL="285750" indent="-285750">
              <a:buFont typeface="Wingdings" pitchFamily="2" charset="2"/>
              <a:buChar char="Ø"/>
            </a:pPr>
            <a:r>
              <a:rPr lang="ru-RU" dirty="0" smtClean="0"/>
              <a:t>Применко А. </a:t>
            </a:r>
          </a:p>
          <a:p>
            <a:pPr marL="285750" indent="-285750">
              <a:buFont typeface="Wingdings" pitchFamily="2" charset="2"/>
              <a:buChar char="Ø"/>
            </a:pPr>
            <a:r>
              <a:rPr lang="ru-RU" dirty="0" smtClean="0"/>
              <a:t>и другие.</a:t>
            </a:r>
          </a:p>
          <a:p>
            <a:pPr algn="ctr"/>
            <a:endParaRPr lang="ru-RU" b="1" dirty="0" smtClean="0"/>
          </a:p>
          <a:p>
            <a:pPr algn="ctr"/>
            <a:endParaRPr lang="ru-RU" b="1" dirty="0"/>
          </a:p>
        </p:txBody>
      </p:sp>
    </p:spTree>
    <p:extLst>
      <p:ext uri="{BB962C8B-B14F-4D97-AF65-F5344CB8AC3E}">
        <p14:creationId xmlns:p14="http://schemas.microsoft.com/office/powerpoint/2010/main" val="3171975614"/>
      </p:ext>
    </p:extLst>
  </p:cSld>
  <p:clrMapOvr>
    <a:masterClrMapping/>
  </p:clrMapOvr>
  <p:transition spd="slow">
    <p:wipe/>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3"/>
          <p:cNvSpPr txBox="1">
            <a:spLocks/>
          </p:cNvSpPr>
          <p:nvPr/>
        </p:nvSpPr>
        <p:spPr>
          <a:xfrm>
            <a:off x="1453954" y="260648"/>
            <a:ext cx="6696744" cy="684076"/>
          </a:xfrm>
          <a:prstGeom prst="roundRect">
            <a:avLst/>
          </a:prstGeom>
          <a:solidFill>
            <a:schemeClr val="accent2">
              <a:lumMod val="40000"/>
              <a:lumOff val="60000"/>
              <a:alpha val="33000"/>
            </a:schemeClr>
          </a:solidFill>
        </p:spPr>
        <p:style>
          <a:lnRef idx="1">
            <a:schemeClr val="accent1"/>
          </a:lnRef>
          <a:fillRef idx="2">
            <a:schemeClr val="accent1"/>
          </a:fillRef>
          <a:effectRef idx="1">
            <a:schemeClr val="accent1"/>
          </a:effectRef>
          <a:fontRef idx="minor">
            <a:schemeClr val="dk1"/>
          </a:fontRef>
        </p:style>
        <p:txBody>
          <a:bodyPr vert="horz" lIns="91440" tIns="45720" rIns="91440" bIns="45720" rtlCol="0" anchor="ctr">
            <a:noAutofit/>
          </a:bodyPr>
          <a:lstStyle>
            <a:lvl1pPr marL="342900" indent="-342900" algn="l" defTabSz="914400" rtl="0" eaLnBrk="1" latinLnBrk="0" hangingPunct="1">
              <a:spcBef>
                <a:spcPct val="20000"/>
              </a:spcBef>
              <a:buFont typeface="Arial" pitchFamily="34" charset="0"/>
              <a:buChar char="•"/>
              <a:defRPr sz="2800" kern="1200">
                <a:solidFill>
                  <a:schemeClr val="dk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400" kern="1200">
                <a:solidFill>
                  <a:schemeClr val="dk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000" kern="1200">
                <a:solidFill>
                  <a:schemeClr val="dk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800" kern="1200">
                <a:solidFill>
                  <a:schemeClr val="dk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800" kern="1200">
                <a:solidFill>
                  <a:schemeClr val="dk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1800" kern="1200">
                <a:solidFill>
                  <a:schemeClr val="dk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1800" kern="1200">
                <a:solidFill>
                  <a:schemeClr val="dk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1800" kern="1200">
                <a:solidFill>
                  <a:schemeClr val="dk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1800" kern="1200">
                <a:solidFill>
                  <a:schemeClr val="dk1"/>
                </a:solidFill>
                <a:latin typeface="+mn-lt"/>
                <a:ea typeface="+mn-ea"/>
                <a:cs typeface="+mn-cs"/>
              </a:defRPr>
            </a:lvl9pPr>
          </a:lstStyle>
          <a:p>
            <a:pPr marL="0" indent="0">
              <a:buNone/>
            </a:pPr>
            <a:endParaRPr lang="ru-RU" sz="2400" b="1" i="1" dirty="0" smtClean="0"/>
          </a:p>
          <a:p>
            <a:pPr marL="0" indent="0">
              <a:spcBef>
                <a:spcPts val="0"/>
              </a:spcBef>
              <a:buNone/>
            </a:pPr>
            <a:r>
              <a:rPr lang="ru-RU" sz="2400" b="1" i="1" dirty="0" smtClean="0"/>
              <a:t>Звание </a:t>
            </a:r>
            <a:r>
              <a:rPr lang="ru-RU" sz="2400" b="1" i="1" dirty="0"/>
              <a:t>"Почетный гражданин  </a:t>
            </a:r>
            <a:r>
              <a:rPr lang="ru-RU" sz="2400" b="1" i="1" dirty="0" err="1"/>
              <a:t>г.Саяногорска</a:t>
            </a:r>
            <a:r>
              <a:rPr lang="ru-RU" sz="2400" b="1" i="1" dirty="0"/>
              <a:t>"</a:t>
            </a:r>
          </a:p>
          <a:p>
            <a:pPr marL="0" indent="0" algn="ctr">
              <a:spcBef>
                <a:spcPts val="0"/>
              </a:spcBef>
              <a:buNone/>
            </a:pPr>
            <a:r>
              <a:rPr lang="ru-RU" sz="2400" b="1" dirty="0" smtClean="0"/>
              <a:t>присвоено нашим землякам:</a:t>
            </a:r>
          </a:p>
          <a:p>
            <a:pPr marL="0" indent="0" algn="ctr">
              <a:buFont typeface="Arial" pitchFamily="34" charset="0"/>
              <a:buNone/>
            </a:pPr>
            <a:endParaRPr lang="ru-RU" sz="2400" b="1" i="1" dirty="0"/>
          </a:p>
        </p:txBody>
      </p:sp>
      <p:sp>
        <p:nvSpPr>
          <p:cNvPr id="17" name="Прямоугольник 16"/>
          <p:cNvSpPr/>
          <p:nvPr/>
        </p:nvSpPr>
        <p:spPr>
          <a:xfrm>
            <a:off x="323528" y="1052736"/>
            <a:ext cx="8568952" cy="5663089"/>
          </a:xfrm>
          <a:prstGeom prst="rect">
            <a:avLst/>
          </a:prstGeom>
        </p:spPr>
        <p:txBody>
          <a:bodyPr wrap="square">
            <a:spAutoFit/>
          </a:bodyPr>
          <a:lstStyle/>
          <a:p>
            <a:pPr marL="3175" indent="352425" algn="just">
              <a:buFont typeface="Wingdings" pitchFamily="2" charset="2"/>
              <a:buChar char="Ø"/>
            </a:pPr>
            <a:r>
              <a:rPr lang="ru-RU" sz="1600" b="1" i="1" dirty="0" err="1" smtClean="0"/>
              <a:t>Бородичу</a:t>
            </a:r>
            <a:r>
              <a:rPr lang="ru-RU" sz="1600" b="1" i="1" dirty="0" smtClean="0"/>
              <a:t> </a:t>
            </a:r>
            <a:r>
              <a:rPr lang="ru-RU" sz="1600" b="1" i="1" dirty="0"/>
              <a:t>Владимиру Степановичу</a:t>
            </a:r>
            <a:r>
              <a:rPr lang="ru-RU" sz="1600" dirty="0"/>
              <a:t> </a:t>
            </a:r>
            <a:r>
              <a:rPr lang="ru-RU" sz="1400" dirty="0"/>
              <a:t>- бессменному профсоюзному лидеру управления строительства </a:t>
            </a:r>
            <a:r>
              <a:rPr lang="ru-RU" sz="1400" dirty="0" err="1"/>
              <a:t>Красноярскгэсстрой</a:t>
            </a:r>
            <a:r>
              <a:rPr lang="ru-RU" sz="1400" dirty="0"/>
              <a:t>, человеку-легенде, подвиг которого сродни подвигу летчика Маресьева. Награжден орденом "Знак Почета". 25 лет избирался депутатом </a:t>
            </a:r>
            <a:r>
              <a:rPr lang="ru-RU" sz="1400" dirty="0" err="1"/>
              <a:t>Майнского</a:t>
            </a:r>
            <a:r>
              <a:rPr lang="ru-RU" sz="1400" dirty="0"/>
              <a:t> поселкового Совета;  	</a:t>
            </a:r>
          </a:p>
          <a:p>
            <a:pPr marL="3175" indent="352425" algn="just">
              <a:buFont typeface="Wingdings" pitchFamily="2" charset="2"/>
              <a:buChar char="Ø"/>
              <a:tabLst>
                <a:tab pos="0" algn="l"/>
              </a:tabLst>
            </a:pPr>
            <a:r>
              <a:rPr lang="ru-RU" sz="1600" b="1" i="1" dirty="0" smtClean="0"/>
              <a:t>Балашову </a:t>
            </a:r>
            <a:r>
              <a:rPr lang="ru-RU" sz="1600" b="1" i="1" dirty="0"/>
              <a:t>Владимиру Борисовичу</a:t>
            </a:r>
            <a:r>
              <a:rPr lang="ru-RU" sz="1600" dirty="0"/>
              <a:t> </a:t>
            </a:r>
            <a:r>
              <a:rPr lang="ru-RU" sz="1400" dirty="0"/>
              <a:t>- заслуженному работнику культуры РХ,  члену Союза писателей России, члену Союза  журналистов и фотохудожников России, " Кавалеру  золотого Почетного знака " Достояние Сибири" - за большой личный  вклад  в  развитие журналистики Сибири.  </a:t>
            </a:r>
          </a:p>
          <a:p>
            <a:pPr marL="3175" indent="352425" algn="just">
              <a:buFont typeface="Wingdings" pitchFamily="2" charset="2"/>
              <a:buChar char="Ø"/>
              <a:tabLst>
                <a:tab pos="0" algn="l"/>
              </a:tabLst>
            </a:pPr>
            <a:r>
              <a:rPr lang="ru-RU" sz="1600" b="1" i="1" dirty="0" smtClean="0"/>
              <a:t>Греку </a:t>
            </a:r>
            <a:r>
              <a:rPr lang="ru-RU" sz="1600" b="1" i="1" dirty="0"/>
              <a:t>Олесю Григорьевичу </a:t>
            </a:r>
            <a:r>
              <a:rPr lang="ru-RU" sz="1400" b="1" i="1" dirty="0"/>
              <a:t>- </a:t>
            </a:r>
            <a:r>
              <a:rPr lang="ru-RU" sz="1400" dirty="0"/>
              <a:t>публицисту, члену Союза журналистов России, Союза писателей России; гидростроителю, участвовавшему в строительстве Красноярской, СШ ГЭС и </a:t>
            </a:r>
            <a:r>
              <a:rPr lang="ru-RU" sz="1400" dirty="0" err="1"/>
              <a:t>Майнской</a:t>
            </a:r>
            <a:r>
              <a:rPr lang="ru-RU" sz="1400" dirty="0"/>
              <a:t> ГЭС, занимая различные инженерно-технические должности; Почетный ветеран </a:t>
            </a:r>
            <a:r>
              <a:rPr lang="ru-RU" sz="1400" dirty="0" err="1"/>
              <a:t>Красноярскгэсстроя</a:t>
            </a:r>
            <a:r>
              <a:rPr lang="ru-RU" sz="1400" dirty="0"/>
              <a:t>.</a:t>
            </a:r>
            <a:r>
              <a:rPr lang="ru-RU" sz="1400" b="1" i="1" dirty="0"/>
              <a:t>     </a:t>
            </a:r>
            <a:endParaRPr lang="ru-RU" sz="1400" dirty="0"/>
          </a:p>
          <a:p>
            <a:pPr marL="3175" indent="352425" algn="just">
              <a:buFont typeface="Wingdings" pitchFamily="2" charset="2"/>
              <a:buChar char="Ø"/>
              <a:tabLst>
                <a:tab pos="0" algn="l"/>
              </a:tabLst>
            </a:pPr>
            <a:r>
              <a:rPr lang="ru-RU" sz="1600" b="1" i="1" dirty="0" smtClean="0"/>
              <a:t>Климовой </a:t>
            </a:r>
            <a:r>
              <a:rPr lang="ru-RU" sz="1600" b="1" i="1" dirty="0"/>
              <a:t>Людмиле Леонидовне</a:t>
            </a:r>
            <a:r>
              <a:rPr lang="ru-RU" sz="1600" dirty="0"/>
              <a:t> </a:t>
            </a:r>
            <a:r>
              <a:rPr lang="ru-RU" sz="1400" dirty="0"/>
              <a:t>- методисту высшей категории детского сада № 21 - за достойный вклад в дело воспитания подрастающего поколения , за мудрое и творческое руководство педагогическим и детским коллективами. </a:t>
            </a:r>
          </a:p>
          <a:p>
            <a:pPr marL="3175" indent="352425" algn="just">
              <a:buFont typeface="Wingdings" pitchFamily="2" charset="2"/>
              <a:buChar char="Ø"/>
              <a:tabLst>
                <a:tab pos="0" algn="l"/>
              </a:tabLst>
            </a:pPr>
            <a:r>
              <a:rPr lang="ru-RU" sz="1600" b="1" i="1" dirty="0" smtClean="0"/>
              <a:t>Петрову </a:t>
            </a:r>
            <a:r>
              <a:rPr lang="ru-RU" sz="1600" b="1" i="1" dirty="0"/>
              <a:t>Павлу Александровичу</a:t>
            </a:r>
            <a:r>
              <a:rPr lang="ru-RU" sz="1600" dirty="0"/>
              <a:t> </a:t>
            </a:r>
            <a:r>
              <a:rPr lang="ru-RU" sz="1400" dirty="0"/>
              <a:t>- Заслуженному тренеру России, Заслуженному  работнику физической культуры и спорта РХ, старшему тренеру-преподавателю  Саяногорской детской юношеской спортивной школы (ДЮСШ), подготовившему и воспитавшему чемпионов, которые принесли славу и гордость России: Анастасию Дежневу - чемпионку мира по вольной борьбе, чемпионку мира  по борьбе на поясах; бронзовую </a:t>
            </a:r>
            <a:r>
              <a:rPr lang="ru-RU" sz="1400" dirty="0" err="1"/>
              <a:t>призерку</a:t>
            </a:r>
            <a:r>
              <a:rPr lang="ru-RU" sz="1400" dirty="0"/>
              <a:t> первенства мира по вольной борьбе Александру Шведову; многократную чемпионку   России и мира по борьбе на поясах Татьяну Зырянову и  сотни призеров и победителей на разных уровнях .</a:t>
            </a:r>
          </a:p>
          <a:p>
            <a:pPr marL="3175" indent="352425" algn="just">
              <a:buFont typeface="Wingdings" pitchFamily="2" charset="2"/>
              <a:buChar char="Ø"/>
              <a:tabLst>
                <a:tab pos="0" algn="l"/>
              </a:tabLst>
            </a:pPr>
            <a:r>
              <a:rPr lang="ru-RU" sz="1600" b="1" i="1" dirty="0" smtClean="0"/>
              <a:t>Юрову </a:t>
            </a:r>
            <a:r>
              <a:rPr lang="ru-RU" sz="1600" b="1" i="1" dirty="0"/>
              <a:t>Юрию Васильевичу</a:t>
            </a:r>
            <a:r>
              <a:rPr lang="ru-RU" sz="1600" dirty="0"/>
              <a:t> </a:t>
            </a:r>
            <a:r>
              <a:rPr lang="ru-RU" sz="1400" dirty="0"/>
              <a:t>- председателю правления общественной организации  </a:t>
            </a:r>
            <a:r>
              <a:rPr lang="ru-RU" sz="1400" dirty="0" smtClean="0"/>
              <a:t>"Дети </a:t>
            </a:r>
            <a:r>
              <a:rPr lang="ru-RU" sz="1400" dirty="0"/>
              <a:t>войны",  работавшему  с 1980 по 1986 годы первым секретарем  Саяногорского горкома КПСС, участнику строительства Саяно-Шушенской и </a:t>
            </a:r>
            <a:r>
              <a:rPr lang="ru-RU" sz="1400" dirty="0" err="1"/>
              <a:t>Майнской</a:t>
            </a:r>
            <a:r>
              <a:rPr lang="ru-RU" sz="1400" dirty="0"/>
              <a:t> ГЭС. При поддержке партийных органов велось строительство горнолыжной базы "Гладенькая", Саяногорского алюминиевого </a:t>
            </a:r>
            <a:r>
              <a:rPr lang="ru-RU" sz="1400" dirty="0" smtClean="0"/>
              <a:t>завода. Возглавив </a:t>
            </a:r>
            <a:r>
              <a:rPr lang="ru-RU" sz="1400" dirty="0"/>
              <a:t>общественную организацию "Дети войны", сумел организовать  общественность города  на строительство памятника </a:t>
            </a:r>
            <a:r>
              <a:rPr lang="ru-RU" sz="1400" dirty="0" smtClean="0"/>
              <a:t>"Детям     </a:t>
            </a:r>
          </a:p>
          <a:p>
            <a:pPr marL="3175" algn="just">
              <a:tabLst>
                <a:tab pos="0" algn="l"/>
              </a:tabLst>
            </a:pPr>
            <a:r>
              <a:rPr lang="ru-RU" sz="1400"/>
              <a:t> </a:t>
            </a:r>
            <a:r>
              <a:rPr lang="ru-RU" sz="1400" smtClean="0"/>
              <a:t>    войны</a:t>
            </a:r>
            <a:r>
              <a:rPr lang="ru-RU" sz="1400" dirty="0"/>
              <a:t>".</a:t>
            </a:r>
          </a:p>
        </p:txBody>
      </p:sp>
      <p:sp>
        <p:nvSpPr>
          <p:cNvPr id="18" name="Табличка 17"/>
          <p:cNvSpPr/>
          <p:nvPr/>
        </p:nvSpPr>
        <p:spPr>
          <a:xfrm>
            <a:off x="107504" y="116632"/>
            <a:ext cx="8928992" cy="6624736"/>
          </a:xfrm>
          <a:prstGeom prst="plaque">
            <a:avLst>
              <a:gd name="adj" fmla="val 6616"/>
            </a:avLst>
          </a:prstGeom>
          <a:noFill/>
          <a:ln>
            <a:solidFill>
              <a:schemeClr val="accent2">
                <a:alpha val="29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630397497"/>
      </p:ext>
    </p:extLst>
  </p:cSld>
  <p:clrMapOvr>
    <a:masterClrMapping/>
  </p:clrMapOvr>
  <p:transition spd="slow">
    <p:wipe/>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3"/>
          <p:cNvSpPr txBox="1">
            <a:spLocks/>
          </p:cNvSpPr>
          <p:nvPr/>
        </p:nvSpPr>
        <p:spPr>
          <a:xfrm>
            <a:off x="2123728" y="380240"/>
            <a:ext cx="5112568" cy="432048"/>
          </a:xfrm>
          <a:prstGeom prst="roundRect">
            <a:avLst/>
          </a:prstGeom>
          <a:solidFill>
            <a:schemeClr val="accent2">
              <a:lumMod val="40000"/>
              <a:lumOff val="60000"/>
              <a:alpha val="33000"/>
            </a:schemeClr>
          </a:solidFill>
        </p:spPr>
        <p:style>
          <a:lnRef idx="1">
            <a:schemeClr val="accent1"/>
          </a:lnRef>
          <a:fillRef idx="2">
            <a:schemeClr val="accent1"/>
          </a:fillRef>
          <a:effectRef idx="1">
            <a:schemeClr val="accent1"/>
          </a:effectRef>
          <a:fontRef idx="minor">
            <a:schemeClr val="dk1"/>
          </a:fontRef>
        </p:style>
        <p:txBody>
          <a:bodyPr vert="horz" lIns="91440" tIns="45720" rIns="91440" bIns="45720" rtlCol="0" anchor="ctr">
            <a:noAutofit/>
          </a:bodyPr>
          <a:lstStyle>
            <a:lvl1pPr marL="342900" indent="-342900" algn="l" defTabSz="914400" rtl="0" eaLnBrk="1" latinLnBrk="0" hangingPunct="1">
              <a:spcBef>
                <a:spcPct val="20000"/>
              </a:spcBef>
              <a:buFont typeface="Arial" pitchFamily="34" charset="0"/>
              <a:buChar char="•"/>
              <a:defRPr sz="2800" kern="1200">
                <a:solidFill>
                  <a:schemeClr val="dk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400" kern="1200">
                <a:solidFill>
                  <a:schemeClr val="dk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000" kern="1200">
                <a:solidFill>
                  <a:schemeClr val="dk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800" kern="1200">
                <a:solidFill>
                  <a:schemeClr val="dk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800" kern="1200">
                <a:solidFill>
                  <a:schemeClr val="dk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1800" kern="1200">
                <a:solidFill>
                  <a:schemeClr val="dk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1800" kern="1200">
                <a:solidFill>
                  <a:schemeClr val="dk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1800" kern="1200">
                <a:solidFill>
                  <a:schemeClr val="dk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1800" kern="1200">
                <a:solidFill>
                  <a:schemeClr val="dk1"/>
                </a:solidFill>
                <a:latin typeface="+mn-lt"/>
                <a:ea typeface="+mn-ea"/>
                <a:cs typeface="+mn-cs"/>
              </a:defRPr>
            </a:lvl9pPr>
          </a:lstStyle>
          <a:p>
            <a:pPr marL="0" indent="0" algn="ctr">
              <a:spcBef>
                <a:spcPts val="0"/>
              </a:spcBef>
              <a:buNone/>
            </a:pPr>
            <a:r>
              <a:rPr lang="ru-RU" sz="2400" b="1" i="1" dirty="0" smtClean="0"/>
              <a:t>Знаете </a:t>
            </a:r>
            <a:r>
              <a:rPr lang="ru-RU" sz="2400" b="1" i="1" dirty="0"/>
              <a:t>ли вы, что </a:t>
            </a:r>
            <a:r>
              <a:rPr lang="ru-RU" sz="2400" b="1" i="1" dirty="0" smtClean="0"/>
              <a:t>…</a:t>
            </a:r>
            <a:endParaRPr lang="ru-RU" sz="2400" b="1" i="1" dirty="0"/>
          </a:p>
        </p:txBody>
      </p:sp>
      <p:sp>
        <p:nvSpPr>
          <p:cNvPr id="4" name="Прямоугольник 3"/>
          <p:cNvSpPr/>
          <p:nvPr/>
        </p:nvSpPr>
        <p:spPr>
          <a:xfrm>
            <a:off x="283088" y="1052736"/>
            <a:ext cx="8640960" cy="6494085"/>
          </a:xfrm>
          <a:prstGeom prst="rect">
            <a:avLst/>
          </a:prstGeom>
        </p:spPr>
        <p:txBody>
          <a:bodyPr wrap="square">
            <a:spAutoFit/>
          </a:bodyPr>
          <a:lstStyle/>
          <a:p>
            <a:pPr indent="355600" algn="just">
              <a:buFont typeface="Wingdings" pitchFamily="2" charset="2"/>
              <a:buChar char="Ø"/>
            </a:pPr>
            <a:r>
              <a:rPr lang="ru-RU" sz="1600" dirty="0"/>
              <a:t>Знаете ли вы, что планированием  улиц  поселка занимался папа нашей с вами односельчанки Марины  Вячеславовны Аверкиной - Вячеслав Александрович </a:t>
            </a:r>
            <a:r>
              <a:rPr lang="ru-RU" sz="1600" dirty="0" err="1"/>
              <a:t>Черенщиков</a:t>
            </a:r>
            <a:r>
              <a:rPr lang="ru-RU" sz="1600" dirty="0"/>
              <a:t>, который в августе 1949 года был направлен Красноярским  </a:t>
            </a:r>
            <a:r>
              <a:rPr lang="ru-RU" sz="1600" dirty="0" err="1"/>
              <a:t>геологоуправлением</a:t>
            </a:r>
            <a:r>
              <a:rPr lang="ru-RU" sz="1600" dirty="0"/>
              <a:t> "</a:t>
            </a:r>
            <a:r>
              <a:rPr lang="ru-RU" sz="1600" dirty="0" err="1"/>
              <a:t>Енисейстрой</a:t>
            </a:r>
            <a:r>
              <a:rPr lang="ru-RU" sz="1600" dirty="0"/>
              <a:t>" МВД СССР в качестве старшего  топографа Верхне-Енисейского  </a:t>
            </a:r>
            <a:r>
              <a:rPr lang="ru-RU" sz="1600" dirty="0" err="1"/>
              <a:t>разведрайона</a:t>
            </a:r>
            <a:r>
              <a:rPr lang="ru-RU" sz="1600" dirty="0"/>
              <a:t>, в который входила </a:t>
            </a:r>
            <a:r>
              <a:rPr lang="ru-RU" sz="1600" dirty="0" err="1"/>
              <a:t>Майнская</a:t>
            </a:r>
            <a:r>
              <a:rPr lang="ru-RU" sz="1600" dirty="0"/>
              <a:t>  геологоразведочная партия</a:t>
            </a:r>
            <a:r>
              <a:rPr lang="ru-RU" sz="1600" dirty="0" smtClean="0"/>
              <a:t>.</a:t>
            </a:r>
          </a:p>
          <a:p>
            <a:pPr indent="355600" algn="just">
              <a:buFont typeface="Wingdings" pitchFamily="2" charset="2"/>
              <a:buChar char="Ø"/>
            </a:pPr>
            <a:r>
              <a:rPr lang="ru-RU" sz="1600" dirty="0"/>
              <a:t>Знаете ли вы, что многие улицы Майны назывались  по-другому, например: </a:t>
            </a:r>
          </a:p>
          <a:p>
            <a:pPr indent="355600" algn="just"/>
            <a:r>
              <a:rPr lang="ru-RU" sz="1600" dirty="0"/>
              <a:t>- ул. Ленина изначально была улица Зеленая; </a:t>
            </a:r>
          </a:p>
          <a:p>
            <a:pPr indent="355600" algn="just"/>
            <a:r>
              <a:rPr lang="ru-RU" sz="1600" dirty="0"/>
              <a:t>- ул. Гагарина в конце сороковых  называлась Центральная, в 50-е стала улицей Сталина, а в 60-ые, после первого полета человека в космос, обрела  свое нынешнее имя;</a:t>
            </a:r>
          </a:p>
          <a:p>
            <a:pPr indent="355600" algn="just"/>
            <a:r>
              <a:rPr lang="ru-RU" sz="1600" dirty="0"/>
              <a:t> - ул. </a:t>
            </a:r>
            <a:r>
              <a:rPr lang="ru-RU" sz="1600" dirty="0" err="1"/>
              <a:t>Дивногорская</a:t>
            </a:r>
            <a:r>
              <a:rPr lang="ru-RU" sz="1600" dirty="0"/>
              <a:t> - Кирпичная; </a:t>
            </a:r>
          </a:p>
          <a:p>
            <a:pPr indent="355600" algn="just"/>
            <a:r>
              <a:rPr lang="ru-RU" sz="1600" dirty="0"/>
              <a:t> - ул. Репина - Копай город</a:t>
            </a:r>
            <a:r>
              <a:rPr lang="ru-RU" sz="1600" dirty="0" smtClean="0"/>
              <a:t>.</a:t>
            </a:r>
          </a:p>
          <a:p>
            <a:pPr indent="355600" algn="just">
              <a:buFont typeface="Wingdings" pitchFamily="2" charset="2"/>
              <a:buChar char="Ø"/>
            </a:pPr>
            <a:r>
              <a:rPr lang="ru-RU" sz="1600" dirty="0" smtClean="0"/>
              <a:t>Знаете </a:t>
            </a:r>
            <a:r>
              <a:rPr lang="ru-RU" sz="1600" dirty="0"/>
              <a:t>ли вы историю многих домов в нашем поселке? Например,  в 50-ые годы прошлого века, в доме № 45 по ул. Ленина (около деревянного двухэтажного садика, располагавшегося на месте нынешнего сквера "Яблоко") жил известный  всей Хакасии  местный "Мичурин" по фамилии </a:t>
            </a:r>
            <a:r>
              <a:rPr lang="ru-RU" sz="1600" dirty="0" err="1"/>
              <a:t>Кирютов</a:t>
            </a:r>
            <a:r>
              <a:rPr lang="ru-RU" sz="1600" dirty="0"/>
              <a:t>. Его знаменитый сад с изумительными вкусными и ароматными яблоками был мечтой для каждой семьи. Человек был не жадный - угощал ребятню в детском саду, а часть урожая сдавал в Гагаринский магазин. Своими садоводческими секретами селекционер  щедро делился  с односельчанами. Так что название сквера "Яблоко" вполне уместно и символично. </a:t>
            </a:r>
          </a:p>
          <a:p>
            <a:pPr indent="355600" algn="just"/>
            <a:r>
              <a:rPr lang="ru-RU" sz="1600" dirty="0" smtClean="0"/>
              <a:t>А </a:t>
            </a:r>
            <a:r>
              <a:rPr lang="ru-RU" sz="1600" dirty="0"/>
              <a:t>еще, рассказывают старожилы, когда в рудоуправлении  не было денег, чтобы выплатить рабочим зарплату, он предоставлял свои личные денежные сбережения, помогая таким образом решить данную  проблему</a:t>
            </a:r>
            <a:r>
              <a:rPr lang="ru-RU" sz="1600" dirty="0" smtClean="0"/>
              <a:t>.</a:t>
            </a:r>
          </a:p>
          <a:p>
            <a:pPr indent="355600" algn="just"/>
            <a:endParaRPr lang="ru-RU" sz="1600" dirty="0"/>
          </a:p>
          <a:p>
            <a:pPr indent="355600" algn="just"/>
            <a:endParaRPr lang="ru-RU" sz="1600" dirty="0" smtClean="0"/>
          </a:p>
          <a:p>
            <a:pPr indent="355600" algn="just"/>
            <a:endParaRPr lang="ru-RU" sz="1600" dirty="0" smtClean="0"/>
          </a:p>
          <a:p>
            <a:pPr indent="355600" algn="just"/>
            <a:r>
              <a:rPr lang="ru-RU" sz="1600" dirty="0" smtClean="0"/>
              <a:t> </a:t>
            </a:r>
          </a:p>
          <a:p>
            <a:pPr indent="355600" algn="just"/>
            <a:endParaRPr lang="ru-RU" sz="1600" dirty="0"/>
          </a:p>
        </p:txBody>
      </p:sp>
      <p:sp>
        <p:nvSpPr>
          <p:cNvPr id="5" name="Табличка 4"/>
          <p:cNvSpPr/>
          <p:nvPr/>
        </p:nvSpPr>
        <p:spPr>
          <a:xfrm>
            <a:off x="179512" y="116632"/>
            <a:ext cx="8784976" cy="6552728"/>
          </a:xfrm>
          <a:prstGeom prst="plaque">
            <a:avLst>
              <a:gd name="adj" fmla="val 7048"/>
            </a:avLst>
          </a:prstGeom>
          <a:noFill/>
          <a:ln>
            <a:solidFill>
              <a:schemeClr val="accent2">
                <a:alpha val="29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1271246552"/>
      </p:ext>
    </p:extLst>
  </p:cSld>
  <p:clrMapOvr>
    <a:masterClrMapping/>
  </p:clrMapOvr>
  <p:transition spd="slow">
    <p:wipe/>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51520" y="836712"/>
            <a:ext cx="8568952" cy="5139869"/>
          </a:xfrm>
          <a:prstGeom prst="rect">
            <a:avLst/>
          </a:prstGeom>
        </p:spPr>
        <p:txBody>
          <a:bodyPr wrap="square">
            <a:spAutoFit/>
          </a:bodyPr>
          <a:lstStyle/>
          <a:p>
            <a:pPr indent="355600" algn="just"/>
            <a:r>
              <a:rPr lang="ru-RU" sz="1600" dirty="0"/>
              <a:t>Знаете ли вы, что метеостанция посёлка в 50-х - начале 60-х располагалась на территории между домом № 41 по ул. Ленина и домом № 7 по нынешней улице Советской, а метеорологом была Кудрявцева Е.Л.</a:t>
            </a:r>
          </a:p>
          <a:p>
            <a:pPr marL="285750" indent="-285750">
              <a:buFont typeface="Wingdings" pitchFamily="2" charset="2"/>
              <a:buChar char="Ø"/>
            </a:pPr>
            <a:r>
              <a:rPr lang="ru-RU" sz="1600" dirty="0"/>
              <a:t>Знаете ли вы, почему магазин по ул. Пушкина называют "</a:t>
            </a:r>
            <a:r>
              <a:rPr lang="ru-RU" sz="1600" dirty="0" err="1"/>
              <a:t>зоновским</a:t>
            </a:r>
            <a:r>
              <a:rPr lang="ru-RU" sz="1600" dirty="0"/>
              <a:t>"?</a:t>
            </a:r>
          </a:p>
          <a:p>
            <a:pPr>
              <a:tabLst>
                <a:tab pos="355600" algn="l"/>
              </a:tabLst>
            </a:pPr>
            <a:r>
              <a:rPr lang="ru-RU" sz="1600" dirty="0"/>
              <a:t>	Окунемся в историю создания  </a:t>
            </a:r>
            <a:r>
              <a:rPr lang="ru-RU" sz="1600" dirty="0" err="1"/>
              <a:t>Майнского</a:t>
            </a:r>
            <a:r>
              <a:rPr lang="ru-RU" sz="1600" dirty="0"/>
              <a:t>  рудоуправления.  В г. Красноярске во время Великой Отечественной войны было создано разведочно-строительное  подразделение "</a:t>
            </a:r>
            <a:r>
              <a:rPr lang="ru-RU" sz="1600" dirty="0" err="1"/>
              <a:t>Енисейстрой</a:t>
            </a:r>
            <a:r>
              <a:rPr lang="ru-RU" sz="1600" dirty="0"/>
              <a:t>" Министерства внутренних дел, которое активно занималось разведкой  крайне необходимого стратегического сырья для получения из него металла для нужд фронта. Вот оно-то после окончания войны и продолжило разведочно-строительные работы  на </a:t>
            </a:r>
            <a:r>
              <a:rPr lang="ru-RU" sz="1600" dirty="0" err="1"/>
              <a:t>Майнском</a:t>
            </a:r>
            <a:r>
              <a:rPr lang="ru-RU" sz="1600" dirty="0"/>
              <a:t>  рудоуправлении.</a:t>
            </a:r>
          </a:p>
          <a:p>
            <a:pPr>
              <a:tabLst>
                <a:tab pos="355600" algn="l"/>
              </a:tabLst>
            </a:pPr>
            <a:r>
              <a:rPr lang="ru-RU" sz="1600" dirty="0"/>
              <a:t>	По воспоминаниям старожилов поселка Л.В. Владимировой  (</a:t>
            </a:r>
            <a:r>
              <a:rPr lang="ru-RU" sz="1600" dirty="0" err="1"/>
              <a:t>Фефеловой</a:t>
            </a:r>
            <a:r>
              <a:rPr lang="ru-RU" sz="1600" dirty="0"/>
              <a:t>) и В.Д. </a:t>
            </a:r>
            <a:r>
              <a:rPr lang="ru-RU" sz="1600" dirty="0" err="1"/>
              <a:t>Чекушиной</a:t>
            </a:r>
            <a:r>
              <a:rPr lang="ru-RU" sz="1600" dirty="0"/>
              <a:t> ( </a:t>
            </a:r>
            <a:r>
              <a:rPr lang="ru-RU" sz="1600" dirty="0" err="1"/>
              <a:t>Бакун</a:t>
            </a:r>
            <a:r>
              <a:rPr lang="ru-RU" sz="1600" dirty="0"/>
              <a:t>) ,   на территории  напротив нынешнего  "</a:t>
            </a:r>
            <a:r>
              <a:rPr lang="ru-RU" sz="1600" dirty="0" err="1"/>
              <a:t>зоновского</a:t>
            </a:r>
            <a:r>
              <a:rPr lang="ru-RU" sz="1600" dirty="0"/>
              <a:t>"  магазина   (между  улицами Хлебозаводская, Енисейская , Пушкина) была построена тюрьма, причем - из плиточника,  стройматериала , при котором невозможно было сделать подкоп и убежать.( Это надежное во всех смыслах помещение в более поздние времена  отдел продовольственного снабжения - так называемый </a:t>
            </a:r>
            <a:r>
              <a:rPr lang="ru-RU" sz="1600" dirty="0" err="1"/>
              <a:t>продснаб</a:t>
            </a:r>
            <a:r>
              <a:rPr lang="ru-RU" sz="1600" dirty="0"/>
              <a:t> -использовал под склады. Многие старожилы ,наверное, помнят базу </a:t>
            </a:r>
            <a:r>
              <a:rPr lang="ru-RU" sz="1600" dirty="0" err="1"/>
              <a:t>ОРСа</a:t>
            </a:r>
            <a:r>
              <a:rPr lang="ru-RU" sz="1600" dirty="0"/>
              <a:t>).</a:t>
            </a:r>
          </a:p>
          <a:p>
            <a:pPr defTabSz="355600"/>
            <a:r>
              <a:rPr lang="ru-RU" sz="1600" dirty="0"/>
              <a:t>	В здании тюрьмы находились особо опасные заключенные, а для </a:t>
            </a:r>
            <a:r>
              <a:rPr lang="ru-RU" sz="1600" dirty="0" err="1"/>
              <a:t>расконвоированных</a:t>
            </a:r>
            <a:r>
              <a:rPr lang="ru-RU" sz="1600" dirty="0"/>
              <a:t> были построены бараки.  Для охраны  были возведены 4 вышки, на которых круглосуточно  дежурили  охранники.</a:t>
            </a:r>
          </a:p>
          <a:p>
            <a:endParaRPr lang="ru-RU" sz="800" dirty="0" smtClean="0"/>
          </a:p>
        </p:txBody>
      </p:sp>
      <p:sp>
        <p:nvSpPr>
          <p:cNvPr id="3" name="Табличка 2"/>
          <p:cNvSpPr/>
          <p:nvPr/>
        </p:nvSpPr>
        <p:spPr>
          <a:xfrm>
            <a:off x="251520" y="188640"/>
            <a:ext cx="8640960" cy="6336704"/>
          </a:xfrm>
          <a:prstGeom prst="plaque">
            <a:avLst>
              <a:gd name="adj" fmla="val 10841"/>
            </a:avLst>
          </a:prstGeom>
          <a:noFill/>
          <a:ln>
            <a:solidFill>
              <a:schemeClr val="accent2">
                <a:alpha val="2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1324074429"/>
      </p:ext>
    </p:extLst>
  </p:cSld>
  <p:clrMapOvr>
    <a:masterClrMapping/>
  </p:clrMapOvr>
  <p:transition spd="slow">
    <p:wipe/>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640166" y="1052736"/>
            <a:ext cx="7632848" cy="3508653"/>
          </a:xfrm>
          <a:prstGeom prst="rect">
            <a:avLst/>
          </a:prstGeom>
        </p:spPr>
        <p:txBody>
          <a:bodyPr wrap="square">
            <a:spAutoFit/>
          </a:bodyPr>
          <a:lstStyle/>
          <a:p>
            <a:pPr indent="355600" algn="just"/>
            <a:r>
              <a:rPr lang="ru-RU" dirty="0"/>
              <a:t>На этой территории также были построены  клуб, баня, </a:t>
            </a:r>
            <a:r>
              <a:rPr lang="ru-RU" dirty="0" err="1"/>
              <a:t>хозпостройки</a:t>
            </a:r>
            <a:r>
              <a:rPr lang="ru-RU" dirty="0"/>
              <a:t>. Бараки были побелены белой известью. Была отдельная, особо охраняемая зона.</a:t>
            </a:r>
          </a:p>
          <a:p>
            <a:pPr indent="355600" algn="just"/>
            <a:r>
              <a:rPr lang="ru-RU" dirty="0"/>
              <a:t>В 1953 году тюрьма закрылась. </a:t>
            </a:r>
            <a:r>
              <a:rPr lang="ru-RU" dirty="0" smtClean="0"/>
              <a:t>Баня, </a:t>
            </a:r>
            <a:r>
              <a:rPr lang="ru-RU" dirty="0"/>
              <a:t>клуб, бараки  были предоставлены жителям поселка . </a:t>
            </a:r>
          </a:p>
          <a:p>
            <a:pPr algn="just">
              <a:tabLst>
                <a:tab pos="355600" algn="l"/>
              </a:tabLst>
            </a:pPr>
            <a:r>
              <a:rPr lang="ru-RU" dirty="0" smtClean="0"/>
              <a:t>	Все </a:t>
            </a:r>
            <a:r>
              <a:rPr lang="ru-RU" dirty="0"/>
              <a:t>изменилось... а название "зона" прочно закрепилось в людской памяти...</a:t>
            </a:r>
          </a:p>
          <a:p>
            <a:pPr algn="just"/>
            <a:endParaRPr lang="ru-RU" sz="800" dirty="0"/>
          </a:p>
          <a:p>
            <a:pPr indent="355600" algn="just"/>
            <a:r>
              <a:rPr lang="ru-RU" dirty="0"/>
              <a:t>Знаете ли вы,  что на ул. Гагарина,  где сейчас находятся дома №</a:t>
            </a:r>
            <a:r>
              <a:rPr lang="ru-RU" dirty="0" smtClean="0"/>
              <a:t>35-37, </a:t>
            </a:r>
            <a:r>
              <a:rPr lang="ru-RU" dirty="0"/>
              <a:t>был  </a:t>
            </a:r>
            <a:r>
              <a:rPr lang="ru-RU" dirty="0" smtClean="0"/>
              <a:t>колодец, </a:t>
            </a:r>
            <a:r>
              <a:rPr lang="ru-RU" dirty="0"/>
              <a:t>который был доступен всем жителям поселка.</a:t>
            </a:r>
          </a:p>
          <a:p>
            <a:pPr algn="just">
              <a:tabLst>
                <a:tab pos="355600" algn="l"/>
              </a:tabLst>
            </a:pPr>
            <a:r>
              <a:rPr lang="ru-RU" dirty="0" smtClean="0"/>
              <a:t>	</a:t>
            </a:r>
            <a:r>
              <a:rPr lang="ru-RU" dirty="0"/>
              <a:t>Знаете ли   вы, что до 60-х годов </a:t>
            </a:r>
            <a:r>
              <a:rPr lang="ru-RU" dirty="0" err="1"/>
              <a:t>Майнская</a:t>
            </a:r>
            <a:r>
              <a:rPr lang="ru-RU" dirty="0"/>
              <a:t>  ТЭЦ давала гудок в  7 утра (начало рабочего  дня)  и в 17 часов - окончание рабочего дня.</a:t>
            </a:r>
          </a:p>
          <a:p>
            <a:pPr algn="just">
              <a:tabLst>
                <a:tab pos="355600" algn="l"/>
              </a:tabLst>
            </a:pPr>
            <a:endParaRPr lang="ru-RU" dirty="0"/>
          </a:p>
        </p:txBody>
      </p:sp>
      <p:sp>
        <p:nvSpPr>
          <p:cNvPr id="3" name="Табличка 2"/>
          <p:cNvSpPr/>
          <p:nvPr/>
        </p:nvSpPr>
        <p:spPr>
          <a:xfrm>
            <a:off x="179512" y="188640"/>
            <a:ext cx="8784976" cy="6264696"/>
          </a:xfrm>
          <a:prstGeom prst="plaque">
            <a:avLst>
              <a:gd name="adj" fmla="val 14791"/>
            </a:avLst>
          </a:prstGeom>
          <a:noFill/>
          <a:ln>
            <a:solidFill>
              <a:schemeClr val="accent2">
                <a:alpha val="3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3203343530"/>
      </p:ext>
    </p:extLst>
  </p:cSld>
  <p:clrMapOvr>
    <a:masterClrMapping/>
  </p:clrMapOvr>
  <p:transition spd="slow">
    <p:wipe/>
  </p:transition>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40042" y="1124744"/>
            <a:ext cx="9001000" cy="4093428"/>
          </a:xfrm>
          <a:prstGeom prst="rect">
            <a:avLst/>
          </a:prstGeom>
        </p:spPr>
        <p:txBody>
          <a:bodyPr wrap="square">
            <a:spAutoFit/>
          </a:bodyPr>
          <a:lstStyle/>
          <a:p>
            <a:pPr algn="ctr"/>
            <a:r>
              <a:rPr lang="ru-RU" sz="2000" b="1" dirty="0" smtClean="0"/>
              <a:t>1</a:t>
            </a:r>
            <a:r>
              <a:rPr lang="ru-RU" sz="2000" b="1" dirty="0"/>
              <a:t>. Карлова Клара Александровна - 100 лет  (!!!)</a:t>
            </a:r>
          </a:p>
          <a:p>
            <a:pPr algn="ctr"/>
            <a:r>
              <a:rPr lang="ru-RU" sz="2000" b="1" dirty="0"/>
              <a:t>2. Климова Вера Михайловна - 98 лет</a:t>
            </a:r>
          </a:p>
          <a:p>
            <a:pPr algn="ctr"/>
            <a:r>
              <a:rPr lang="ru-RU" sz="2000" b="1" dirty="0"/>
              <a:t>3. Домнина Галина Васильевна - 96 лет</a:t>
            </a:r>
          </a:p>
          <a:p>
            <a:pPr algn="ctr"/>
            <a:r>
              <a:rPr lang="ru-RU" sz="2000" b="1" dirty="0"/>
              <a:t>4. </a:t>
            </a:r>
            <a:r>
              <a:rPr lang="ru-RU" sz="2000" b="1" dirty="0" err="1"/>
              <a:t>Мокеева</a:t>
            </a:r>
            <a:r>
              <a:rPr lang="ru-RU" sz="2000" b="1" dirty="0"/>
              <a:t> Людмила Яковлевна - 95 лет</a:t>
            </a:r>
          </a:p>
          <a:p>
            <a:pPr algn="ctr"/>
            <a:r>
              <a:rPr lang="ru-RU" sz="2000" b="1" dirty="0"/>
              <a:t>5. </a:t>
            </a:r>
            <a:r>
              <a:rPr lang="ru-RU" sz="2000" b="1" dirty="0" err="1"/>
              <a:t>Вердина</a:t>
            </a:r>
            <a:r>
              <a:rPr lang="ru-RU" sz="2000" b="1" dirty="0"/>
              <a:t> Раиса Федоровна - 94 года  </a:t>
            </a:r>
          </a:p>
          <a:p>
            <a:pPr algn="ctr"/>
            <a:r>
              <a:rPr lang="ru-RU" sz="2000" b="1" dirty="0"/>
              <a:t>6. </a:t>
            </a:r>
            <a:r>
              <a:rPr lang="ru-RU" sz="2000" b="1" dirty="0" err="1"/>
              <a:t>Изместьева</a:t>
            </a:r>
            <a:r>
              <a:rPr lang="ru-RU" sz="2000" b="1" dirty="0"/>
              <a:t> Юзефа Антоновна -94 года</a:t>
            </a:r>
          </a:p>
          <a:p>
            <a:pPr algn="ctr"/>
            <a:r>
              <a:rPr lang="ru-RU" sz="2000" b="1" dirty="0"/>
              <a:t>7. Суханова Мария Григорьевна - 94 года</a:t>
            </a:r>
          </a:p>
          <a:p>
            <a:pPr algn="ctr"/>
            <a:r>
              <a:rPr lang="ru-RU" sz="2000" b="1" dirty="0"/>
              <a:t>8. </a:t>
            </a:r>
            <a:r>
              <a:rPr lang="ru-RU" sz="2000" b="1" dirty="0" err="1"/>
              <a:t>Монин</a:t>
            </a:r>
            <a:r>
              <a:rPr lang="ru-RU" sz="2000" b="1" dirty="0"/>
              <a:t> Гавриил Егорович - 93 года</a:t>
            </a:r>
          </a:p>
          <a:p>
            <a:pPr algn="ctr"/>
            <a:r>
              <a:rPr lang="ru-RU" sz="2000" b="1" dirty="0"/>
              <a:t>9. Бородкина Валентина Ивановна -92 года</a:t>
            </a:r>
          </a:p>
          <a:p>
            <a:pPr algn="ctr"/>
            <a:r>
              <a:rPr lang="ru-RU" sz="2000" b="1" dirty="0"/>
              <a:t>10. Бочкарева Валентина Васильевна - 92 года </a:t>
            </a:r>
          </a:p>
          <a:p>
            <a:pPr algn="ctr"/>
            <a:r>
              <a:rPr lang="ru-RU" sz="2000" b="1" dirty="0"/>
              <a:t>11. Киктенко  Любовь Дмитриевна - 92 года</a:t>
            </a:r>
          </a:p>
          <a:p>
            <a:pPr algn="ctr"/>
            <a:r>
              <a:rPr lang="ru-RU" sz="2000" b="1" dirty="0"/>
              <a:t>12. Никулина Елена </a:t>
            </a:r>
            <a:r>
              <a:rPr lang="ru-RU" sz="2000" b="1" dirty="0" err="1"/>
              <a:t>Ксенофонтовна</a:t>
            </a:r>
            <a:r>
              <a:rPr lang="ru-RU" sz="2000" b="1" dirty="0"/>
              <a:t> - 92 года</a:t>
            </a:r>
          </a:p>
          <a:p>
            <a:pPr algn="ctr"/>
            <a:r>
              <a:rPr lang="ru-RU" sz="2000" b="1" dirty="0" smtClean="0"/>
              <a:t>13</a:t>
            </a:r>
            <a:r>
              <a:rPr lang="ru-RU" sz="2000" b="1" dirty="0"/>
              <a:t>. </a:t>
            </a:r>
            <a:r>
              <a:rPr lang="ru-RU" sz="2000" b="1" dirty="0" err="1"/>
              <a:t>Шишлянников</a:t>
            </a:r>
            <a:r>
              <a:rPr lang="ru-RU" sz="2000" b="1" dirty="0"/>
              <a:t>  Григорий Иванович - 91 год</a:t>
            </a:r>
          </a:p>
        </p:txBody>
      </p:sp>
      <p:sp>
        <p:nvSpPr>
          <p:cNvPr id="3" name="Объект 3"/>
          <p:cNvSpPr txBox="1">
            <a:spLocks/>
          </p:cNvSpPr>
          <p:nvPr/>
        </p:nvSpPr>
        <p:spPr>
          <a:xfrm>
            <a:off x="2015716" y="476672"/>
            <a:ext cx="5112568" cy="432048"/>
          </a:xfrm>
          <a:prstGeom prst="roundRect">
            <a:avLst/>
          </a:prstGeom>
          <a:solidFill>
            <a:schemeClr val="accent2">
              <a:lumMod val="40000"/>
              <a:lumOff val="60000"/>
              <a:alpha val="33000"/>
            </a:schemeClr>
          </a:solidFill>
        </p:spPr>
        <p:style>
          <a:lnRef idx="1">
            <a:schemeClr val="accent1"/>
          </a:lnRef>
          <a:fillRef idx="2">
            <a:schemeClr val="accent1"/>
          </a:fillRef>
          <a:effectRef idx="1">
            <a:schemeClr val="accent1"/>
          </a:effectRef>
          <a:fontRef idx="minor">
            <a:schemeClr val="dk1"/>
          </a:fontRef>
        </p:style>
        <p:txBody>
          <a:bodyPr vert="horz" lIns="91440" tIns="45720" rIns="91440" bIns="45720" rtlCol="0" anchor="ctr">
            <a:noAutofit/>
          </a:bodyPr>
          <a:lstStyle>
            <a:lvl1pPr marL="342900" indent="-342900" algn="l" defTabSz="914400" rtl="0" eaLnBrk="1" latinLnBrk="0" hangingPunct="1">
              <a:spcBef>
                <a:spcPct val="20000"/>
              </a:spcBef>
              <a:buFont typeface="Arial" pitchFamily="34" charset="0"/>
              <a:buChar char="•"/>
              <a:defRPr sz="2800" kern="1200">
                <a:solidFill>
                  <a:schemeClr val="dk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400" kern="1200">
                <a:solidFill>
                  <a:schemeClr val="dk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000" kern="1200">
                <a:solidFill>
                  <a:schemeClr val="dk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800" kern="1200">
                <a:solidFill>
                  <a:schemeClr val="dk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800" kern="1200">
                <a:solidFill>
                  <a:schemeClr val="dk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1800" kern="1200">
                <a:solidFill>
                  <a:schemeClr val="dk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1800" kern="1200">
                <a:solidFill>
                  <a:schemeClr val="dk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1800" kern="1200">
                <a:solidFill>
                  <a:schemeClr val="dk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1800" kern="1200">
                <a:solidFill>
                  <a:schemeClr val="dk1"/>
                </a:solidFill>
                <a:latin typeface="+mn-lt"/>
                <a:ea typeface="+mn-ea"/>
                <a:cs typeface="+mn-cs"/>
              </a:defRPr>
            </a:lvl9pPr>
          </a:lstStyle>
          <a:p>
            <a:pPr marL="0" indent="0" algn="ctr">
              <a:spcBef>
                <a:spcPts val="0"/>
              </a:spcBef>
              <a:buNone/>
            </a:pPr>
            <a:endParaRPr lang="ru-RU" sz="2400" b="1" dirty="0" smtClean="0"/>
          </a:p>
          <a:p>
            <a:pPr marL="0" indent="0" algn="ctr">
              <a:spcBef>
                <a:spcPts val="0"/>
              </a:spcBef>
              <a:buNone/>
            </a:pPr>
            <a:r>
              <a:rPr lang="ru-RU" sz="2400" b="1" i="1" dirty="0" smtClean="0"/>
              <a:t>Наши долгожители!!!</a:t>
            </a:r>
          </a:p>
          <a:p>
            <a:pPr marL="0" indent="0" algn="ctr">
              <a:spcBef>
                <a:spcPts val="0"/>
              </a:spcBef>
              <a:buNone/>
            </a:pPr>
            <a:endParaRPr lang="ru-RU" sz="2400" b="1" i="1" dirty="0"/>
          </a:p>
        </p:txBody>
      </p:sp>
      <p:sp>
        <p:nvSpPr>
          <p:cNvPr id="4" name="Лента лицом вверх 3"/>
          <p:cNvSpPr/>
          <p:nvPr/>
        </p:nvSpPr>
        <p:spPr>
          <a:xfrm>
            <a:off x="179512" y="188640"/>
            <a:ext cx="8784976" cy="6552728"/>
          </a:xfrm>
          <a:prstGeom prst="ribbon2">
            <a:avLst>
              <a:gd name="adj1" fmla="val 16667"/>
              <a:gd name="adj2" fmla="val 75000"/>
            </a:avLst>
          </a:prstGeom>
          <a:noFill/>
          <a:ln>
            <a:solidFill>
              <a:schemeClr val="accent2">
                <a:alpha val="6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28409363"/>
      </p:ext>
    </p:extLst>
  </p:cSld>
  <p:clrMapOvr>
    <a:masterClrMapping/>
  </p:clrMapOvr>
  <p:transition spd="slow">
    <p:wipe/>
  </p:transition>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642288" y="260648"/>
            <a:ext cx="8250192" cy="6124754"/>
          </a:xfrm>
          <a:prstGeom prst="rect">
            <a:avLst/>
          </a:prstGeom>
        </p:spPr>
        <p:txBody>
          <a:bodyPr wrap="square">
            <a:spAutoFit/>
          </a:bodyPr>
          <a:lstStyle/>
          <a:p>
            <a:pPr indent="266700"/>
            <a:r>
              <a:rPr lang="ru-RU" sz="1400" dirty="0"/>
              <a:t>Сегодня мы заполнили лишь  </a:t>
            </a:r>
            <a:r>
              <a:rPr lang="ru-RU" sz="1400" dirty="0" smtClean="0"/>
              <a:t>одну </a:t>
            </a:r>
            <a:r>
              <a:rPr lang="ru-RU" sz="1400" dirty="0"/>
              <a:t>страницу из тысячи, рассказывающих об истории посёлка Майна  </a:t>
            </a:r>
            <a:r>
              <a:rPr lang="ru-RU" sz="1400" dirty="0" smtClean="0"/>
              <a:t> и </a:t>
            </a:r>
            <a:r>
              <a:rPr lang="ru-RU" sz="1400" dirty="0"/>
              <a:t>его жителях. </a:t>
            </a:r>
            <a:endParaRPr lang="ru-RU" sz="1400" dirty="0" smtClean="0"/>
          </a:p>
          <a:p>
            <a:pPr indent="266700"/>
            <a:r>
              <a:rPr lang="ru-RU" sz="1400" dirty="0" smtClean="0"/>
              <a:t>Завершить </a:t>
            </a:r>
            <a:r>
              <a:rPr lang="ru-RU" sz="1400" dirty="0"/>
              <a:t>её хочется словами из песни Зинаиды Тимофеевны </a:t>
            </a:r>
            <a:r>
              <a:rPr lang="ru-RU" sz="1400" dirty="0" err="1"/>
              <a:t>Осетковской</a:t>
            </a:r>
            <a:r>
              <a:rPr lang="ru-RU" sz="1400" dirty="0"/>
              <a:t> :</a:t>
            </a:r>
          </a:p>
          <a:p>
            <a:r>
              <a:rPr lang="ru-RU" sz="1400" dirty="0"/>
              <a:t> </a:t>
            </a:r>
          </a:p>
          <a:p>
            <a:r>
              <a:rPr lang="ru-RU" sz="1400" dirty="0"/>
              <a:t>   </a:t>
            </a:r>
            <a:endParaRPr lang="ru-RU" sz="1400" dirty="0" smtClean="0"/>
          </a:p>
          <a:p>
            <a:endParaRPr lang="ru-RU" sz="1400" dirty="0"/>
          </a:p>
          <a:p>
            <a:endParaRPr lang="ru-RU" sz="1400" dirty="0" smtClean="0"/>
          </a:p>
          <a:p>
            <a:endParaRPr lang="ru-RU" sz="1400" dirty="0"/>
          </a:p>
          <a:p>
            <a:endParaRPr lang="ru-RU" sz="1400" dirty="0" smtClean="0"/>
          </a:p>
          <a:p>
            <a:endParaRPr lang="ru-RU" sz="1400" dirty="0"/>
          </a:p>
          <a:p>
            <a:endParaRPr lang="ru-RU" sz="1400" dirty="0" smtClean="0"/>
          </a:p>
          <a:p>
            <a:endParaRPr lang="ru-RU" sz="1400" dirty="0"/>
          </a:p>
          <a:p>
            <a:endParaRPr lang="ru-RU" sz="1400" dirty="0" smtClean="0"/>
          </a:p>
          <a:p>
            <a:endParaRPr lang="ru-RU" sz="1400" dirty="0"/>
          </a:p>
          <a:p>
            <a:endParaRPr lang="ru-RU" sz="1400" dirty="0" smtClean="0"/>
          </a:p>
          <a:p>
            <a:endParaRPr lang="ru-RU" sz="1400" dirty="0" smtClean="0"/>
          </a:p>
          <a:p>
            <a:r>
              <a:rPr lang="ru-RU" sz="1400" b="1" dirty="0" smtClean="0"/>
              <a:t>С </a:t>
            </a:r>
            <a:r>
              <a:rPr lang="ru-RU" sz="1400" b="1" dirty="0"/>
              <a:t>юбилеем, дорогие земляки! </a:t>
            </a:r>
          </a:p>
          <a:p>
            <a:r>
              <a:rPr lang="ru-RU" sz="1400" dirty="0"/>
              <a:t>С наилучшими пожеланиями здоровья, мира и </a:t>
            </a:r>
            <a:r>
              <a:rPr lang="ru-RU" sz="1400" dirty="0" smtClean="0"/>
              <a:t>благополучия!</a:t>
            </a:r>
            <a:endParaRPr lang="ru-RU" sz="1400" dirty="0"/>
          </a:p>
          <a:p>
            <a:r>
              <a:rPr lang="ru-RU" sz="1400" dirty="0" smtClean="0"/>
              <a:t>Автор </a:t>
            </a:r>
            <a:r>
              <a:rPr lang="ru-RU" sz="1400" b="1" dirty="0"/>
              <a:t> Л.И. Мякишева</a:t>
            </a:r>
          </a:p>
          <a:p>
            <a:r>
              <a:rPr lang="ru-RU" sz="1400" dirty="0"/>
              <a:t> </a:t>
            </a:r>
          </a:p>
          <a:p>
            <a:r>
              <a:rPr lang="ru-RU" sz="1400" dirty="0"/>
              <a:t>За  помощь и содействие в подготовке данного материала  благодарю:</a:t>
            </a:r>
          </a:p>
          <a:p>
            <a:pPr marL="285750" indent="-285750">
              <a:buFont typeface="Wingdings" pitchFamily="2" charset="2"/>
              <a:buChar char="Ø"/>
            </a:pPr>
            <a:r>
              <a:rPr lang="ru-RU" sz="1400" dirty="0"/>
              <a:t>Е.Г. Иванову, начальника муниципального архива Администрации муниципального образования город Саяногорск; </a:t>
            </a:r>
            <a:endParaRPr lang="ru-RU" sz="1400" dirty="0" smtClean="0"/>
          </a:p>
          <a:p>
            <a:pPr marL="285750" indent="-285750">
              <a:buFont typeface="Wingdings" pitchFamily="2" charset="2"/>
              <a:buChar char="Ø"/>
            </a:pPr>
            <a:r>
              <a:rPr lang="ru-RU" sz="1400" dirty="0" smtClean="0"/>
              <a:t>Е.С</a:t>
            </a:r>
            <a:r>
              <a:rPr lang="ru-RU" sz="1400" dirty="0"/>
              <a:t>. Глазунову</a:t>
            </a:r>
            <a:r>
              <a:rPr lang="ru-RU" sz="1400" dirty="0" smtClean="0"/>
              <a:t>, ведущего </a:t>
            </a:r>
            <a:r>
              <a:rPr lang="ru-RU" sz="1400" dirty="0"/>
              <a:t>специалиста (помощника) управления делами Администрации муниципального образования г. Саяногорск; </a:t>
            </a:r>
            <a:endParaRPr lang="ru-RU" sz="1400" dirty="0" smtClean="0"/>
          </a:p>
          <a:p>
            <a:pPr marL="285750" indent="-285750">
              <a:buFont typeface="Wingdings" pitchFamily="2" charset="2"/>
              <a:buChar char="Ø"/>
            </a:pPr>
            <a:r>
              <a:rPr lang="ru-RU" sz="1400" dirty="0" smtClean="0"/>
              <a:t>старожилов </a:t>
            </a:r>
            <a:r>
              <a:rPr lang="ru-RU" sz="1400" dirty="0"/>
              <a:t>посёлка: Л.В. Владимирову (</a:t>
            </a:r>
            <a:r>
              <a:rPr lang="ru-RU" sz="1400" dirty="0" err="1"/>
              <a:t>Фефелову</a:t>
            </a:r>
            <a:r>
              <a:rPr lang="ru-RU" sz="1400" dirty="0"/>
              <a:t>), В.Д. </a:t>
            </a:r>
            <a:r>
              <a:rPr lang="ru-RU" sz="1400" dirty="0" err="1"/>
              <a:t>Чекушину</a:t>
            </a:r>
            <a:r>
              <a:rPr lang="ru-RU" sz="1400" dirty="0"/>
              <a:t> (</a:t>
            </a:r>
            <a:r>
              <a:rPr lang="ru-RU" sz="1400" dirty="0" err="1"/>
              <a:t>Бакун</a:t>
            </a:r>
            <a:r>
              <a:rPr lang="ru-RU" sz="1400" dirty="0"/>
              <a:t>), В.И. </a:t>
            </a:r>
            <a:r>
              <a:rPr lang="ru-RU" sz="1400"/>
              <a:t>Юрченко</a:t>
            </a:r>
            <a:r>
              <a:rPr lang="ru-RU" sz="1400" smtClean="0"/>
              <a:t>,                             </a:t>
            </a:r>
            <a:r>
              <a:rPr lang="ru-RU" sz="1400" dirty="0"/>
              <a:t>В.В. Чернявского; </a:t>
            </a:r>
            <a:endParaRPr lang="ru-RU" sz="1400" dirty="0" smtClean="0"/>
          </a:p>
          <a:p>
            <a:pPr marL="285750" indent="-285750">
              <a:buFont typeface="Wingdings" pitchFamily="2" charset="2"/>
              <a:buChar char="Ø"/>
            </a:pPr>
            <a:r>
              <a:rPr lang="ru-RU" sz="1400" dirty="0" smtClean="0"/>
              <a:t>всех </a:t>
            </a:r>
            <a:r>
              <a:rPr lang="ru-RU" sz="1400" dirty="0"/>
              <a:t>жителей, неравнодушных к истории посёлка, предоставивших семейные реликвии.</a:t>
            </a:r>
          </a:p>
        </p:txBody>
      </p:sp>
      <p:sp>
        <p:nvSpPr>
          <p:cNvPr id="3" name="Объект 3"/>
          <p:cNvSpPr txBox="1">
            <a:spLocks/>
          </p:cNvSpPr>
          <p:nvPr/>
        </p:nvSpPr>
        <p:spPr>
          <a:xfrm>
            <a:off x="2879812" y="982320"/>
            <a:ext cx="3528392" cy="2664296"/>
          </a:xfrm>
          <a:prstGeom prst="roundRect">
            <a:avLst/>
          </a:prstGeom>
          <a:solidFill>
            <a:schemeClr val="accent2">
              <a:lumMod val="40000"/>
              <a:lumOff val="60000"/>
              <a:alpha val="13000"/>
            </a:schemeClr>
          </a:solidFill>
        </p:spPr>
        <p:style>
          <a:lnRef idx="1">
            <a:schemeClr val="accent1"/>
          </a:lnRef>
          <a:fillRef idx="2">
            <a:schemeClr val="accent1"/>
          </a:fillRef>
          <a:effectRef idx="1">
            <a:schemeClr val="accent1"/>
          </a:effectRef>
          <a:fontRef idx="minor">
            <a:schemeClr val="dk1"/>
          </a:fontRef>
        </p:style>
        <p:txBody>
          <a:bodyPr vert="horz" lIns="91440" tIns="45720" rIns="91440" bIns="45720" rtlCol="0" anchor="ctr">
            <a:noAutofit/>
          </a:bodyPr>
          <a:lstStyle>
            <a:lvl1pPr marL="342900" indent="-342900" algn="l" defTabSz="914400" rtl="0" eaLnBrk="1" latinLnBrk="0" hangingPunct="1">
              <a:spcBef>
                <a:spcPct val="20000"/>
              </a:spcBef>
              <a:buFont typeface="Arial" pitchFamily="34" charset="0"/>
              <a:buChar char="•"/>
              <a:defRPr sz="2800" kern="1200">
                <a:solidFill>
                  <a:schemeClr val="dk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400" kern="1200">
                <a:solidFill>
                  <a:schemeClr val="dk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000" kern="1200">
                <a:solidFill>
                  <a:schemeClr val="dk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800" kern="1200">
                <a:solidFill>
                  <a:schemeClr val="dk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800" kern="1200">
                <a:solidFill>
                  <a:schemeClr val="dk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1800" kern="1200">
                <a:solidFill>
                  <a:schemeClr val="dk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1800" kern="1200">
                <a:solidFill>
                  <a:schemeClr val="dk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1800" kern="1200">
                <a:solidFill>
                  <a:schemeClr val="dk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1800" kern="1200">
                <a:solidFill>
                  <a:schemeClr val="dk1"/>
                </a:solidFill>
                <a:latin typeface="+mn-lt"/>
                <a:ea typeface="+mn-ea"/>
                <a:cs typeface="+mn-cs"/>
              </a:defRPr>
            </a:lvl9pPr>
          </a:lstStyle>
          <a:p>
            <a:pPr marL="0" indent="0" algn="ctr">
              <a:buNone/>
            </a:pPr>
            <a:r>
              <a:rPr lang="ru-RU" sz="1400" b="1" dirty="0" smtClean="0"/>
              <a:t> С </a:t>
            </a:r>
            <a:r>
              <a:rPr lang="ru-RU" sz="1400" b="1" dirty="0"/>
              <a:t>юбилеем, наш посёлок родной! </a:t>
            </a:r>
          </a:p>
          <a:p>
            <a:pPr marL="0" indent="0" algn="ctr">
              <a:buNone/>
            </a:pPr>
            <a:r>
              <a:rPr lang="ru-RU" sz="1400" b="1" dirty="0"/>
              <a:t>Постарел ты, обветшал, стал седой. </a:t>
            </a:r>
          </a:p>
          <a:p>
            <a:pPr marL="0" indent="0" algn="ctr">
              <a:buNone/>
            </a:pPr>
            <a:r>
              <a:rPr lang="ru-RU" sz="1400" b="1" dirty="0"/>
              <a:t>Но надеемся, что юность собой</a:t>
            </a:r>
          </a:p>
          <a:p>
            <a:pPr marL="0" indent="0" algn="ctr">
              <a:buNone/>
            </a:pPr>
            <a:r>
              <a:rPr lang="ru-RU" sz="1400" b="1" dirty="0"/>
              <a:t>Возродит всё, чтоб гордиться тобой. </a:t>
            </a:r>
            <a:endParaRPr lang="ru-RU" sz="800" b="1" dirty="0" smtClean="0"/>
          </a:p>
          <a:p>
            <a:pPr marL="0" indent="0" algn="ctr">
              <a:buNone/>
            </a:pPr>
            <a:endParaRPr lang="ru-RU" sz="1400" b="1" dirty="0" smtClean="0"/>
          </a:p>
          <a:p>
            <a:pPr marL="0" indent="0" algn="ctr">
              <a:buNone/>
            </a:pPr>
            <a:r>
              <a:rPr lang="ru-RU" sz="1400" b="1" dirty="0"/>
              <a:t>  </a:t>
            </a:r>
            <a:r>
              <a:rPr lang="ru-RU" sz="1400" b="1" dirty="0" smtClean="0"/>
              <a:t>С </a:t>
            </a:r>
            <a:r>
              <a:rPr lang="ru-RU" sz="1400" b="1" dirty="0"/>
              <a:t>нём рожденья, наш посёлок родной! </a:t>
            </a:r>
          </a:p>
          <a:p>
            <a:pPr marL="0" indent="0" algn="ctr">
              <a:buNone/>
            </a:pPr>
            <a:r>
              <a:rPr lang="ru-RU" sz="1400" b="1" dirty="0"/>
              <a:t>Не старей, а будь душой молодой! </a:t>
            </a:r>
          </a:p>
          <a:p>
            <a:pPr marL="0" indent="0" algn="ctr">
              <a:buNone/>
            </a:pPr>
            <a:r>
              <a:rPr lang="ru-RU" sz="1400" b="1" dirty="0"/>
              <a:t>Своей мудростью, своей красотой</a:t>
            </a:r>
          </a:p>
          <a:p>
            <a:pPr marL="0" indent="0" algn="ctr">
              <a:buNone/>
            </a:pPr>
            <a:r>
              <a:rPr lang="ru-RU" sz="1400" b="1" dirty="0"/>
              <a:t>Поведи  своих детей за собой! </a:t>
            </a:r>
          </a:p>
        </p:txBody>
      </p:sp>
      <p:sp>
        <p:nvSpPr>
          <p:cNvPr id="4" name="Табличка 3"/>
          <p:cNvSpPr/>
          <p:nvPr/>
        </p:nvSpPr>
        <p:spPr>
          <a:xfrm>
            <a:off x="251520" y="116632"/>
            <a:ext cx="8784976" cy="6336704"/>
          </a:xfrm>
          <a:prstGeom prst="plaque">
            <a:avLst>
              <a:gd name="adj" fmla="val 6117"/>
            </a:avLst>
          </a:prstGeom>
          <a:noFill/>
          <a:ln>
            <a:solidFill>
              <a:schemeClr val="accent2">
                <a:alpha val="2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1983953938"/>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395536" y="144016"/>
            <a:ext cx="8229600" cy="6713984"/>
          </a:xfrm>
        </p:spPr>
        <p:txBody>
          <a:bodyPr>
            <a:normAutofit/>
          </a:bodyPr>
          <a:lstStyle/>
          <a:p>
            <a:pPr marL="0" indent="0" algn="just">
              <a:buNone/>
              <a:tabLst>
                <a:tab pos="355600" algn="l"/>
              </a:tabLst>
            </a:pPr>
            <a:r>
              <a:rPr lang="ru-RU" sz="2300" dirty="0" smtClean="0"/>
              <a:t>	</a:t>
            </a:r>
            <a:endParaRPr lang="ru-RU" sz="2600" dirty="0" smtClean="0"/>
          </a:p>
          <a:p>
            <a:pPr marL="0" indent="0" algn="just">
              <a:buNone/>
              <a:tabLst>
                <a:tab pos="355600" algn="l"/>
              </a:tabLst>
            </a:pPr>
            <a:r>
              <a:rPr lang="ru-RU" sz="2800" b="0" dirty="0" smtClean="0">
                <a:solidFill>
                  <a:schemeClr val="tx1"/>
                </a:solidFill>
              </a:rPr>
              <a:t>	</a:t>
            </a:r>
            <a:endParaRPr lang="ru-RU" sz="2800" dirty="0"/>
          </a:p>
          <a:p>
            <a:pPr marL="0" indent="0" algn="just">
              <a:buNone/>
              <a:tabLst>
                <a:tab pos="355600" algn="l"/>
              </a:tabLst>
            </a:pPr>
            <a:endParaRPr lang="ru-RU" sz="3800" dirty="0"/>
          </a:p>
          <a:p>
            <a:pPr marL="0" indent="0" algn="just">
              <a:buNone/>
              <a:tabLst>
                <a:tab pos="355600" algn="l"/>
              </a:tabLst>
            </a:pPr>
            <a:r>
              <a:rPr lang="ru-RU" sz="3800" b="0" dirty="0" smtClean="0">
                <a:solidFill>
                  <a:schemeClr val="tx1"/>
                </a:solidFill>
              </a:rPr>
              <a:t>	  </a:t>
            </a:r>
          </a:p>
          <a:p>
            <a:pPr marL="0" indent="0" algn="just">
              <a:buNone/>
              <a:tabLst>
                <a:tab pos="355600" algn="l"/>
              </a:tabLst>
            </a:pPr>
            <a:r>
              <a:rPr lang="ru-RU" sz="3800" dirty="0"/>
              <a:t>	 </a:t>
            </a:r>
            <a:r>
              <a:rPr lang="ru-RU" sz="2000" b="0" dirty="0" smtClean="0">
                <a:solidFill>
                  <a:schemeClr val="tx1"/>
                </a:solidFill>
              </a:rPr>
              <a:t>В целом, успешная работа рудника и фабрики в течение 1955-1963г.г. позволили успешно решать социальные проблемы.</a:t>
            </a:r>
          </a:p>
          <a:p>
            <a:pPr marL="0" indent="0" algn="just">
              <a:buNone/>
              <a:tabLst>
                <a:tab pos="355600" algn="l"/>
              </a:tabLst>
            </a:pPr>
            <a:r>
              <a:rPr lang="ru-RU" sz="2000" dirty="0" smtClean="0"/>
              <a:t> 	    К </a:t>
            </a:r>
            <a:r>
              <a:rPr lang="ru-RU" sz="2000" dirty="0"/>
              <a:t>этому периоду заканчивались изыскательские работы по выбору створа СШГЭС и сложилась вполне благоприятная обстановка, когда поселок Майна со всеми социально- бытовыми объектами был передан Дирекции  строящегося  гидроузла. Запасы же руд полностью отработаны, а устья выработок </a:t>
            </a:r>
            <a:r>
              <a:rPr lang="ru-RU" sz="2000" dirty="0" smtClean="0"/>
              <a:t>  забетонированы. (Рыбаков Н.Р., бывший ИТР рудника с 1954 по 1963 год).</a:t>
            </a:r>
          </a:p>
          <a:p>
            <a:pPr marL="0" indent="0">
              <a:buNone/>
            </a:pPr>
            <a:endParaRPr lang="ru-RU" sz="2300" dirty="0"/>
          </a:p>
          <a:p>
            <a:endParaRPr lang="ru-RU" dirty="0"/>
          </a:p>
        </p:txBody>
      </p:sp>
      <p:sp>
        <p:nvSpPr>
          <p:cNvPr id="4" name="Табличка 3"/>
          <p:cNvSpPr/>
          <p:nvPr/>
        </p:nvSpPr>
        <p:spPr>
          <a:xfrm>
            <a:off x="179512" y="188640"/>
            <a:ext cx="8856984" cy="6480720"/>
          </a:xfrm>
          <a:prstGeom prst="plaque">
            <a:avLst>
              <a:gd name="adj" fmla="val 6036"/>
            </a:avLst>
          </a:prstGeom>
          <a:noFill/>
          <a:ln>
            <a:solidFill>
              <a:schemeClr val="accent2">
                <a:alpha val="3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5" name="Скругленный прямоугольник 4"/>
          <p:cNvSpPr/>
          <p:nvPr/>
        </p:nvSpPr>
        <p:spPr>
          <a:xfrm>
            <a:off x="395536" y="332656"/>
            <a:ext cx="8208912" cy="1584176"/>
          </a:xfrm>
          <a:prstGeom prst="roundRect">
            <a:avLst/>
          </a:prstGeom>
          <a:solidFill>
            <a:schemeClr val="accent2">
              <a:lumMod val="40000"/>
              <a:lumOff val="60000"/>
              <a:alpha val="33000"/>
            </a:schemeClr>
          </a:solidFill>
        </p:spPr>
        <p:style>
          <a:lnRef idx="1">
            <a:schemeClr val="accent1"/>
          </a:lnRef>
          <a:fillRef idx="2">
            <a:schemeClr val="accent1"/>
          </a:fillRef>
          <a:effectRef idx="1">
            <a:schemeClr val="accent1"/>
          </a:effectRef>
          <a:fontRef idx="minor">
            <a:schemeClr val="dk1"/>
          </a:fontRef>
        </p:style>
        <p:txBody>
          <a:bodyPr rtlCol="0" anchor="ctr"/>
          <a:lstStyle/>
          <a:p>
            <a:pPr algn="ctr"/>
            <a:endParaRPr lang="ru-RU" b="1" dirty="0" smtClean="0"/>
          </a:p>
          <a:p>
            <a:pPr algn="ctr"/>
            <a:r>
              <a:rPr lang="ru-RU" sz="2500" b="0" dirty="0" smtClean="0">
                <a:solidFill>
                  <a:schemeClr val="tx1"/>
                </a:solidFill>
              </a:rPr>
              <a:t>Большой вклад  в развитие спорта внесли: </a:t>
            </a:r>
          </a:p>
          <a:p>
            <a:pPr algn="ctr"/>
            <a:r>
              <a:rPr lang="ru-RU" sz="2500" b="0" dirty="0" err="1" smtClean="0">
                <a:solidFill>
                  <a:schemeClr val="tx1"/>
                </a:solidFill>
              </a:rPr>
              <a:t>Почтов</a:t>
            </a:r>
            <a:r>
              <a:rPr lang="ru-RU" sz="2500" b="0" dirty="0" smtClean="0">
                <a:solidFill>
                  <a:schemeClr val="tx1"/>
                </a:solidFill>
              </a:rPr>
              <a:t> М., </a:t>
            </a:r>
            <a:r>
              <a:rPr lang="ru-RU" sz="2500" b="0" dirty="0" err="1" smtClean="0">
                <a:solidFill>
                  <a:schemeClr val="tx1"/>
                </a:solidFill>
              </a:rPr>
              <a:t>Чекушин</a:t>
            </a:r>
            <a:r>
              <a:rPr lang="ru-RU" sz="2500" b="0" dirty="0" smtClean="0">
                <a:solidFill>
                  <a:schemeClr val="tx1"/>
                </a:solidFill>
              </a:rPr>
              <a:t> Б., братья Четверухины, Крашенинниковы, Соколов и другие.</a:t>
            </a:r>
          </a:p>
          <a:p>
            <a:pPr algn="ctr"/>
            <a:endParaRPr lang="ru-RU" b="1" dirty="0"/>
          </a:p>
        </p:txBody>
      </p:sp>
    </p:spTree>
    <p:extLst>
      <p:ext uri="{BB962C8B-B14F-4D97-AF65-F5344CB8AC3E}">
        <p14:creationId xmlns:p14="http://schemas.microsoft.com/office/powerpoint/2010/main" val="2557145729"/>
      </p:ext>
    </p:extLst>
  </p:cSld>
  <p:clrMapOvr>
    <a:masterClrMapping/>
  </p:clrMapOvr>
  <p:transition spd="slow">
    <p:wip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332656"/>
            <a:ext cx="8229600" cy="6408712"/>
          </a:xfrm>
        </p:spPr>
        <p:txBody>
          <a:bodyPr>
            <a:normAutofit fontScale="32500" lnSpcReduction="20000"/>
          </a:bodyPr>
          <a:lstStyle/>
          <a:p>
            <a:pPr marL="0" indent="0" algn="just">
              <a:buNone/>
              <a:tabLst>
                <a:tab pos="355600" algn="l"/>
              </a:tabLst>
            </a:pPr>
            <a:r>
              <a:rPr lang="ru-RU" sz="3400" b="1" dirty="0" smtClean="0"/>
              <a:t>	...</a:t>
            </a:r>
            <a:r>
              <a:rPr lang="ru-RU" sz="5500" b="1" dirty="0"/>
              <a:t>В конце 50-х годов территория </a:t>
            </a:r>
            <a:r>
              <a:rPr lang="ru-RU" sz="5500" b="1" dirty="0" err="1"/>
              <a:t>Майно</a:t>
            </a:r>
            <a:r>
              <a:rPr lang="ru-RU" sz="5500" b="1" dirty="0"/>
              <a:t> ( а именно так долгое время именовался наш поселок) относилась к </a:t>
            </a:r>
            <a:r>
              <a:rPr lang="ru-RU" sz="5500" b="1" dirty="0" err="1"/>
              <a:t>Означенскому</a:t>
            </a:r>
            <a:r>
              <a:rPr lang="ru-RU" sz="5500" b="1" dirty="0"/>
              <a:t> </a:t>
            </a:r>
            <a:r>
              <a:rPr lang="ru-RU" sz="5500" b="1" dirty="0" smtClean="0"/>
              <a:t>сельсовету </a:t>
            </a:r>
            <a:r>
              <a:rPr lang="ru-RU" sz="5500" b="1" dirty="0" err="1"/>
              <a:t>Бейского</a:t>
            </a:r>
            <a:r>
              <a:rPr lang="ru-RU" sz="5500" b="1" dirty="0"/>
              <a:t> района.</a:t>
            </a:r>
            <a:endParaRPr lang="ru-RU" sz="5500" dirty="0"/>
          </a:p>
          <a:p>
            <a:pPr marL="0" indent="0" algn="just">
              <a:buNone/>
              <a:tabLst>
                <a:tab pos="355600" algn="l"/>
              </a:tabLst>
            </a:pPr>
            <a:r>
              <a:rPr lang="ru-RU" sz="5500" dirty="0" smtClean="0"/>
              <a:t>	В </a:t>
            </a:r>
            <a:r>
              <a:rPr lang="ru-RU" sz="5500" dirty="0"/>
              <a:t>1957 году </a:t>
            </a:r>
            <a:r>
              <a:rPr lang="ru-RU" sz="5500" dirty="0" err="1"/>
              <a:t>майнцы</a:t>
            </a:r>
            <a:r>
              <a:rPr lang="ru-RU" sz="5500" dirty="0"/>
              <a:t> обратились с ходатайством в </a:t>
            </a:r>
            <a:r>
              <a:rPr lang="ru-RU" sz="5500" dirty="0" err="1"/>
              <a:t>Бейский</a:t>
            </a:r>
            <a:r>
              <a:rPr lang="ru-RU" sz="5500" dirty="0"/>
              <a:t> райсовет с просьбой "об отделении от </a:t>
            </a:r>
            <a:r>
              <a:rPr lang="ru-RU" sz="5500" dirty="0" err="1"/>
              <a:t>Означенского</a:t>
            </a:r>
            <a:r>
              <a:rPr lang="ru-RU" sz="5500" dirty="0"/>
              <a:t> сельсовета", а райсовет  обратился в </a:t>
            </a:r>
            <a:r>
              <a:rPr lang="ru-RU" sz="5500" dirty="0" err="1"/>
              <a:t>облсовет</a:t>
            </a:r>
            <a:r>
              <a:rPr lang="ru-RU" sz="5500" dirty="0"/>
              <a:t>.  Есть интересный исторический документ -</a:t>
            </a:r>
          </a:p>
          <a:p>
            <a:pPr marL="0" indent="0" algn="just">
              <a:buNone/>
              <a:tabLst>
                <a:tab pos="355600" algn="l"/>
              </a:tabLst>
            </a:pPr>
            <a:r>
              <a:rPr lang="ru-RU" sz="5500" b="1" i="1" dirty="0" smtClean="0"/>
              <a:t>	" </a:t>
            </a:r>
            <a:r>
              <a:rPr lang="ru-RU" sz="5500" b="1" i="1" dirty="0"/>
              <a:t>Объяснительная записка об отнесении поселка Майна </a:t>
            </a:r>
            <a:r>
              <a:rPr lang="ru-RU" sz="5500" b="1" i="1" dirty="0" err="1"/>
              <a:t>Означенского</a:t>
            </a:r>
            <a:r>
              <a:rPr lang="ru-RU" sz="5500" b="1" i="1" dirty="0"/>
              <a:t> </a:t>
            </a:r>
            <a:r>
              <a:rPr lang="ru-RU" sz="5500" b="1" i="1" dirty="0" smtClean="0"/>
              <a:t>сельсовета, </a:t>
            </a:r>
            <a:r>
              <a:rPr lang="ru-RU" sz="5500" b="1" i="1" dirty="0" err="1"/>
              <a:t>Бейского</a:t>
            </a:r>
            <a:r>
              <a:rPr lang="ru-RU" sz="5500" b="1" i="1" dirty="0"/>
              <a:t> </a:t>
            </a:r>
            <a:r>
              <a:rPr lang="ru-RU" sz="5500" b="1" i="1" dirty="0" smtClean="0"/>
              <a:t>района, </a:t>
            </a:r>
            <a:r>
              <a:rPr lang="ru-RU" sz="5500" b="1" i="1" dirty="0"/>
              <a:t>к категории </a:t>
            </a:r>
            <a:r>
              <a:rPr lang="ru-RU" sz="5500" b="1" i="1" dirty="0" smtClean="0"/>
              <a:t>рабочих  </a:t>
            </a:r>
            <a:r>
              <a:rPr lang="ru-RU" sz="5500" b="1" i="1" dirty="0"/>
              <a:t>поселков и образовании  </a:t>
            </a:r>
            <a:r>
              <a:rPr lang="ru-RU" sz="5500" b="1" i="1" dirty="0" err="1"/>
              <a:t>Майнского</a:t>
            </a:r>
            <a:r>
              <a:rPr lang="ru-RU" sz="5500" b="1" i="1" dirty="0"/>
              <a:t> поселкового Совета</a:t>
            </a:r>
            <a:r>
              <a:rPr lang="ru-RU" sz="5500" b="1" dirty="0"/>
              <a:t> </a:t>
            </a:r>
            <a:r>
              <a:rPr lang="ru-RU" sz="5500" b="1" i="1" dirty="0"/>
              <a:t>депутатов трудящихся"</a:t>
            </a:r>
            <a:r>
              <a:rPr lang="ru-RU" sz="5500" dirty="0"/>
              <a:t>, составленная председателем исполкома  областного Совета депутатов трудящихся </a:t>
            </a:r>
            <a:r>
              <a:rPr lang="ru-RU" sz="5500" dirty="0" smtClean="0"/>
              <a:t>                                 </a:t>
            </a:r>
            <a:r>
              <a:rPr lang="ru-RU" sz="5500" dirty="0"/>
              <a:t>А. Крапивиным, в которой, в частности, говорится: </a:t>
            </a:r>
            <a:endParaRPr lang="ru-RU" sz="5500" dirty="0" smtClean="0"/>
          </a:p>
          <a:p>
            <a:pPr marL="0" indent="0" algn="just">
              <a:buNone/>
              <a:tabLst>
                <a:tab pos="355600" algn="l"/>
              </a:tabLst>
            </a:pPr>
            <a:endParaRPr lang="ru-RU" sz="5500" dirty="0"/>
          </a:p>
          <a:p>
            <a:pPr marL="0" indent="0" algn="just">
              <a:buNone/>
              <a:tabLst>
                <a:tab pos="355600" algn="l"/>
              </a:tabLst>
            </a:pPr>
            <a:endParaRPr lang="ru-RU" sz="5500" dirty="0" smtClean="0"/>
          </a:p>
          <a:p>
            <a:pPr marL="0" indent="0" algn="just">
              <a:buNone/>
              <a:tabLst>
                <a:tab pos="355600" algn="l"/>
              </a:tabLst>
            </a:pPr>
            <a:endParaRPr lang="ru-RU" sz="5500" dirty="0"/>
          </a:p>
          <a:p>
            <a:pPr marL="0" indent="0" algn="just">
              <a:buNone/>
              <a:tabLst>
                <a:tab pos="355600" algn="l"/>
              </a:tabLst>
            </a:pPr>
            <a:r>
              <a:rPr lang="ru-RU" sz="5500" dirty="0" smtClean="0"/>
              <a:t>	Население </a:t>
            </a:r>
            <a:r>
              <a:rPr lang="ru-RU" sz="5500" dirty="0"/>
              <a:t>поселка состоит исключительно из рабочих и служащих </a:t>
            </a:r>
            <a:r>
              <a:rPr lang="ru-RU" sz="5500" dirty="0" err="1"/>
              <a:t>Майнского</a:t>
            </a:r>
            <a:r>
              <a:rPr lang="ru-RU" sz="5500" dirty="0"/>
              <a:t>  рудоуправления. Сельскохозяйственных предприятий  на территории намечаемого поселкового Совета не имеется.</a:t>
            </a:r>
          </a:p>
          <a:p>
            <a:pPr marL="0" indent="0" algn="just">
              <a:buNone/>
              <a:tabLst>
                <a:tab pos="355600" algn="l"/>
              </a:tabLst>
            </a:pPr>
            <a:r>
              <a:rPr lang="ru-RU" sz="5500" dirty="0"/>
              <a:t> 	Кроме этого, при отнесении поселка Майна к категории рабочих поселков, улучшится  руководство сельским хозяйством со стороны </a:t>
            </a:r>
            <a:r>
              <a:rPr lang="ru-RU" sz="5500" dirty="0" err="1"/>
              <a:t>Означенского</a:t>
            </a:r>
            <a:r>
              <a:rPr lang="ru-RU" sz="5500" dirty="0"/>
              <a:t>  сельского Совета </a:t>
            </a:r>
            <a:r>
              <a:rPr lang="ru-RU" sz="5500" dirty="0" smtClean="0"/>
              <a:t>(из </a:t>
            </a:r>
            <a:r>
              <a:rPr lang="ru-RU" sz="5500" dirty="0"/>
              <a:t>которого выделяется  поселок Майна, на территории остается  крупный </a:t>
            </a:r>
            <a:r>
              <a:rPr lang="ru-RU" sz="5500" dirty="0" err="1"/>
              <a:t>Означенский</a:t>
            </a:r>
            <a:r>
              <a:rPr lang="ru-RU" sz="5500" dirty="0"/>
              <a:t> совхоз).</a:t>
            </a:r>
          </a:p>
          <a:p>
            <a:pPr marL="0" indent="0" algn="just">
              <a:buNone/>
              <a:tabLst>
                <a:tab pos="355600" algn="l"/>
              </a:tabLst>
            </a:pPr>
            <a:r>
              <a:rPr lang="ru-RU" sz="5500" dirty="0"/>
              <a:t> 	Поселок Майна расположен от районного центра села Бея на расстоянии 50 км., до ближайшей </a:t>
            </a:r>
            <a:r>
              <a:rPr lang="ru-RU" sz="5500" dirty="0" err="1"/>
              <a:t>ж.д.станции</a:t>
            </a:r>
            <a:r>
              <a:rPr lang="ru-RU" sz="5500" dirty="0"/>
              <a:t> Абакан на расстоянии  80 км.,  до центра сельского Совета </a:t>
            </a:r>
            <a:r>
              <a:rPr lang="ru-RU" sz="5500" dirty="0" err="1"/>
              <a:t>с.Означенного</a:t>
            </a:r>
            <a:r>
              <a:rPr lang="ru-RU" sz="5500" dirty="0"/>
              <a:t> 10 км.</a:t>
            </a:r>
          </a:p>
          <a:p>
            <a:pPr marL="0" indent="0" algn="just">
              <a:buNone/>
              <a:tabLst>
                <a:tab pos="355600" algn="l"/>
              </a:tabLst>
            </a:pPr>
            <a:r>
              <a:rPr lang="ru-RU" sz="5500" dirty="0"/>
              <a:t>Общая численность населения по поселку Майна </a:t>
            </a:r>
            <a:r>
              <a:rPr lang="ru-RU" sz="5500" dirty="0" smtClean="0"/>
              <a:t>составляет свыше </a:t>
            </a:r>
            <a:r>
              <a:rPr lang="ru-RU" sz="5500" dirty="0"/>
              <a:t>6000 человек, в том числе рабочих и служащих 1589 чел.</a:t>
            </a:r>
          </a:p>
          <a:p>
            <a:endParaRPr lang="ru-RU" dirty="0"/>
          </a:p>
        </p:txBody>
      </p:sp>
      <p:sp>
        <p:nvSpPr>
          <p:cNvPr id="4" name="Табличка 3"/>
          <p:cNvSpPr/>
          <p:nvPr/>
        </p:nvSpPr>
        <p:spPr>
          <a:xfrm>
            <a:off x="35496" y="44624"/>
            <a:ext cx="9073008" cy="6696744"/>
          </a:xfrm>
          <a:prstGeom prst="plaque">
            <a:avLst>
              <a:gd name="adj" fmla="val 7520"/>
            </a:avLst>
          </a:prstGeom>
          <a:noFill/>
          <a:ln>
            <a:solidFill>
              <a:schemeClr val="accent2">
                <a:alpha val="29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5" name="Скругленный прямоугольник 4"/>
          <p:cNvSpPr/>
          <p:nvPr/>
        </p:nvSpPr>
        <p:spPr>
          <a:xfrm>
            <a:off x="608606" y="2924944"/>
            <a:ext cx="7920880" cy="864096"/>
          </a:xfrm>
          <a:prstGeom prst="roundRect">
            <a:avLst/>
          </a:prstGeom>
          <a:solidFill>
            <a:schemeClr val="accent2">
              <a:lumMod val="40000"/>
              <a:lumOff val="60000"/>
              <a:alpha val="33000"/>
            </a:schemeClr>
          </a:solidFill>
        </p:spPr>
        <p:style>
          <a:lnRef idx="1">
            <a:schemeClr val="accent1"/>
          </a:lnRef>
          <a:fillRef idx="2">
            <a:schemeClr val="accent1"/>
          </a:fillRef>
          <a:effectRef idx="1">
            <a:schemeClr val="accent1"/>
          </a:effectRef>
          <a:fontRef idx="minor">
            <a:schemeClr val="dk1"/>
          </a:fontRef>
        </p:style>
        <p:txBody>
          <a:bodyPr rtlCol="0" anchor="ctr"/>
          <a:lstStyle/>
          <a:p>
            <a:pPr algn="ctr"/>
            <a:endParaRPr lang="ru-RU" b="1" dirty="0" smtClean="0"/>
          </a:p>
          <a:p>
            <a:pPr algn="ctr"/>
            <a:r>
              <a:rPr lang="ru-RU" dirty="0" smtClean="0"/>
              <a:t>Отнесение поселка Майна  к категории рабочих поселков вызывается потому, что населенный пункт Майна , в связи с пуском в эксплуатацию </a:t>
            </a:r>
            <a:r>
              <a:rPr lang="ru-RU" dirty="0" err="1" smtClean="0"/>
              <a:t>Майнского</a:t>
            </a:r>
            <a:r>
              <a:rPr lang="ru-RU" dirty="0" smtClean="0"/>
              <a:t> медного рудника, вырос в крупный рабочий поселок.</a:t>
            </a:r>
          </a:p>
          <a:p>
            <a:pPr algn="ctr"/>
            <a:endParaRPr lang="ru-RU" b="1" dirty="0"/>
          </a:p>
        </p:txBody>
      </p:sp>
    </p:spTree>
    <p:extLst>
      <p:ext uri="{BB962C8B-B14F-4D97-AF65-F5344CB8AC3E}">
        <p14:creationId xmlns:p14="http://schemas.microsoft.com/office/powerpoint/2010/main" val="3577846874"/>
      </p:ext>
    </p:extLst>
  </p:cSld>
  <p:clrMapOvr>
    <a:masterClrMapping/>
  </p:clrMapOvr>
  <p:transition spd="slow">
    <p:wip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620688"/>
            <a:ext cx="8229600" cy="5721499"/>
          </a:xfrm>
        </p:spPr>
        <p:txBody>
          <a:bodyPr>
            <a:normAutofit fontScale="55000" lnSpcReduction="20000"/>
          </a:bodyPr>
          <a:lstStyle/>
          <a:p>
            <a:pPr marL="0" indent="0" algn="just" defTabSz="355600">
              <a:buNone/>
            </a:pPr>
            <a:r>
              <a:rPr lang="ru-RU" dirty="0" smtClean="0"/>
              <a:t>	На </a:t>
            </a:r>
            <a:r>
              <a:rPr lang="ru-RU" dirty="0"/>
              <a:t>территории намечаемого поселкового Совета  основным  промышленным предприятием является </a:t>
            </a:r>
            <a:r>
              <a:rPr lang="ru-RU" dirty="0" err="1"/>
              <a:t>Майнское</a:t>
            </a:r>
            <a:r>
              <a:rPr lang="ru-RU" dirty="0"/>
              <a:t> рудоуправление, с числом рабочих и служащих 1365 человек. Кроме этого, на территории поселка работает геологоразведочная партия </a:t>
            </a:r>
            <a:r>
              <a:rPr lang="ru-RU" dirty="0" smtClean="0"/>
              <a:t>треста "</a:t>
            </a:r>
            <a:r>
              <a:rPr lang="ru-RU" dirty="0" err="1"/>
              <a:t>Сибцвеметразведка</a:t>
            </a:r>
            <a:r>
              <a:rPr lang="ru-RU" dirty="0"/>
              <a:t>" </a:t>
            </a:r>
            <a:r>
              <a:rPr lang="ru-RU" dirty="0" err="1"/>
              <a:t>Главгеологии</a:t>
            </a:r>
            <a:r>
              <a:rPr lang="ru-RU" dirty="0"/>
              <a:t> Министерства цветной  металлургии, с числом рабочих  и служащих 60 человек, </a:t>
            </a:r>
            <a:r>
              <a:rPr lang="ru-RU" dirty="0" err="1"/>
              <a:t>Майнский</a:t>
            </a:r>
            <a:r>
              <a:rPr lang="ru-RU" dirty="0"/>
              <a:t> </a:t>
            </a:r>
            <a:r>
              <a:rPr lang="ru-RU" dirty="0" err="1"/>
              <a:t>продснаб</a:t>
            </a:r>
            <a:r>
              <a:rPr lang="ru-RU" dirty="0"/>
              <a:t> с числом рабочих и служащих 110 человек, лесничество и  др.</a:t>
            </a:r>
          </a:p>
          <a:p>
            <a:pPr marL="0" indent="0" algn="just" defTabSz="355600">
              <a:buNone/>
            </a:pPr>
            <a:r>
              <a:rPr lang="ru-RU" dirty="0"/>
              <a:t>	На  строительство горно-обогатительного комбината </a:t>
            </a:r>
            <a:r>
              <a:rPr lang="ru-RU" dirty="0" err="1"/>
              <a:t>Майнского</a:t>
            </a:r>
            <a:r>
              <a:rPr lang="ru-RU" dirty="0"/>
              <a:t> рудоуправления намечено капвложений на сумму 84,0млн.рублей, из которых на 1 апреля 1957 года освоено 75,4 </a:t>
            </a:r>
            <a:r>
              <a:rPr lang="ru-RU" dirty="0" err="1"/>
              <a:t>млн.руб</a:t>
            </a:r>
            <a:r>
              <a:rPr lang="ru-RU" dirty="0"/>
              <a:t>.</a:t>
            </a:r>
          </a:p>
          <a:p>
            <a:pPr marL="0" indent="0" algn="just" defTabSz="355600">
              <a:buNone/>
            </a:pPr>
            <a:r>
              <a:rPr lang="ru-RU" dirty="0"/>
              <a:t>	Основными цехами комбината являются: подземный рудник с годовой производительностью  170 тысяч  тонн руды и обогатительная фабрика по переработке руды мощностью 500 тонн в сутки. При горно-обогатительном комбинате имеются другие вспомогательные цеха: ТЭЦ - мощностью 2,5 тыс. квт., лесозаготовительный участок с объемом заготовок 10 тысяч  кубометров древесины в год; деревообделочный и лесопильный цеха; кирпичный завод; автотранспортный парк; ремонтно-механические мастерские и др.</a:t>
            </a:r>
          </a:p>
          <a:p>
            <a:pPr marL="0" indent="0" algn="just" defTabSz="355600">
              <a:buNone/>
            </a:pPr>
            <a:r>
              <a:rPr lang="ru-RU" dirty="0"/>
              <a:t>	Размер жилой площади составляет 25400  кв. м., в том числе 102 дома с жилой  площадью 8700 </a:t>
            </a:r>
            <a:r>
              <a:rPr lang="ru-RU" dirty="0" err="1"/>
              <a:t>кв.м</a:t>
            </a:r>
            <a:r>
              <a:rPr lang="ru-RU" dirty="0"/>
              <a:t>. ведомственных и 558 домов с жилой площадью  16700 </a:t>
            </a:r>
            <a:r>
              <a:rPr lang="ru-RU" dirty="0" err="1"/>
              <a:t>кв.м</a:t>
            </a:r>
            <a:r>
              <a:rPr lang="ru-RU" dirty="0"/>
              <a:t>. - находятся в личном пользовании граждан</a:t>
            </a:r>
            <a:r>
              <a:rPr lang="ru-RU" dirty="0" smtClean="0"/>
              <a:t>. </a:t>
            </a:r>
            <a:r>
              <a:rPr lang="ru-RU" dirty="0"/>
              <a:t>В поселке Майна имеются социально-культурные учреждения: клуб на 300 мест;  средняя школа с числом учащихся 800 человек; амбулатория на 50 посещений ; больница на 33 койки; </a:t>
            </a:r>
            <a:r>
              <a:rPr lang="ru-RU" dirty="0" err="1"/>
              <a:t>дет.ясли</a:t>
            </a:r>
            <a:r>
              <a:rPr lang="ru-RU" dirty="0"/>
              <a:t> на 45 детей; детсад на 50 детей; библиотека; баня с пропускной способностью  50 чел/ час и др.</a:t>
            </a:r>
          </a:p>
          <a:p>
            <a:pPr marL="0" indent="0">
              <a:buNone/>
            </a:pPr>
            <a:endParaRPr lang="ru-RU" dirty="0"/>
          </a:p>
        </p:txBody>
      </p:sp>
      <p:sp>
        <p:nvSpPr>
          <p:cNvPr id="4" name="Табличка 3"/>
          <p:cNvSpPr/>
          <p:nvPr/>
        </p:nvSpPr>
        <p:spPr>
          <a:xfrm>
            <a:off x="107504" y="260648"/>
            <a:ext cx="8928992" cy="6336704"/>
          </a:xfrm>
          <a:prstGeom prst="plaque">
            <a:avLst>
              <a:gd name="adj" fmla="val 9297"/>
            </a:avLst>
          </a:prstGeom>
          <a:noFill/>
          <a:ln>
            <a:solidFill>
              <a:schemeClr val="accent2">
                <a:alpha val="29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2449880173"/>
      </p:ext>
    </p:extLst>
  </p:cSld>
  <p:clrMapOvr>
    <a:masterClrMapping/>
  </p:clrMapOvr>
  <p:transition spd="slow">
    <p:wip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764704"/>
            <a:ext cx="8229600" cy="5649491"/>
          </a:xfrm>
        </p:spPr>
        <p:txBody>
          <a:bodyPr>
            <a:normAutofit fontScale="55000" lnSpcReduction="20000"/>
          </a:bodyPr>
          <a:lstStyle/>
          <a:p>
            <a:pPr marL="0" indent="355600" algn="just">
              <a:buNone/>
            </a:pPr>
            <a:r>
              <a:rPr lang="ru-RU" dirty="0"/>
              <a:t>Земельный участок отведен под поселок Майна  отчужденный от землепользования колхоза "Красноармеец" в количестве 198,3 га.</a:t>
            </a:r>
          </a:p>
          <a:p>
            <a:pPr marL="0" indent="355600" algn="just">
              <a:buNone/>
            </a:pPr>
            <a:r>
              <a:rPr lang="ru-RU" dirty="0" smtClean="0"/>
              <a:t>Помещение </a:t>
            </a:r>
            <a:r>
              <a:rPr lang="ru-RU" dirty="0"/>
              <a:t>под поселковый Совет находится в стадии строительства и будет закончено к 1 октября 1957 года</a:t>
            </a:r>
            <a:r>
              <a:rPr lang="ru-RU" dirty="0" smtClean="0"/>
              <a:t>.</a:t>
            </a:r>
          </a:p>
          <a:p>
            <a:pPr marL="0" indent="355600" algn="just">
              <a:buNone/>
            </a:pPr>
            <a:r>
              <a:rPr lang="ru-RU" dirty="0" smtClean="0"/>
              <a:t>Наименование  вновь образуемому рабочему поселку: есть предложение  присвоить </a:t>
            </a:r>
            <a:r>
              <a:rPr lang="ru-RU" b="1" dirty="0" smtClean="0"/>
              <a:t>пос.  </a:t>
            </a:r>
            <a:r>
              <a:rPr lang="ru-RU" b="1" dirty="0" err="1" smtClean="0"/>
              <a:t>Майно</a:t>
            </a:r>
            <a:r>
              <a:rPr lang="ru-RU" b="1" dirty="0" smtClean="0"/>
              <a:t>(!), </a:t>
            </a:r>
            <a:r>
              <a:rPr lang="ru-RU" dirty="0" smtClean="0"/>
              <a:t>по наименованию горы, содержащей полезные ископаемые, а поселковому Совету - </a:t>
            </a:r>
            <a:r>
              <a:rPr lang="ru-RU" dirty="0" err="1" smtClean="0"/>
              <a:t>Майнский</a:t>
            </a:r>
            <a:r>
              <a:rPr lang="ru-RU" dirty="0" smtClean="0"/>
              <a:t> поселковый совет.</a:t>
            </a:r>
          </a:p>
          <a:p>
            <a:pPr marL="0" indent="355600" algn="just">
              <a:buNone/>
            </a:pPr>
            <a:r>
              <a:rPr lang="ru-RU" dirty="0" smtClean="0"/>
              <a:t>От </a:t>
            </a:r>
            <a:r>
              <a:rPr lang="ru-RU" dirty="0"/>
              <a:t>поселка Майна в </a:t>
            </a:r>
            <a:r>
              <a:rPr lang="ru-RU" dirty="0" err="1"/>
              <a:t>Означенский</a:t>
            </a:r>
            <a:r>
              <a:rPr lang="ru-RU" dirty="0"/>
              <a:t> сельский Совет избрано 25 депутатов. При образовании нового поселкового Совета  считается необходимым провести довыборы.</a:t>
            </a:r>
          </a:p>
          <a:p>
            <a:pPr marL="0" indent="355600" algn="just">
              <a:buNone/>
            </a:pPr>
            <a:r>
              <a:rPr lang="ru-RU" dirty="0" smtClean="0"/>
              <a:t>На </a:t>
            </a:r>
            <a:r>
              <a:rPr lang="ru-RU" dirty="0"/>
              <a:t>территории </a:t>
            </a:r>
            <a:r>
              <a:rPr lang="ru-RU" dirty="0" err="1"/>
              <a:t>Означенского</a:t>
            </a:r>
            <a:r>
              <a:rPr lang="ru-RU" dirty="0"/>
              <a:t> сельского Совета, из которого выделяется рабочий поселок, остаются  два населенных пункта -село Означенное и дер. Летник с количеством населения </a:t>
            </a:r>
            <a:r>
              <a:rPr lang="ru-RU" b="1" dirty="0"/>
              <a:t>1731 </a:t>
            </a:r>
            <a:r>
              <a:rPr lang="ru-RU" dirty="0"/>
              <a:t>человек.</a:t>
            </a:r>
          </a:p>
          <a:p>
            <a:pPr marL="0" indent="355600" algn="just">
              <a:buNone/>
            </a:pPr>
            <a:r>
              <a:rPr lang="ru-RU" dirty="0" smtClean="0"/>
              <a:t>При </a:t>
            </a:r>
            <a:r>
              <a:rPr lang="ru-RU" dirty="0"/>
              <a:t>образовании  рабочего поселка считаем необходимым включить в черту вновь образуемого рабочего поселка прилегающие населенные пункты: </a:t>
            </a:r>
            <a:r>
              <a:rPr lang="ru-RU" dirty="0" err="1"/>
              <a:t>Бабик</a:t>
            </a:r>
            <a:r>
              <a:rPr lang="ru-RU" dirty="0"/>
              <a:t> и Лесозавод. </a:t>
            </a:r>
          </a:p>
          <a:p>
            <a:pPr marL="0" indent="355600" algn="just">
              <a:buNone/>
            </a:pPr>
            <a:r>
              <a:rPr lang="ru-RU" dirty="0" smtClean="0"/>
              <a:t>Населенный </a:t>
            </a:r>
            <a:r>
              <a:rPr lang="ru-RU" dirty="0"/>
              <a:t>пункт </a:t>
            </a:r>
            <a:r>
              <a:rPr lang="ru-RU" dirty="0" err="1"/>
              <a:t>Бабик</a:t>
            </a:r>
            <a:r>
              <a:rPr lang="ru-RU" dirty="0"/>
              <a:t> расположен от поселка  Майна на расстоянии 5 км.,  с количеством населения  </a:t>
            </a:r>
            <a:r>
              <a:rPr lang="ru-RU" b="1" dirty="0"/>
              <a:t>130 </a:t>
            </a:r>
            <a:r>
              <a:rPr lang="ru-RU" dirty="0"/>
              <a:t>человек, в том числе 61 человек рабочих и служащих.</a:t>
            </a:r>
          </a:p>
          <a:p>
            <a:pPr marL="0" indent="355600" algn="just">
              <a:buNone/>
            </a:pPr>
            <a:r>
              <a:rPr lang="ru-RU" dirty="0" smtClean="0"/>
              <a:t>Населенный </a:t>
            </a:r>
            <a:r>
              <a:rPr lang="ru-RU" dirty="0"/>
              <a:t>пункт Лесозавод расположен от поселка Майна 5 км., с количеством населения </a:t>
            </a:r>
            <a:r>
              <a:rPr lang="ru-RU" b="1" dirty="0"/>
              <a:t>153</a:t>
            </a:r>
            <a:r>
              <a:rPr lang="ru-RU" dirty="0"/>
              <a:t> человека, в том числе 58 человек рабочих и служащих.</a:t>
            </a:r>
          </a:p>
          <a:p>
            <a:pPr marL="0" indent="0">
              <a:buNone/>
            </a:pPr>
            <a:endParaRPr lang="ru-RU" dirty="0"/>
          </a:p>
        </p:txBody>
      </p:sp>
      <p:sp>
        <p:nvSpPr>
          <p:cNvPr id="4" name="Табличка 3"/>
          <p:cNvSpPr/>
          <p:nvPr/>
        </p:nvSpPr>
        <p:spPr>
          <a:xfrm>
            <a:off x="107504" y="188640"/>
            <a:ext cx="8928992" cy="6552728"/>
          </a:xfrm>
          <a:prstGeom prst="plaque">
            <a:avLst>
              <a:gd name="adj" fmla="val 11709"/>
            </a:avLst>
          </a:prstGeom>
          <a:noFill/>
          <a:ln>
            <a:solidFill>
              <a:schemeClr val="accent2">
                <a:alpha val="29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3338408546"/>
      </p:ext>
    </p:extLst>
  </p:cSld>
  <p:clrMapOvr>
    <a:masterClrMapping/>
  </p:clrMapOvr>
  <p:transition spd="slow">
    <p:wip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548680"/>
            <a:ext cx="8229600" cy="5832648"/>
          </a:xfrm>
        </p:spPr>
        <p:txBody>
          <a:bodyPr>
            <a:normAutofit/>
          </a:bodyPr>
          <a:lstStyle/>
          <a:p>
            <a:pPr marL="0" indent="355600" algn="just">
              <a:buNone/>
            </a:pPr>
            <a:endParaRPr lang="ru-RU" dirty="0" smtClean="0"/>
          </a:p>
          <a:p>
            <a:pPr marL="0" indent="355600" algn="just">
              <a:buNone/>
            </a:pPr>
            <a:r>
              <a:rPr lang="ru-RU" sz="2200" dirty="0" smtClean="0"/>
              <a:t>Жители населенных </a:t>
            </a:r>
            <a:r>
              <a:rPr lang="ru-RU" sz="2200" dirty="0"/>
              <a:t>пунктов </a:t>
            </a:r>
            <a:r>
              <a:rPr lang="ru-RU" sz="2200" dirty="0" err="1"/>
              <a:t>Бабик</a:t>
            </a:r>
            <a:r>
              <a:rPr lang="ru-RU" sz="2200" dirty="0"/>
              <a:t> и Лесозавод  являются рабочими и служащими </a:t>
            </a:r>
            <a:r>
              <a:rPr lang="ru-RU" sz="2200" dirty="0" err="1"/>
              <a:t>Майнского</a:t>
            </a:r>
            <a:r>
              <a:rPr lang="ru-RU" sz="2200" dirty="0"/>
              <a:t> рудоуправления.</a:t>
            </a:r>
          </a:p>
          <a:p>
            <a:pPr marL="0" indent="355600" algn="just">
              <a:buNone/>
            </a:pPr>
            <a:r>
              <a:rPr lang="ru-RU" sz="2200" dirty="0" smtClean="0"/>
              <a:t>При </a:t>
            </a:r>
            <a:r>
              <a:rPr lang="ru-RU" sz="2200" dirty="0"/>
              <a:t>отнесении поселка Майна к категории рабочих поселков, улучшится  руководство, а также создадутся условия для лучшего обслуживания населения, исполком областного Совета просит отнести поселок Майна к категории рабочих  поселков и образовать </a:t>
            </a:r>
            <a:r>
              <a:rPr lang="ru-RU" sz="2200" dirty="0" err="1"/>
              <a:t>Майнский</a:t>
            </a:r>
            <a:r>
              <a:rPr lang="ru-RU" sz="2200" dirty="0"/>
              <a:t> поселковый Совет.</a:t>
            </a:r>
          </a:p>
          <a:p>
            <a:pPr marL="0" indent="355600" algn="r">
              <a:spcBef>
                <a:spcPts val="0"/>
              </a:spcBef>
              <a:buNone/>
            </a:pPr>
            <a:endParaRPr lang="ru-RU" sz="2200" dirty="0" smtClean="0"/>
          </a:p>
          <a:p>
            <a:pPr marL="0" indent="355600" algn="r">
              <a:spcBef>
                <a:spcPts val="0"/>
              </a:spcBef>
              <a:buNone/>
            </a:pPr>
            <a:r>
              <a:rPr lang="ru-RU" sz="2200" dirty="0" smtClean="0"/>
              <a:t> Председатель исполкома</a:t>
            </a:r>
          </a:p>
          <a:p>
            <a:pPr marL="0" indent="355600" algn="r">
              <a:spcBef>
                <a:spcPts val="0"/>
              </a:spcBef>
              <a:buNone/>
            </a:pPr>
            <a:r>
              <a:rPr lang="ru-RU" sz="2200" dirty="0" smtClean="0"/>
              <a:t>                                                 </a:t>
            </a:r>
            <a:r>
              <a:rPr lang="ru-RU" sz="2200" dirty="0" err="1"/>
              <a:t>облсовета</a:t>
            </a:r>
            <a:r>
              <a:rPr lang="ru-RU" sz="2200" dirty="0"/>
              <a:t> депутатов трудящихся							</a:t>
            </a:r>
            <a:r>
              <a:rPr lang="ru-RU" sz="2200" dirty="0" smtClean="0"/>
              <a:t>А</a:t>
            </a:r>
            <a:r>
              <a:rPr lang="ru-RU" sz="2200" dirty="0"/>
              <a:t>. Крапивин</a:t>
            </a:r>
          </a:p>
          <a:p>
            <a:pPr marL="0" indent="0">
              <a:spcBef>
                <a:spcPts val="0"/>
              </a:spcBef>
              <a:buNone/>
            </a:pPr>
            <a:endParaRPr lang="ru-RU" dirty="0"/>
          </a:p>
        </p:txBody>
      </p:sp>
      <p:sp>
        <p:nvSpPr>
          <p:cNvPr id="5" name="Табличка 4"/>
          <p:cNvSpPr/>
          <p:nvPr/>
        </p:nvSpPr>
        <p:spPr>
          <a:xfrm>
            <a:off x="179512" y="188640"/>
            <a:ext cx="8784976" cy="6336704"/>
          </a:xfrm>
          <a:prstGeom prst="plaque">
            <a:avLst>
              <a:gd name="adj" fmla="val 12744"/>
            </a:avLst>
          </a:prstGeom>
          <a:noFill/>
          <a:ln>
            <a:solidFill>
              <a:schemeClr val="accent2">
                <a:alpha val="3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102864274"/>
      </p:ext>
    </p:extLst>
  </p:cSld>
  <p:clrMapOvr>
    <a:masterClrMapping/>
  </p:clrMapOvr>
  <p:transition spd="slow">
    <p:wipe/>
  </p:transition>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1801</TotalTime>
  <Words>3248</Words>
  <Application>Microsoft Office PowerPoint</Application>
  <PresentationFormat>Экран (4:3)</PresentationFormat>
  <Paragraphs>413</Paragraphs>
  <Slides>45</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45</vt:i4>
      </vt:variant>
    </vt:vector>
  </HeadingPairs>
  <TitlesOfParts>
    <vt:vector size="46" baseType="lpstr">
      <vt:lpstr>Тема Office</vt:lpstr>
      <vt:lpstr>С Днем рождения, Майна!</vt:lpstr>
      <vt:lpstr> Некоторые факты из истории создания поселка... </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  Учитывая изложенное в данной "Записке...", было принято решение: просьбу майнцев удовлетворить.   И 13-го декабря 1957 года состоялась первая сессия Майнского поселкового совета депутатов трудящихся Бейского района Хакасской автономной области Красноярского края шестого созыва.  Всего депутатов было 24, присутствовали на сессии 22. Представитель райисполкома В.И Стукач озвучил решение об отделении от  Означенского сельсовета, предложил избрать председателя поссовета, его заместителя и секретаря. </vt:lpstr>
      <vt:lpstr>Презентация PowerPoint</vt:lpstr>
      <vt:lpstr>А далее руководили  Майной:</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Музей п. Майна</dc:title>
  <dc:creator>Котова Анастасия Алексеевна</dc:creator>
  <cp:lastModifiedBy>Иванова Елена Геннадьевна</cp:lastModifiedBy>
  <cp:revision>101</cp:revision>
  <dcterms:created xsi:type="dcterms:W3CDTF">2026-08-19T04:48:57Z</dcterms:created>
  <dcterms:modified xsi:type="dcterms:W3CDTF">2026-08-26T06:50:22Z</dcterms:modified>
</cp:coreProperties>
</file>