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8" r:id="rId1"/>
  </p:sldMasterIdLst>
  <p:sldIdLst>
    <p:sldId id="256" r:id="rId2"/>
    <p:sldId id="291" r:id="rId3"/>
    <p:sldId id="264" r:id="rId4"/>
    <p:sldId id="265" r:id="rId5"/>
    <p:sldId id="257" r:id="rId6"/>
    <p:sldId id="260" r:id="rId7"/>
    <p:sldId id="261" r:id="rId8"/>
    <p:sldId id="262" r:id="rId9"/>
    <p:sldId id="258" r:id="rId10"/>
    <p:sldId id="259" r:id="rId11"/>
    <p:sldId id="292" r:id="rId12"/>
    <p:sldId id="293" r:id="rId13"/>
    <p:sldId id="315" r:id="rId14"/>
    <p:sldId id="266" r:id="rId15"/>
    <p:sldId id="268" r:id="rId16"/>
    <p:sldId id="274" r:id="rId17"/>
    <p:sldId id="267" r:id="rId18"/>
    <p:sldId id="316" r:id="rId19"/>
    <p:sldId id="298" r:id="rId20"/>
    <p:sldId id="300" r:id="rId21"/>
    <p:sldId id="313" r:id="rId22"/>
    <p:sldId id="314" r:id="rId23"/>
    <p:sldId id="309" r:id="rId24"/>
    <p:sldId id="310" r:id="rId25"/>
    <p:sldId id="311" r:id="rId26"/>
    <p:sldId id="312" r:id="rId27"/>
    <p:sldId id="317" r:id="rId28"/>
    <p:sldId id="294" r:id="rId29"/>
    <p:sldId id="296" r:id="rId30"/>
    <p:sldId id="297" r:id="rId31"/>
    <p:sldId id="318" r:id="rId32"/>
    <p:sldId id="290" r:id="rId33"/>
  </p:sldIdLst>
  <p:sldSz cx="9144000" cy="6858000" type="screen4x3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99"/>
    <a:srgbClr val="336699"/>
    <a:srgbClr val="0066CC"/>
    <a:srgbClr val="003399"/>
    <a:srgbClr val="3366CC"/>
    <a:srgbClr val="0033CC"/>
    <a:srgbClr val="6666FF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5" d="100"/>
          <a:sy n="75" d="100"/>
        </p:scale>
        <p:origin x="-1236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B4C71EC6-210F-42DE-9C53-41977AD35B3D}" type="datetimeFigureOut">
              <a:rPr lang="ru-RU" smtClean="0"/>
              <a:t>11.03.2022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Прямоугольник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ая соединительная линия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Прямая соединительная линия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Прямоугольник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Овал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Овал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Овал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Объект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B4C71EC6-210F-42DE-9C53-41977AD35B3D}" type="datetimeFigureOut">
              <a:rPr lang="ru-RU" smtClean="0"/>
              <a:t>11.03.2022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B4C71EC6-210F-42DE-9C53-41977AD35B3D}" type="datetimeFigureOut">
              <a:rPr lang="ru-RU" smtClean="0"/>
              <a:t>11.03.2022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Прямая соединительная линия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Прямая соединительная линия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Овал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Овал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Овал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Прямая соединительная линия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Объект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Объект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11.03.2022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Объект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B4C71EC6-210F-42DE-9C53-41977AD35B3D}" type="datetimeFigureOut">
              <a:rPr lang="ru-RU" smtClean="0"/>
              <a:t>11.03.2022</a:t>
            </a:fld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11.03.2022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Объект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B4C71EC6-210F-42DE-9C53-41977AD35B3D}" type="datetimeFigureOut">
              <a:rPr lang="ru-RU" smtClean="0"/>
              <a:t>11.03.2022</a:t>
            </a:fld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3" name="Нижний колонтитул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Овал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Прямая соединительная линия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Дата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B4C71EC6-210F-42DE-9C53-41977AD35B3D}" type="datetimeFigureOut">
              <a:rPr lang="ru-RU" smtClean="0"/>
              <a:t>11.03.2022</a:t>
            </a:fld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11.03.2022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Овал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jpeg"/><Relationship Id="rId4" Type="http://schemas.openxmlformats.org/officeDocument/2006/relationships/image" Target="../media/image3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10.png"/><Relationship Id="rId7" Type="http://schemas.openxmlformats.org/officeDocument/2006/relationships/image" Target="../media/image40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46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png"/><Relationship Id="rId5" Type="http://schemas.openxmlformats.org/officeDocument/2006/relationships/image" Target="../media/image44.jpeg"/><Relationship Id="rId4" Type="http://schemas.openxmlformats.org/officeDocument/2006/relationships/image" Target="../media/image4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17" Type="http://schemas.openxmlformats.org/officeDocument/2006/relationships/image" Target="../media/image19.png"/><Relationship Id="rId2" Type="http://schemas.openxmlformats.org/officeDocument/2006/relationships/image" Target="../media/image4.png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5" Type="http://schemas.openxmlformats.org/officeDocument/2006/relationships/image" Target="../media/image1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11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17129" y="3861048"/>
            <a:ext cx="7175351" cy="1793167"/>
          </a:xfrm>
        </p:spPr>
        <p:txBody>
          <a:bodyPr>
            <a:normAutofit fontScale="90000"/>
          </a:bodyPr>
          <a:lstStyle/>
          <a:p>
            <a:pPr marL="182880" indent="0" algn="ctr">
              <a:buNone/>
            </a:pPr>
            <a:r>
              <a:rPr lang="ru-RU" sz="3000" b="1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ОТЧЕТ О РЕАЛИЗАЦИИ НАЦИОНАЛЬНЫХ ПРОЕКТОВ</a:t>
            </a:r>
            <a:br>
              <a:rPr lang="ru-RU" sz="3000" b="1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3000" b="1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В МУНИЦИПАЛЬНОМ ОБРАЗОВАНИИ</a:t>
            </a:r>
            <a:br>
              <a:rPr lang="ru-RU" sz="3000" b="1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3000" b="1" dirty="0" smtClean="0">
                <a:solidFill>
                  <a:schemeClr val="accent2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ГОРОД САЯНОГОРСК </a:t>
            </a:r>
            <a:br>
              <a:rPr lang="ru-RU" sz="3000" b="1" dirty="0" smtClean="0">
                <a:solidFill>
                  <a:schemeClr val="accent2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000" b="1" dirty="0" smtClean="0">
                <a:solidFill>
                  <a:schemeClr val="accent2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ЗА 202</a:t>
            </a:r>
            <a:r>
              <a:rPr lang="en-US" sz="3000" b="1" dirty="0" smtClean="0">
                <a:solidFill>
                  <a:schemeClr val="accent2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1</a:t>
            </a:r>
            <a:r>
              <a:rPr lang="ru-RU" sz="3000" b="1" dirty="0" smtClean="0">
                <a:solidFill>
                  <a:schemeClr val="accent2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000" b="1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ГОД</a:t>
            </a:r>
            <a:r>
              <a:rPr lang="ru-RU" b="1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endParaRPr lang="ru-RU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AutoShape 2" descr="Инвестиционный потенциа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4" descr="Инвестиционный потенциал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6" descr="Инвестиционный потенциал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49" name="Picture 9" descr="C:\Users\Zubarev\Desktop\1579182107_123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483768" cy="2178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1.jpe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301115" y="7937"/>
            <a:ext cx="6814820" cy="1189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6043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769400" y="122183"/>
            <a:ext cx="457753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6699"/>
                </a:solidFill>
                <a:latin typeface="Times New Roman" pitchFamily="18" charset="0"/>
                <a:cs typeface="Times New Roman" pitchFamily="18" charset="0"/>
              </a:rPr>
              <a:t>ПОЛНОСТЬЮ ОБНАВЛЕНА МЕБЕЛЬ </a:t>
            </a:r>
            <a:r>
              <a:rPr lang="ru-RU" b="1" dirty="0">
                <a:solidFill>
                  <a:srgbClr val="006699"/>
                </a:solidFill>
                <a:latin typeface="Times New Roman" pitchFamily="18" charset="0"/>
                <a:cs typeface="Times New Roman" pitchFamily="18" charset="0"/>
              </a:rPr>
              <a:t>И</a:t>
            </a:r>
            <a:r>
              <a:rPr lang="ru-RU" b="1" dirty="0" smtClean="0">
                <a:solidFill>
                  <a:srgbClr val="006699"/>
                </a:solidFill>
                <a:latin typeface="Times New Roman" pitchFamily="18" charset="0"/>
                <a:cs typeface="Times New Roman" pitchFamily="18" charset="0"/>
              </a:rPr>
              <a:t> ПРИОБРЕТЕНА ОРГТЕХНИКА</a:t>
            </a:r>
            <a:endParaRPr lang="ru-RU" dirty="0">
              <a:solidFill>
                <a:srgbClr val="0066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7" descr="C:\Users\PopovaON\AppData\Local\Microsoft\Windows\INetCache\Content.Word\IMG_2205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7318" y="1068255"/>
            <a:ext cx="2968032" cy="2360931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C:\Users\PopovaON\AppData\Local\Microsoft\Windows\INetCache\Content.Word\IMG_2222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087385" y="2329144"/>
            <a:ext cx="3270250" cy="24612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 descr="C:\Users\PopovaON\AppData\Local\Microsoft\Windows\INetCache\Content.Word\IMG_2230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742791" y="569595"/>
            <a:ext cx="3272790" cy="24460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Рисунок 10" descr="C:\Users\PopovaON\AppData\Local\Microsoft\Windows\INetCache\Content.Word\IMG_2234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863497" y="4042778"/>
            <a:ext cx="3208460" cy="22689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Рисунок 11" descr="C:\Users\PopovaON\AppData\Local\Microsoft\Windows\INetCache\Content.Word\IMG_2168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87961" y="3964114"/>
            <a:ext cx="2999280" cy="2579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756149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cap="all" dirty="0">
                <a:solidFill>
                  <a:srgbClr val="006699"/>
                </a:solidFill>
                <a:latin typeface="Times New Roman" pitchFamily="18" charset="0"/>
                <a:cs typeface="Times New Roman" pitchFamily="18" charset="0"/>
              </a:rPr>
              <a:t>Пополнен книжный фонд</a:t>
            </a:r>
            <a:br>
              <a:rPr lang="ru-RU" b="1" cap="all" dirty="0">
                <a:solidFill>
                  <a:srgbClr val="006699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cap="all" dirty="0">
                <a:solidFill>
                  <a:srgbClr val="006699"/>
                </a:solidFill>
                <a:latin typeface="Times New Roman" pitchFamily="18" charset="0"/>
                <a:cs typeface="Times New Roman" pitchFamily="18" charset="0"/>
              </a:rPr>
              <a:t> (фонд библиотеки расширился на 4500 книг - универсальной и актуальной литературой от классики до современности)</a:t>
            </a:r>
            <a:endParaRPr lang="ru-RU" cap="all" dirty="0">
              <a:solidFill>
                <a:srgbClr val="0066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Рисунок 12" descr="C:\Users\PopovaON\AppData\Local\Microsoft\Windows\INetCache\Content.Word\IMG_2212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876298" y="1213018"/>
            <a:ext cx="2359399" cy="17845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Рисунок 13" descr="C:\Users\PopovaON\AppData\Local\Microsoft\Windows\INetCache\Content.Word\IMG_2206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523521" y="1420081"/>
            <a:ext cx="3009726" cy="2016224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2"/>
          <p:cNvSpPr/>
          <p:nvPr/>
        </p:nvSpPr>
        <p:spPr>
          <a:xfrm>
            <a:off x="2729797" y="5913764"/>
            <a:ext cx="580264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Wingdings" pitchFamily="2" charset="2"/>
              <a:buChar char="ü"/>
            </a:pPr>
            <a:r>
              <a:rPr lang="ru-RU" b="1" dirty="0" smtClean="0">
                <a:solidFill>
                  <a:srgbClr val="006699"/>
                </a:solidFill>
                <a:latin typeface="Times New Roman" pitchFamily="18" charset="0"/>
                <a:cs typeface="Times New Roman" pitchFamily="18" charset="0"/>
              </a:rPr>
              <a:t>зона </a:t>
            </a:r>
            <a:r>
              <a:rPr lang="ru-RU" b="1" dirty="0">
                <a:solidFill>
                  <a:srgbClr val="006699"/>
                </a:solidFill>
                <a:latin typeface="Times New Roman" pitchFamily="18" charset="0"/>
                <a:cs typeface="Times New Roman" pitchFamily="18" charset="0"/>
              </a:rPr>
              <a:t>выдачи художественной литературы</a:t>
            </a:r>
            <a:r>
              <a:rPr lang="ru-RU" dirty="0">
                <a:solidFill>
                  <a:srgbClr val="006699"/>
                </a:solidFill>
                <a:latin typeface="Times New Roman" pitchFamily="18" charset="0"/>
                <a:cs typeface="Times New Roman" pitchFamily="18" charset="0"/>
              </a:rPr>
              <a:t> на дом.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" y="1065510"/>
            <a:ext cx="516373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6699"/>
                </a:solidFill>
                <a:latin typeface="Times New Roman" pitchFamily="18" charset="0"/>
                <a:cs typeface="Times New Roman" pitchFamily="18" charset="0"/>
              </a:rPr>
              <a:t>В итоге в библиотечном  пространстве появилось множество зон для гостей всех возрастов</a:t>
            </a:r>
            <a:endParaRPr lang="ru-RU" dirty="0">
              <a:solidFill>
                <a:srgbClr val="0066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95865" y="2046859"/>
            <a:ext cx="486786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Wingdings" pitchFamily="2" charset="2"/>
              <a:buChar char="ü"/>
            </a:pPr>
            <a:r>
              <a:rPr lang="ru-RU" b="1" dirty="0">
                <a:solidFill>
                  <a:srgbClr val="006699"/>
                </a:solidFill>
                <a:latin typeface="Times New Roman" pitchFamily="18" charset="0"/>
                <a:cs typeface="Times New Roman" pitchFamily="18" charset="0"/>
              </a:rPr>
              <a:t>зона </a:t>
            </a:r>
            <a:r>
              <a:rPr lang="ru-RU" dirty="0" err="1">
                <a:solidFill>
                  <a:srgbClr val="006699"/>
                </a:solidFill>
                <a:latin typeface="Times New Roman" pitchFamily="18" charset="0"/>
                <a:cs typeface="Times New Roman" pitchFamily="18" charset="0"/>
              </a:rPr>
              <a:t>каворкинга</a:t>
            </a:r>
            <a:r>
              <a:rPr lang="ru-RU" dirty="0">
                <a:solidFill>
                  <a:srgbClr val="006699"/>
                </a:solidFill>
                <a:latin typeface="Times New Roman" pitchFamily="18" charset="0"/>
                <a:cs typeface="Times New Roman" pitchFamily="18" charset="0"/>
              </a:rPr>
              <a:t> и комфортного чтения - это зона интересных событий для молодых людей, меняющих мир вокруг себя, благодаря созданию современных молодежных проектов в Саяногорске;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051720" y="3762906"/>
            <a:ext cx="489654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Wingdings" pitchFamily="2" charset="2"/>
              <a:buChar char="ü"/>
            </a:pPr>
            <a:r>
              <a:rPr lang="ru-RU" b="1" dirty="0" smtClean="0">
                <a:solidFill>
                  <a:srgbClr val="006699"/>
                </a:solidFill>
                <a:latin typeface="Times New Roman" pitchFamily="18" charset="0"/>
                <a:cs typeface="Times New Roman" pitchFamily="18" charset="0"/>
              </a:rPr>
              <a:t>зона </a:t>
            </a:r>
            <a:r>
              <a:rPr lang="ru-RU" b="1" dirty="0" err="1">
                <a:solidFill>
                  <a:srgbClr val="006699"/>
                </a:solidFill>
                <a:latin typeface="Times New Roman" pitchFamily="18" charset="0"/>
                <a:cs typeface="Times New Roman" pitchFamily="18" charset="0"/>
              </a:rPr>
              <a:t>медиапространства</a:t>
            </a:r>
            <a:r>
              <a:rPr lang="ru-RU" dirty="0">
                <a:solidFill>
                  <a:srgbClr val="0066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>
                <a:solidFill>
                  <a:srgbClr val="006699"/>
                </a:solidFill>
                <a:latin typeface="Times New Roman" pitchFamily="18" charset="0"/>
                <a:cs typeface="Times New Roman" pitchFamily="18" charset="0"/>
              </a:rPr>
              <a:t>и краеведения</a:t>
            </a:r>
            <a:r>
              <a:rPr lang="ru-RU" dirty="0">
                <a:solidFill>
                  <a:srgbClr val="006699"/>
                </a:solidFill>
                <a:latin typeface="Times New Roman" pitchFamily="18" charset="0"/>
                <a:cs typeface="Times New Roman" pitchFamily="18" charset="0"/>
              </a:rPr>
              <a:t> - читатели участвуют в  конкурсе по созданию видео экскурсий  «</a:t>
            </a:r>
            <a:r>
              <a:rPr lang="ru-RU" dirty="0" err="1">
                <a:solidFill>
                  <a:srgbClr val="006699"/>
                </a:solidFill>
                <a:latin typeface="Times New Roman" pitchFamily="18" charset="0"/>
                <a:cs typeface="Times New Roman" pitchFamily="18" charset="0"/>
              </a:rPr>
              <a:t>Випгид</a:t>
            </a:r>
            <a:r>
              <a:rPr lang="ru-RU" dirty="0">
                <a:solidFill>
                  <a:srgbClr val="006699"/>
                </a:solidFill>
                <a:latin typeface="Times New Roman" pitchFamily="18" charset="0"/>
                <a:cs typeface="Times New Roman" pitchFamily="18" charset="0"/>
              </a:rPr>
              <a:t> 2021» , презентация которых  состоится  в </a:t>
            </a:r>
            <a:r>
              <a:rPr lang="ru-RU" b="1" dirty="0">
                <a:solidFill>
                  <a:srgbClr val="006699"/>
                </a:solidFill>
                <a:latin typeface="Times New Roman" pitchFamily="18" charset="0"/>
                <a:cs typeface="Times New Roman" pitchFamily="18" charset="0"/>
              </a:rPr>
              <a:t>зоне культурных коммуникаций</a:t>
            </a:r>
            <a:r>
              <a:rPr lang="ru-RU" dirty="0">
                <a:solidFill>
                  <a:srgbClr val="006699"/>
                </a:solidFill>
                <a:latin typeface="Times New Roman" pitchFamily="18" charset="0"/>
                <a:cs typeface="Times New Roman" pitchFamily="18" charset="0"/>
              </a:rPr>
              <a:t> на новом </a:t>
            </a:r>
            <a:r>
              <a:rPr lang="ru-RU" dirty="0" err="1">
                <a:solidFill>
                  <a:srgbClr val="006699"/>
                </a:solidFill>
                <a:latin typeface="Times New Roman" pitchFamily="18" charset="0"/>
                <a:cs typeface="Times New Roman" pitchFamily="18" charset="0"/>
              </a:rPr>
              <a:t>медиаоборудовании</a:t>
            </a:r>
            <a:r>
              <a:rPr lang="ru-RU" b="1" dirty="0">
                <a:solidFill>
                  <a:srgbClr val="006699"/>
                </a:solidFill>
                <a:latin typeface="Times New Roman" pitchFamily="18" charset="0"/>
                <a:cs typeface="Times New Roman" pitchFamily="18" charset="0"/>
              </a:rPr>
              <a:t>;</a:t>
            </a:r>
            <a:endParaRPr lang="ru-RU" dirty="0">
              <a:solidFill>
                <a:srgbClr val="006699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18793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6552" y="406405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cap="all" dirty="0">
                <a:solidFill>
                  <a:srgbClr val="006699"/>
                </a:solidFill>
                <a:latin typeface="Times New Roman" pitchFamily="18" charset="0"/>
                <a:cs typeface="Times New Roman" pitchFamily="18" charset="0"/>
              </a:rPr>
              <a:t>Техническое оснащение пространства открыло перед посетителями множество новых возможностей:</a:t>
            </a:r>
            <a:endParaRPr lang="ru-RU" cap="all" dirty="0">
              <a:solidFill>
                <a:srgbClr val="0066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286000" y="1485939"/>
            <a:ext cx="6534472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6699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ru-RU" b="1" dirty="0" smtClean="0">
                <a:solidFill>
                  <a:srgbClr val="006699"/>
                </a:solidFill>
                <a:latin typeface="Times New Roman" pitchFamily="18" charset="0"/>
                <a:cs typeface="Times New Roman" pitchFamily="18" charset="0"/>
              </a:rPr>
              <a:t>Кинопоказы</a:t>
            </a:r>
            <a:r>
              <a:rPr lang="ru-RU" b="1" dirty="0">
                <a:solidFill>
                  <a:srgbClr val="006699"/>
                </a:solidFill>
                <a:latin typeface="Times New Roman" pitchFamily="18" charset="0"/>
                <a:cs typeface="Times New Roman" pitchFamily="18" charset="0"/>
              </a:rPr>
              <a:t>;</a:t>
            </a:r>
            <a:br>
              <a:rPr lang="ru-RU" b="1" dirty="0">
                <a:solidFill>
                  <a:srgbClr val="006699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>
              <a:solidFill>
                <a:srgbClr val="006699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>
                <a:solidFill>
                  <a:srgbClr val="006699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ru-RU" b="1" dirty="0" smtClean="0">
                <a:solidFill>
                  <a:srgbClr val="006699"/>
                </a:solidFill>
                <a:latin typeface="Times New Roman" pitchFamily="18" charset="0"/>
                <a:cs typeface="Times New Roman" pitchFamily="18" charset="0"/>
              </a:rPr>
              <a:t>Дистанционные </a:t>
            </a:r>
            <a:r>
              <a:rPr lang="ru-RU" b="1" dirty="0">
                <a:solidFill>
                  <a:srgbClr val="006699"/>
                </a:solidFill>
                <a:latin typeface="Times New Roman" pitchFamily="18" charset="0"/>
                <a:cs typeface="Times New Roman" pitchFamily="18" charset="0"/>
              </a:rPr>
              <a:t>курсы и курсы с очным присутствием;</a:t>
            </a:r>
            <a:br>
              <a:rPr lang="ru-RU" b="1" dirty="0">
                <a:solidFill>
                  <a:srgbClr val="006699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>
              <a:solidFill>
                <a:srgbClr val="006699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>
                <a:solidFill>
                  <a:srgbClr val="006699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ru-RU" b="1" dirty="0" smtClean="0">
                <a:solidFill>
                  <a:srgbClr val="006699"/>
                </a:solidFill>
                <a:latin typeface="Times New Roman" pitchFamily="18" charset="0"/>
                <a:cs typeface="Times New Roman" pitchFamily="18" charset="0"/>
              </a:rPr>
              <a:t>Мастер </a:t>
            </a:r>
            <a:r>
              <a:rPr lang="ru-RU" b="1" dirty="0">
                <a:solidFill>
                  <a:srgbClr val="006699"/>
                </a:solidFill>
                <a:latin typeface="Times New Roman" pitchFamily="18" charset="0"/>
                <a:cs typeface="Times New Roman" pitchFamily="18" charset="0"/>
              </a:rPr>
              <a:t>классы, для проведения которых появились ноутбуки для посетителей, которые хранятся в новом специальном боксе с возможностью зарядки;</a:t>
            </a:r>
            <a:endParaRPr lang="ru-RU" dirty="0">
              <a:solidFill>
                <a:srgbClr val="006699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>
                <a:solidFill>
                  <a:srgbClr val="006699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endParaRPr lang="ru-RU" dirty="0">
              <a:solidFill>
                <a:srgbClr val="006699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>
                <a:solidFill>
                  <a:srgbClr val="006699"/>
                </a:solidFill>
                <a:latin typeface="Times New Roman" pitchFamily="18" charset="0"/>
                <a:cs typeface="Times New Roman" pitchFamily="18" charset="0"/>
              </a:rPr>
              <a:t>4.</a:t>
            </a:r>
            <a:r>
              <a:rPr lang="ru-RU" dirty="0">
                <a:solidFill>
                  <a:srgbClr val="0066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>
                <a:solidFill>
                  <a:srgbClr val="006699"/>
                </a:solidFill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ru-RU" b="1" dirty="0" smtClean="0">
                <a:solidFill>
                  <a:srgbClr val="006699"/>
                </a:solidFill>
                <a:latin typeface="Times New Roman" pitchFamily="18" charset="0"/>
                <a:cs typeface="Times New Roman" pitchFamily="18" charset="0"/>
              </a:rPr>
              <a:t>ространство </a:t>
            </a:r>
            <a:r>
              <a:rPr lang="ru-RU" b="1" dirty="0">
                <a:solidFill>
                  <a:srgbClr val="006699"/>
                </a:solidFill>
                <a:latin typeface="Times New Roman" pitchFamily="18" charset="0"/>
                <a:cs typeface="Times New Roman" pitchFamily="18" charset="0"/>
              </a:rPr>
              <a:t>адаптировали и для читателей с ОВЗ:  есть пандус, оборудована </a:t>
            </a:r>
            <a:r>
              <a:rPr lang="ru-RU" b="1" dirty="0" err="1">
                <a:solidFill>
                  <a:srgbClr val="006699"/>
                </a:solidFill>
                <a:latin typeface="Times New Roman" pitchFamily="18" charset="0"/>
                <a:cs typeface="Times New Roman" pitchFamily="18" charset="0"/>
              </a:rPr>
              <a:t>санитарно</a:t>
            </a:r>
            <a:r>
              <a:rPr lang="ru-RU" b="1" dirty="0">
                <a:solidFill>
                  <a:srgbClr val="006699"/>
                </a:solidFill>
                <a:latin typeface="Times New Roman" pitchFamily="18" charset="0"/>
                <a:cs typeface="Times New Roman" pitchFamily="18" charset="0"/>
              </a:rPr>
              <a:t> – гигиеническая </a:t>
            </a:r>
            <a:r>
              <a:rPr lang="ru-RU" b="1" dirty="0" smtClean="0">
                <a:solidFill>
                  <a:srgbClr val="006699"/>
                </a:solidFill>
                <a:latin typeface="Times New Roman" pitchFamily="18" charset="0"/>
                <a:cs typeface="Times New Roman" pitchFamily="18" charset="0"/>
              </a:rPr>
              <a:t>зона;</a:t>
            </a:r>
            <a:endParaRPr lang="ru-RU" dirty="0">
              <a:solidFill>
                <a:srgbClr val="006699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>
                <a:solidFill>
                  <a:srgbClr val="006699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endParaRPr lang="ru-RU" dirty="0">
              <a:solidFill>
                <a:srgbClr val="006699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>
                <a:solidFill>
                  <a:srgbClr val="006699"/>
                </a:solidFill>
                <a:latin typeface="Times New Roman" pitchFamily="18" charset="0"/>
                <a:cs typeface="Times New Roman" pitchFamily="18" charset="0"/>
              </a:rPr>
              <a:t>5.</a:t>
            </a:r>
            <a:r>
              <a:rPr lang="ru-RU" dirty="0">
                <a:solidFill>
                  <a:srgbClr val="0066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>
                <a:solidFill>
                  <a:srgbClr val="006699"/>
                </a:solidFill>
                <a:latin typeface="Times New Roman" pitchFamily="18" charset="0"/>
                <a:cs typeface="Times New Roman" pitchFamily="18" charset="0"/>
              </a:rPr>
              <a:t>Д</a:t>
            </a:r>
            <a:r>
              <a:rPr lang="ru-RU" b="1" dirty="0" smtClean="0">
                <a:solidFill>
                  <a:srgbClr val="006699"/>
                </a:solidFill>
                <a:latin typeface="Times New Roman" pitchFamily="18" charset="0"/>
                <a:cs typeface="Times New Roman" pitchFamily="18" charset="0"/>
              </a:rPr>
              <a:t>ля </a:t>
            </a:r>
            <a:r>
              <a:rPr lang="ru-RU" b="1" dirty="0">
                <a:solidFill>
                  <a:srgbClr val="006699"/>
                </a:solidFill>
                <a:latin typeface="Times New Roman" pitchFamily="18" charset="0"/>
                <a:cs typeface="Times New Roman" pitchFamily="18" charset="0"/>
              </a:rPr>
              <a:t>слабовидящих приобретено 499 </a:t>
            </a:r>
            <a:r>
              <a:rPr lang="ru-RU" b="1" dirty="0" err="1">
                <a:solidFill>
                  <a:srgbClr val="006699"/>
                </a:solidFill>
                <a:latin typeface="Times New Roman" pitchFamily="18" charset="0"/>
                <a:cs typeface="Times New Roman" pitchFamily="18" charset="0"/>
              </a:rPr>
              <a:t>флеш</a:t>
            </a:r>
            <a:r>
              <a:rPr lang="ru-RU" b="1" dirty="0">
                <a:solidFill>
                  <a:srgbClr val="006699"/>
                </a:solidFill>
                <a:latin typeface="Times New Roman" pitchFamily="18" charset="0"/>
                <a:cs typeface="Times New Roman" pitchFamily="18" charset="0"/>
              </a:rPr>
              <a:t> карт (говорящих книг), а посетители с дефектами слуха могут общаться с библиотекарями и другими гостями при помощи портативной индукционной </a:t>
            </a:r>
            <a:r>
              <a:rPr lang="ru-RU" b="1" dirty="0" smtClean="0">
                <a:solidFill>
                  <a:srgbClr val="006699"/>
                </a:solidFill>
                <a:latin typeface="Times New Roman" pitchFamily="18" charset="0"/>
                <a:cs typeface="Times New Roman" pitchFamily="18" charset="0"/>
              </a:rPr>
              <a:t>системы.</a:t>
            </a:r>
            <a:endParaRPr lang="ru-RU" dirty="0">
              <a:solidFill>
                <a:srgbClr val="006699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54728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6552" y="406405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cap="all" dirty="0" smtClean="0">
                <a:solidFill>
                  <a:srgbClr val="006699"/>
                </a:solidFill>
                <a:latin typeface="Times New Roman" pitchFamily="18" charset="0"/>
                <a:cs typeface="Times New Roman" pitchFamily="18" charset="0"/>
              </a:rPr>
              <a:t>ПЛАНОВЫЕ МЕРОПРИЯТИЯ:</a:t>
            </a:r>
            <a:endParaRPr lang="ru-RU" cap="all" dirty="0">
              <a:solidFill>
                <a:srgbClr val="0066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267744" y="775737"/>
            <a:ext cx="6768752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6699"/>
                </a:solidFill>
                <a:latin typeface="Times New Roman" pitchFamily="18" charset="0"/>
                <a:cs typeface="Times New Roman" pitchFamily="18" charset="0"/>
              </a:rPr>
              <a:t>Поданы заявки  </a:t>
            </a:r>
            <a:r>
              <a:rPr lang="ru-RU" sz="1600" b="1" dirty="0">
                <a:solidFill>
                  <a:srgbClr val="006699"/>
                </a:solidFill>
                <a:latin typeface="Times New Roman" pitchFamily="18" charset="0"/>
                <a:cs typeface="Times New Roman" pitchFamily="18" charset="0"/>
              </a:rPr>
              <a:t>в Министерство культуры на участие в конкурсных отборах: </a:t>
            </a:r>
          </a:p>
          <a:p>
            <a:pPr algn="just"/>
            <a:r>
              <a:rPr lang="ru-RU" sz="1600" dirty="0">
                <a:solidFill>
                  <a:srgbClr val="006699"/>
                </a:solidFill>
                <a:latin typeface="Times New Roman" pitchFamily="18" charset="0"/>
                <a:cs typeface="Times New Roman" pitchFamily="18" charset="0"/>
              </a:rPr>
              <a:t>- на предоставление субсидии </a:t>
            </a:r>
            <a:r>
              <a:rPr lang="ru-RU" sz="1600" dirty="0" smtClean="0">
                <a:solidFill>
                  <a:srgbClr val="006699"/>
                </a:solidFill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sz="1600" dirty="0">
                <a:solidFill>
                  <a:srgbClr val="006699"/>
                </a:solidFill>
                <a:latin typeface="Times New Roman" pitchFamily="18" charset="0"/>
                <a:cs typeface="Times New Roman" pitchFamily="18" charset="0"/>
              </a:rPr>
              <a:t>модернизацию </a:t>
            </a:r>
            <a:r>
              <a:rPr lang="ru-RU" sz="1600" dirty="0" smtClean="0">
                <a:solidFill>
                  <a:srgbClr val="006699"/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1600" dirty="0">
                <a:solidFill>
                  <a:srgbClr val="006699"/>
                </a:solidFill>
                <a:latin typeface="Times New Roman" pitchFamily="18" charset="0"/>
                <a:cs typeface="Times New Roman" pitchFamily="18" charset="0"/>
              </a:rPr>
              <a:t>2022 году </a:t>
            </a:r>
            <a:r>
              <a:rPr lang="ru-RU" sz="1600" dirty="0" smtClean="0">
                <a:solidFill>
                  <a:srgbClr val="006699"/>
                </a:solidFill>
                <a:latin typeface="Times New Roman" pitchFamily="18" charset="0"/>
                <a:cs typeface="Times New Roman" pitchFamily="18" charset="0"/>
              </a:rPr>
              <a:t>МБУДО </a:t>
            </a:r>
            <a:r>
              <a:rPr lang="ru-RU" sz="1600" dirty="0">
                <a:solidFill>
                  <a:srgbClr val="006699"/>
                </a:solidFill>
                <a:latin typeface="Times New Roman" pitchFamily="18" charset="0"/>
                <a:cs typeface="Times New Roman" pitchFamily="18" charset="0"/>
              </a:rPr>
              <a:t>ДХШ «Колорит» на сумму 8 960,6 </a:t>
            </a:r>
            <a:r>
              <a:rPr lang="ru-RU" sz="1600" dirty="0" err="1">
                <a:solidFill>
                  <a:srgbClr val="006699"/>
                </a:solidFill>
                <a:latin typeface="Times New Roman" pitchFamily="18" charset="0"/>
                <a:cs typeface="Times New Roman" pitchFamily="18" charset="0"/>
              </a:rPr>
              <a:t>тыс.руб</a:t>
            </a:r>
            <a:r>
              <a:rPr lang="ru-RU" sz="1600" dirty="0">
                <a:solidFill>
                  <a:srgbClr val="006699"/>
                </a:solidFill>
                <a:latin typeface="Times New Roman" pitchFamily="18" charset="0"/>
                <a:cs typeface="Times New Roman" pitchFamily="18" charset="0"/>
              </a:rPr>
              <a:t>., в 2023г. МБУДО ЧДШИ на сумму 13 462,7 </a:t>
            </a:r>
            <a:r>
              <a:rPr lang="ru-RU" sz="1600" dirty="0" err="1">
                <a:solidFill>
                  <a:srgbClr val="006699"/>
                </a:solidFill>
                <a:latin typeface="Times New Roman" pitchFamily="18" charset="0"/>
                <a:cs typeface="Times New Roman" pitchFamily="18" charset="0"/>
              </a:rPr>
              <a:t>тыс.руб</a:t>
            </a:r>
            <a:r>
              <a:rPr lang="ru-RU" sz="1600" dirty="0">
                <a:solidFill>
                  <a:srgbClr val="006699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ru-RU" sz="1600" dirty="0">
                <a:solidFill>
                  <a:srgbClr val="006699"/>
                </a:solidFill>
                <a:latin typeface="Times New Roman" pitchFamily="18" charset="0"/>
                <a:cs typeface="Times New Roman" pitchFamily="18" charset="0"/>
              </a:rPr>
              <a:t>- на предоставление субсидии </a:t>
            </a:r>
            <a:r>
              <a:rPr lang="ru-RU" sz="1600" dirty="0" smtClean="0">
                <a:solidFill>
                  <a:srgbClr val="006699"/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1600" dirty="0">
                <a:solidFill>
                  <a:srgbClr val="006699"/>
                </a:solidFill>
                <a:latin typeface="Times New Roman" pitchFamily="18" charset="0"/>
                <a:cs typeface="Times New Roman" pitchFamily="18" charset="0"/>
              </a:rPr>
              <a:t>2023г. на проведение капитального ремонта </a:t>
            </a:r>
            <a:r>
              <a:rPr lang="ru-RU" sz="1600" dirty="0" smtClean="0">
                <a:solidFill>
                  <a:srgbClr val="006699"/>
                </a:solidFill>
                <a:latin typeface="Times New Roman" pitchFamily="18" charset="0"/>
                <a:cs typeface="Times New Roman" pitchFamily="18" charset="0"/>
              </a:rPr>
              <a:t>в МАУ </a:t>
            </a:r>
            <a:r>
              <a:rPr lang="ru-RU" sz="1600" dirty="0">
                <a:solidFill>
                  <a:srgbClr val="006699"/>
                </a:solidFill>
                <a:latin typeface="Times New Roman" pitchFamily="18" charset="0"/>
                <a:cs typeface="Times New Roman" pitchFamily="18" charset="0"/>
              </a:rPr>
              <a:t>ДК «Энергетик» на сумму 6 597,6 </a:t>
            </a:r>
            <a:r>
              <a:rPr lang="ru-RU" sz="1600" dirty="0" err="1">
                <a:solidFill>
                  <a:srgbClr val="006699"/>
                </a:solidFill>
                <a:latin typeface="Times New Roman" pitchFamily="18" charset="0"/>
                <a:cs typeface="Times New Roman" pitchFamily="18" charset="0"/>
              </a:rPr>
              <a:t>тыс.руб</a:t>
            </a:r>
            <a:r>
              <a:rPr lang="ru-RU" sz="1600" dirty="0">
                <a:solidFill>
                  <a:srgbClr val="006699"/>
                </a:solidFill>
                <a:latin typeface="Times New Roman" pitchFamily="18" charset="0"/>
                <a:cs typeface="Times New Roman" pitchFamily="18" charset="0"/>
              </a:rPr>
              <a:t>.;</a:t>
            </a:r>
          </a:p>
          <a:p>
            <a:pPr algn="just"/>
            <a:r>
              <a:rPr lang="ru-RU" sz="1600" dirty="0">
                <a:solidFill>
                  <a:srgbClr val="006699"/>
                </a:solidFill>
                <a:latin typeface="Times New Roman" pitchFamily="18" charset="0"/>
                <a:cs typeface="Times New Roman" pitchFamily="18" charset="0"/>
              </a:rPr>
              <a:t>- на предоставление субсидий </a:t>
            </a:r>
            <a:r>
              <a:rPr lang="ru-RU" sz="1600" dirty="0" smtClean="0">
                <a:solidFill>
                  <a:srgbClr val="006699"/>
                </a:solidFill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sz="1600" dirty="0">
                <a:solidFill>
                  <a:srgbClr val="006699"/>
                </a:solidFill>
                <a:latin typeface="Times New Roman" pitchFamily="18" charset="0"/>
                <a:cs typeface="Times New Roman" pitchFamily="18" charset="0"/>
              </a:rPr>
              <a:t>оснащение образовательных учреждений в сфере культуры музыкальными инструментами, оборудованием и учебными материалами в 2024 году заявлены МБУДО ЧДШИ на сумму 6 296,7 </a:t>
            </a:r>
            <a:r>
              <a:rPr lang="ru-RU" sz="1600" dirty="0" err="1">
                <a:solidFill>
                  <a:srgbClr val="006699"/>
                </a:solidFill>
                <a:latin typeface="Times New Roman" pitchFamily="18" charset="0"/>
                <a:cs typeface="Times New Roman" pitchFamily="18" charset="0"/>
              </a:rPr>
              <a:t>тыс.руб</a:t>
            </a:r>
            <a:r>
              <a:rPr lang="ru-RU" sz="1600" dirty="0">
                <a:solidFill>
                  <a:srgbClr val="006699"/>
                </a:solidFill>
                <a:latin typeface="Times New Roman" pitchFamily="18" charset="0"/>
                <a:cs typeface="Times New Roman" pitchFamily="18" charset="0"/>
              </a:rPr>
              <a:t>. и МБУДО МДШИ «Акварель» на сумму 3 536,3 </a:t>
            </a:r>
            <a:r>
              <a:rPr lang="ru-RU" sz="1600" dirty="0" err="1">
                <a:solidFill>
                  <a:srgbClr val="006699"/>
                </a:solidFill>
                <a:latin typeface="Times New Roman" pitchFamily="18" charset="0"/>
                <a:cs typeface="Times New Roman" pitchFamily="18" charset="0"/>
              </a:rPr>
              <a:t>тыс.руб</a:t>
            </a:r>
            <a:r>
              <a:rPr lang="ru-RU" sz="1600" dirty="0">
                <a:solidFill>
                  <a:srgbClr val="006699"/>
                </a:solidFill>
                <a:latin typeface="Times New Roman" pitchFamily="18" charset="0"/>
                <a:cs typeface="Times New Roman" pitchFamily="18" charset="0"/>
              </a:rPr>
              <a:t>.;</a:t>
            </a:r>
          </a:p>
          <a:p>
            <a:pPr algn="just"/>
            <a:r>
              <a:rPr lang="ru-RU" sz="1600" dirty="0">
                <a:solidFill>
                  <a:srgbClr val="006699"/>
                </a:solidFill>
                <a:latin typeface="Times New Roman" pitchFamily="18" charset="0"/>
                <a:cs typeface="Times New Roman" pitchFamily="18" charset="0"/>
              </a:rPr>
              <a:t>- на предоставление субсидии </a:t>
            </a:r>
            <a:r>
              <a:rPr lang="ru-RU" sz="1600" dirty="0" smtClean="0">
                <a:solidFill>
                  <a:srgbClr val="006699"/>
                </a:solidFill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sz="1600" dirty="0">
                <a:solidFill>
                  <a:srgbClr val="006699"/>
                </a:solidFill>
                <a:latin typeface="Times New Roman" pitchFamily="18" charset="0"/>
                <a:cs typeface="Times New Roman" pitchFamily="18" charset="0"/>
              </a:rPr>
              <a:t>приобретение передвижных многофункциональных культурных центров (автоклубов) </a:t>
            </a:r>
            <a:r>
              <a:rPr lang="ru-RU" sz="1600" dirty="0" smtClean="0">
                <a:solidFill>
                  <a:srgbClr val="006699"/>
                </a:solidFill>
                <a:latin typeface="Times New Roman" pitchFamily="18" charset="0"/>
                <a:cs typeface="Times New Roman" pitchFamily="18" charset="0"/>
              </a:rPr>
              <a:t>на 2024г. </a:t>
            </a:r>
            <a:r>
              <a:rPr lang="ru-RU" sz="1600" dirty="0">
                <a:solidFill>
                  <a:srgbClr val="006699"/>
                </a:solidFill>
                <a:latin typeface="Times New Roman" pitchFamily="18" charset="0"/>
                <a:cs typeface="Times New Roman" pitchFamily="18" charset="0"/>
              </a:rPr>
              <a:t>в сумме 5 270,9 </a:t>
            </a:r>
            <a:r>
              <a:rPr lang="ru-RU" sz="1600" dirty="0" err="1">
                <a:solidFill>
                  <a:srgbClr val="006699"/>
                </a:solidFill>
                <a:latin typeface="Times New Roman" pitchFamily="18" charset="0"/>
                <a:cs typeface="Times New Roman" pitchFamily="18" charset="0"/>
              </a:rPr>
              <a:t>тыс.руб</a:t>
            </a:r>
            <a:r>
              <a:rPr lang="ru-RU" sz="1600" dirty="0">
                <a:solidFill>
                  <a:srgbClr val="006699"/>
                </a:solidFill>
                <a:latin typeface="Times New Roman" pitchFamily="18" charset="0"/>
                <a:cs typeface="Times New Roman" pitchFamily="18" charset="0"/>
              </a:rPr>
              <a:t>.;</a:t>
            </a:r>
          </a:p>
          <a:p>
            <a:pPr algn="just"/>
            <a:r>
              <a:rPr lang="ru-RU" sz="1600" dirty="0">
                <a:solidFill>
                  <a:srgbClr val="006699"/>
                </a:solidFill>
                <a:latin typeface="Times New Roman" pitchFamily="18" charset="0"/>
                <a:cs typeface="Times New Roman" pitchFamily="18" charset="0"/>
              </a:rPr>
              <a:t>- на предоставление субсидии </a:t>
            </a:r>
            <a:r>
              <a:rPr lang="ru-RU" sz="1600" dirty="0" smtClean="0">
                <a:solidFill>
                  <a:srgbClr val="006699"/>
                </a:solidFill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sz="1600" dirty="0">
                <a:solidFill>
                  <a:srgbClr val="006699"/>
                </a:solidFill>
                <a:latin typeface="Times New Roman" pitchFamily="18" charset="0"/>
                <a:cs typeface="Times New Roman" pitchFamily="18" charset="0"/>
              </a:rPr>
              <a:t>техническое оснащение муниципальных музеев на 2022 в сумме 6 218,0 </a:t>
            </a:r>
            <a:r>
              <a:rPr lang="ru-RU" sz="1600" dirty="0" err="1">
                <a:solidFill>
                  <a:srgbClr val="006699"/>
                </a:solidFill>
                <a:latin typeface="Times New Roman" pitchFamily="18" charset="0"/>
                <a:cs typeface="Times New Roman" pitchFamily="18" charset="0"/>
              </a:rPr>
              <a:t>тыс.руб</a:t>
            </a:r>
            <a:r>
              <a:rPr lang="ru-RU" sz="1600" dirty="0">
                <a:solidFill>
                  <a:srgbClr val="006699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ru-RU" sz="1600" dirty="0" smtClean="0">
                <a:solidFill>
                  <a:srgbClr val="006699"/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1600" dirty="0">
                <a:solidFill>
                  <a:srgbClr val="006699"/>
                </a:solidFill>
                <a:latin typeface="Times New Roman" pitchFamily="18" charset="0"/>
                <a:cs typeface="Times New Roman" pitchFamily="18" charset="0"/>
              </a:rPr>
              <a:t>2022 году  Саяногорский городской отдел культуры подписал соглашение с Министерством  культуры Республики Хакасии на предоставление субсидии из федерального бюджета на модернизацию региональных и муниципальных детских школ по видам искусств путем их реконструкции или капитального ремонта МБУДО ДХШ «Колорит» на сумму 8 960,6 </a:t>
            </a:r>
            <a:r>
              <a:rPr lang="ru-RU" sz="1600" dirty="0" err="1">
                <a:solidFill>
                  <a:srgbClr val="006699"/>
                </a:solidFill>
                <a:latin typeface="Times New Roman" pitchFamily="18" charset="0"/>
                <a:cs typeface="Times New Roman" pitchFamily="18" charset="0"/>
              </a:rPr>
              <a:t>тыс.руб</a:t>
            </a:r>
            <a:r>
              <a:rPr lang="ru-RU" sz="1600" dirty="0">
                <a:solidFill>
                  <a:srgbClr val="006699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1600" dirty="0">
              <a:solidFill>
                <a:srgbClr val="006699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38316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6"/>
          <p:cNvGrpSpPr>
            <a:grpSpLocks/>
          </p:cNvGrpSpPr>
          <p:nvPr/>
        </p:nvGrpSpPr>
        <p:grpSpPr bwMode="auto">
          <a:xfrm>
            <a:off x="971600" y="116632"/>
            <a:ext cx="1525555" cy="1531291"/>
            <a:chOff x="13208" y="6"/>
            <a:chExt cx="550" cy="550"/>
          </a:xfrm>
        </p:grpSpPr>
        <p:sp>
          <p:nvSpPr>
            <p:cNvPr id="7" name="AutoShape 7"/>
            <p:cNvSpPr>
              <a:spLocks/>
            </p:cNvSpPr>
            <p:nvPr/>
          </p:nvSpPr>
          <p:spPr bwMode="auto">
            <a:xfrm>
              <a:off x="13208" y="100"/>
              <a:ext cx="550" cy="455"/>
            </a:xfrm>
            <a:custGeom>
              <a:avLst/>
              <a:gdLst>
                <a:gd name="T0" fmla="+- 0 13240 13208"/>
                <a:gd name="T1" fmla="*/ T0 w 550"/>
                <a:gd name="T2" fmla="+- 0 100 100"/>
                <a:gd name="T3" fmla="*/ 100 h 455"/>
                <a:gd name="T4" fmla="+- 0 13217 13208"/>
                <a:gd name="T5" fmla="*/ T4 w 550"/>
                <a:gd name="T6" fmla="+- 0 109 100"/>
                <a:gd name="T7" fmla="*/ 109 h 455"/>
                <a:gd name="T8" fmla="+- 0 13208 13208"/>
                <a:gd name="T9" fmla="*/ T8 w 550"/>
                <a:gd name="T10" fmla="+- 0 130 100"/>
                <a:gd name="T11" fmla="*/ 130 h 455"/>
                <a:gd name="T12" fmla="+- 0 13211 13208"/>
                <a:gd name="T13" fmla="*/ T12 w 550"/>
                <a:gd name="T14" fmla="+- 0 504 100"/>
                <a:gd name="T15" fmla="*/ 504 h 455"/>
                <a:gd name="T16" fmla="+- 0 13228 13208"/>
                <a:gd name="T17" fmla="*/ T16 w 550"/>
                <a:gd name="T18" fmla="+- 0 520 100"/>
                <a:gd name="T19" fmla="*/ 520 h 455"/>
                <a:gd name="T20" fmla="+- 0 13434 13208"/>
                <a:gd name="T21" fmla="*/ T20 w 550"/>
                <a:gd name="T22" fmla="+- 0 522 100"/>
                <a:gd name="T23" fmla="*/ 522 h 455"/>
                <a:gd name="T24" fmla="+- 0 13444 13208"/>
                <a:gd name="T25" fmla="*/ T24 w 550"/>
                <a:gd name="T26" fmla="+- 0 555 100"/>
                <a:gd name="T27" fmla="*/ 555 h 455"/>
                <a:gd name="T28" fmla="+- 0 13531 13208"/>
                <a:gd name="T29" fmla="*/ T28 w 550"/>
                <a:gd name="T30" fmla="+- 0 546 100"/>
                <a:gd name="T31" fmla="*/ 546 h 455"/>
                <a:gd name="T32" fmla="+- 0 13452 13208"/>
                <a:gd name="T33" fmla="*/ T32 w 550"/>
                <a:gd name="T34" fmla="+- 0 540 100"/>
                <a:gd name="T35" fmla="*/ 540 h 455"/>
                <a:gd name="T36" fmla="+- 0 13449 13208"/>
                <a:gd name="T37" fmla="*/ T36 w 550"/>
                <a:gd name="T38" fmla="+- 0 510 100"/>
                <a:gd name="T39" fmla="*/ 510 h 455"/>
                <a:gd name="T40" fmla="+- 0 13231 13208"/>
                <a:gd name="T41" fmla="*/ T40 w 550"/>
                <a:gd name="T42" fmla="+- 0 507 100"/>
                <a:gd name="T43" fmla="*/ 507 h 455"/>
                <a:gd name="T44" fmla="+- 0 13223 13208"/>
                <a:gd name="T45" fmla="*/ T44 w 550"/>
                <a:gd name="T46" fmla="+- 0 122 100"/>
                <a:gd name="T47" fmla="*/ 122 h 455"/>
                <a:gd name="T48" fmla="+- 0 13267 13208"/>
                <a:gd name="T49" fmla="*/ T48 w 550"/>
                <a:gd name="T50" fmla="+- 0 115 100"/>
                <a:gd name="T51" fmla="*/ 115 h 455"/>
                <a:gd name="T52" fmla="+- 0 13725 13208"/>
                <a:gd name="T53" fmla="*/ T52 w 550"/>
                <a:gd name="T54" fmla="+- 0 100 100"/>
                <a:gd name="T55" fmla="*/ 100 h 455"/>
                <a:gd name="T56" fmla="+- 0 13698 13208"/>
                <a:gd name="T57" fmla="*/ T56 w 550"/>
                <a:gd name="T58" fmla="+- 0 115 100"/>
                <a:gd name="T59" fmla="*/ 115 h 455"/>
                <a:gd name="T60" fmla="+- 0 13742 13208"/>
                <a:gd name="T61" fmla="*/ T60 w 550"/>
                <a:gd name="T62" fmla="+- 0 122 100"/>
                <a:gd name="T63" fmla="*/ 122 h 455"/>
                <a:gd name="T64" fmla="+- 0 13735 13208"/>
                <a:gd name="T65" fmla="*/ T64 w 550"/>
                <a:gd name="T66" fmla="+- 0 507 100"/>
                <a:gd name="T67" fmla="*/ 507 h 455"/>
                <a:gd name="T68" fmla="+- 0 13516 13208"/>
                <a:gd name="T69" fmla="*/ T68 w 550"/>
                <a:gd name="T70" fmla="+- 0 510 100"/>
                <a:gd name="T71" fmla="*/ 510 h 455"/>
                <a:gd name="T72" fmla="+- 0 13513 13208"/>
                <a:gd name="T73" fmla="*/ T72 w 550"/>
                <a:gd name="T74" fmla="+- 0 540 100"/>
                <a:gd name="T75" fmla="*/ 540 h 455"/>
                <a:gd name="T76" fmla="+- 0 13531 13208"/>
                <a:gd name="T77" fmla="*/ T76 w 550"/>
                <a:gd name="T78" fmla="+- 0 522 100"/>
                <a:gd name="T79" fmla="*/ 522 h 455"/>
                <a:gd name="T80" fmla="+- 0 13738 13208"/>
                <a:gd name="T81" fmla="*/ T80 w 550"/>
                <a:gd name="T82" fmla="+- 0 520 100"/>
                <a:gd name="T83" fmla="*/ 520 h 455"/>
                <a:gd name="T84" fmla="+- 0 13755 13208"/>
                <a:gd name="T85" fmla="*/ T84 w 550"/>
                <a:gd name="T86" fmla="+- 0 504 100"/>
                <a:gd name="T87" fmla="*/ 504 h 455"/>
                <a:gd name="T88" fmla="+- 0 13757 13208"/>
                <a:gd name="T89" fmla="*/ T88 w 550"/>
                <a:gd name="T90" fmla="+- 0 130 100"/>
                <a:gd name="T91" fmla="*/ 130 h 455"/>
                <a:gd name="T92" fmla="+- 0 13748 13208"/>
                <a:gd name="T93" fmla="*/ T92 w 550"/>
                <a:gd name="T94" fmla="+- 0 109 100"/>
                <a:gd name="T95" fmla="*/ 109 h 455"/>
                <a:gd name="T96" fmla="+- 0 13725 13208"/>
                <a:gd name="T97" fmla="*/ T96 w 550"/>
                <a:gd name="T98" fmla="+- 0 100 100"/>
                <a:gd name="T99" fmla="*/ 100 h 455"/>
                <a:gd name="T100" fmla="+- 0 13300 13208"/>
                <a:gd name="T101" fmla="*/ T100 w 550"/>
                <a:gd name="T102" fmla="+- 0 107 100"/>
                <a:gd name="T103" fmla="*/ 107 h 455"/>
                <a:gd name="T104" fmla="+- 0 13296 13208"/>
                <a:gd name="T105" fmla="*/ T104 w 550"/>
                <a:gd name="T106" fmla="+- 0 115 100"/>
                <a:gd name="T107" fmla="*/ 115 h 455"/>
                <a:gd name="T108" fmla="+- 0 13441 13208"/>
                <a:gd name="T109" fmla="*/ T108 w 550"/>
                <a:gd name="T110" fmla="+- 0 110 100"/>
                <a:gd name="T111" fmla="*/ 110 h 455"/>
                <a:gd name="T112" fmla="+- 0 13490 13208"/>
                <a:gd name="T113" fmla="*/ T112 w 550"/>
                <a:gd name="T114" fmla="+- 0 100 100"/>
                <a:gd name="T115" fmla="*/ 100 h 455"/>
                <a:gd name="T116" fmla="+- 0 13475 13208"/>
                <a:gd name="T117" fmla="*/ T116 w 550"/>
                <a:gd name="T118" fmla="+- 0 115 100"/>
                <a:gd name="T119" fmla="*/ 115 h 455"/>
                <a:gd name="T120" fmla="+- 0 13490 13208"/>
                <a:gd name="T121" fmla="*/ T120 w 550"/>
                <a:gd name="T122" fmla="+- 0 100 100"/>
                <a:gd name="T123" fmla="*/ 100 h 455"/>
                <a:gd name="T124" fmla="+- 0 13567 13208"/>
                <a:gd name="T125" fmla="*/ T124 w 550"/>
                <a:gd name="T126" fmla="+- 0 100 100"/>
                <a:gd name="T127" fmla="*/ 100 h 455"/>
                <a:gd name="T128" fmla="+- 0 13625 13208"/>
                <a:gd name="T129" fmla="*/ T128 w 550"/>
                <a:gd name="T130" fmla="+- 0 115 100"/>
                <a:gd name="T131" fmla="*/ 115 h 45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550" h="455">
                  <a:moveTo>
                    <a:pt x="59" y="0"/>
                  </a:moveTo>
                  <a:lnTo>
                    <a:pt x="32" y="0"/>
                  </a:lnTo>
                  <a:lnTo>
                    <a:pt x="20" y="2"/>
                  </a:lnTo>
                  <a:lnTo>
                    <a:pt x="9" y="9"/>
                  </a:lnTo>
                  <a:lnTo>
                    <a:pt x="3" y="18"/>
                  </a:lnTo>
                  <a:lnTo>
                    <a:pt x="0" y="30"/>
                  </a:lnTo>
                  <a:lnTo>
                    <a:pt x="0" y="392"/>
                  </a:lnTo>
                  <a:lnTo>
                    <a:pt x="3" y="404"/>
                  </a:lnTo>
                  <a:lnTo>
                    <a:pt x="9" y="413"/>
                  </a:lnTo>
                  <a:lnTo>
                    <a:pt x="20" y="420"/>
                  </a:lnTo>
                  <a:lnTo>
                    <a:pt x="32" y="422"/>
                  </a:lnTo>
                  <a:lnTo>
                    <a:pt x="226" y="422"/>
                  </a:lnTo>
                  <a:lnTo>
                    <a:pt x="226" y="446"/>
                  </a:lnTo>
                  <a:lnTo>
                    <a:pt x="236" y="455"/>
                  </a:lnTo>
                  <a:lnTo>
                    <a:pt x="313" y="455"/>
                  </a:lnTo>
                  <a:lnTo>
                    <a:pt x="323" y="446"/>
                  </a:lnTo>
                  <a:lnTo>
                    <a:pt x="323" y="440"/>
                  </a:lnTo>
                  <a:lnTo>
                    <a:pt x="244" y="440"/>
                  </a:lnTo>
                  <a:lnTo>
                    <a:pt x="241" y="437"/>
                  </a:lnTo>
                  <a:lnTo>
                    <a:pt x="241" y="410"/>
                  </a:lnTo>
                  <a:lnTo>
                    <a:pt x="238" y="407"/>
                  </a:lnTo>
                  <a:lnTo>
                    <a:pt x="23" y="407"/>
                  </a:lnTo>
                  <a:lnTo>
                    <a:pt x="15" y="400"/>
                  </a:lnTo>
                  <a:lnTo>
                    <a:pt x="15" y="22"/>
                  </a:lnTo>
                  <a:lnTo>
                    <a:pt x="23" y="15"/>
                  </a:lnTo>
                  <a:lnTo>
                    <a:pt x="59" y="15"/>
                  </a:lnTo>
                  <a:lnTo>
                    <a:pt x="59" y="0"/>
                  </a:lnTo>
                  <a:close/>
                  <a:moveTo>
                    <a:pt x="517" y="0"/>
                  </a:moveTo>
                  <a:lnTo>
                    <a:pt x="490" y="0"/>
                  </a:lnTo>
                  <a:lnTo>
                    <a:pt x="490" y="15"/>
                  </a:lnTo>
                  <a:lnTo>
                    <a:pt x="527" y="15"/>
                  </a:lnTo>
                  <a:lnTo>
                    <a:pt x="534" y="22"/>
                  </a:lnTo>
                  <a:lnTo>
                    <a:pt x="534" y="400"/>
                  </a:lnTo>
                  <a:lnTo>
                    <a:pt x="527" y="407"/>
                  </a:lnTo>
                  <a:lnTo>
                    <a:pt x="311" y="407"/>
                  </a:lnTo>
                  <a:lnTo>
                    <a:pt x="308" y="410"/>
                  </a:lnTo>
                  <a:lnTo>
                    <a:pt x="308" y="437"/>
                  </a:lnTo>
                  <a:lnTo>
                    <a:pt x="305" y="440"/>
                  </a:lnTo>
                  <a:lnTo>
                    <a:pt x="323" y="440"/>
                  </a:lnTo>
                  <a:lnTo>
                    <a:pt x="323" y="422"/>
                  </a:lnTo>
                  <a:lnTo>
                    <a:pt x="517" y="422"/>
                  </a:lnTo>
                  <a:lnTo>
                    <a:pt x="530" y="420"/>
                  </a:lnTo>
                  <a:lnTo>
                    <a:pt x="540" y="413"/>
                  </a:lnTo>
                  <a:lnTo>
                    <a:pt x="547" y="404"/>
                  </a:lnTo>
                  <a:lnTo>
                    <a:pt x="549" y="392"/>
                  </a:lnTo>
                  <a:lnTo>
                    <a:pt x="549" y="30"/>
                  </a:lnTo>
                  <a:lnTo>
                    <a:pt x="547" y="18"/>
                  </a:lnTo>
                  <a:lnTo>
                    <a:pt x="540" y="9"/>
                  </a:lnTo>
                  <a:lnTo>
                    <a:pt x="530" y="2"/>
                  </a:lnTo>
                  <a:lnTo>
                    <a:pt x="517" y="0"/>
                  </a:lnTo>
                  <a:close/>
                  <a:moveTo>
                    <a:pt x="229" y="7"/>
                  </a:moveTo>
                  <a:lnTo>
                    <a:pt x="92" y="7"/>
                  </a:lnTo>
                  <a:lnTo>
                    <a:pt x="88" y="10"/>
                  </a:lnTo>
                  <a:lnTo>
                    <a:pt x="88" y="15"/>
                  </a:lnTo>
                  <a:lnTo>
                    <a:pt x="233" y="15"/>
                  </a:lnTo>
                  <a:lnTo>
                    <a:pt x="233" y="10"/>
                  </a:lnTo>
                  <a:lnTo>
                    <a:pt x="229" y="7"/>
                  </a:lnTo>
                  <a:close/>
                  <a:moveTo>
                    <a:pt x="282" y="0"/>
                  </a:moveTo>
                  <a:lnTo>
                    <a:pt x="267" y="0"/>
                  </a:lnTo>
                  <a:lnTo>
                    <a:pt x="267" y="15"/>
                  </a:lnTo>
                  <a:lnTo>
                    <a:pt x="282" y="15"/>
                  </a:lnTo>
                  <a:lnTo>
                    <a:pt x="282" y="0"/>
                  </a:lnTo>
                  <a:close/>
                  <a:moveTo>
                    <a:pt x="417" y="0"/>
                  </a:moveTo>
                  <a:lnTo>
                    <a:pt x="359" y="0"/>
                  </a:lnTo>
                  <a:lnTo>
                    <a:pt x="359" y="15"/>
                  </a:lnTo>
                  <a:lnTo>
                    <a:pt x="417" y="15"/>
                  </a:lnTo>
                  <a:lnTo>
                    <a:pt x="417" y="0"/>
                  </a:lnTo>
                  <a:close/>
                </a:path>
              </a:pathLst>
            </a:custGeom>
            <a:solidFill>
              <a:srgbClr val="0067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" name="AutoShape 8"/>
            <p:cNvSpPr>
              <a:spLocks/>
            </p:cNvSpPr>
            <p:nvPr/>
          </p:nvSpPr>
          <p:spPr bwMode="auto">
            <a:xfrm>
              <a:off x="13296" y="260"/>
              <a:ext cx="145" cy="148"/>
            </a:xfrm>
            <a:custGeom>
              <a:avLst/>
              <a:gdLst>
                <a:gd name="T0" fmla="+- 0 13440 13296"/>
                <a:gd name="T1" fmla="*/ T0 w 145"/>
                <a:gd name="T2" fmla="+- 0 396 261"/>
                <a:gd name="T3" fmla="*/ 396 h 148"/>
                <a:gd name="T4" fmla="+- 0 13437 13296"/>
                <a:gd name="T5" fmla="*/ T4 w 145"/>
                <a:gd name="T6" fmla="+- 0 393 261"/>
                <a:gd name="T7" fmla="*/ 393 h 148"/>
                <a:gd name="T8" fmla="+- 0 13300 13296"/>
                <a:gd name="T9" fmla="*/ T8 w 145"/>
                <a:gd name="T10" fmla="+- 0 393 261"/>
                <a:gd name="T11" fmla="*/ 393 h 148"/>
                <a:gd name="T12" fmla="+- 0 13296 13296"/>
                <a:gd name="T13" fmla="*/ T12 w 145"/>
                <a:gd name="T14" fmla="+- 0 396 261"/>
                <a:gd name="T15" fmla="*/ 396 h 148"/>
                <a:gd name="T16" fmla="+- 0 13296 13296"/>
                <a:gd name="T17" fmla="*/ T16 w 145"/>
                <a:gd name="T18" fmla="+- 0 405 261"/>
                <a:gd name="T19" fmla="*/ 405 h 148"/>
                <a:gd name="T20" fmla="+- 0 13300 13296"/>
                <a:gd name="T21" fmla="*/ T20 w 145"/>
                <a:gd name="T22" fmla="+- 0 408 261"/>
                <a:gd name="T23" fmla="*/ 408 h 148"/>
                <a:gd name="T24" fmla="+- 0 13437 13296"/>
                <a:gd name="T25" fmla="*/ T24 w 145"/>
                <a:gd name="T26" fmla="+- 0 408 261"/>
                <a:gd name="T27" fmla="*/ 408 h 148"/>
                <a:gd name="T28" fmla="+- 0 13440 13296"/>
                <a:gd name="T29" fmla="*/ T28 w 145"/>
                <a:gd name="T30" fmla="+- 0 405 261"/>
                <a:gd name="T31" fmla="*/ 405 h 148"/>
                <a:gd name="T32" fmla="+- 0 13440 13296"/>
                <a:gd name="T33" fmla="*/ T32 w 145"/>
                <a:gd name="T34" fmla="+- 0 400 261"/>
                <a:gd name="T35" fmla="*/ 400 h 148"/>
                <a:gd name="T36" fmla="+- 0 13440 13296"/>
                <a:gd name="T37" fmla="*/ T36 w 145"/>
                <a:gd name="T38" fmla="+- 0 396 261"/>
                <a:gd name="T39" fmla="*/ 396 h 148"/>
                <a:gd name="T40" fmla="+- 0 13440 13296"/>
                <a:gd name="T41" fmla="*/ T40 w 145"/>
                <a:gd name="T42" fmla="+- 0 346 261"/>
                <a:gd name="T43" fmla="*/ 346 h 148"/>
                <a:gd name="T44" fmla="+- 0 13437 13296"/>
                <a:gd name="T45" fmla="*/ T44 w 145"/>
                <a:gd name="T46" fmla="+- 0 343 261"/>
                <a:gd name="T47" fmla="*/ 343 h 148"/>
                <a:gd name="T48" fmla="+- 0 13300 13296"/>
                <a:gd name="T49" fmla="*/ T48 w 145"/>
                <a:gd name="T50" fmla="+- 0 343 261"/>
                <a:gd name="T51" fmla="*/ 343 h 148"/>
                <a:gd name="T52" fmla="+- 0 13296 13296"/>
                <a:gd name="T53" fmla="*/ T52 w 145"/>
                <a:gd name="T54" fmla="+- 0 346 261"/>
                <a:gd name="T55" fmla="*/ 346 h 148"/>
                <a:gd name="T56" fmla="+- 0 13296 13296"/>
                <a:gd name="T57" fmla="*/ T56 w 145"/>
                <a:gd name="T58" fmla="+- 0 354 261"/>
                <a:gd name="T59" fmla="*/ 354 h 148"/>
                <a:gd name="T60" fmla="+- 0 13300 13296"/>
                <a:gd name="T61" fmla="*/ T60 w 145"/>
                <a:gd name="T62" fmla="+- 0 358 261"/>
                <a:gd name="T63" fmla="*/ 358 h 148"/>
                <a:gd name="T64" fmla="+- 0 13437 13296"/>
                <a:gd name="T65" fmla="*/ T64 w 145"/>
                <a:gd name="T66" fmla="+- 0 358 261"/>
                <a:gd name="T67" fmla="*/ 358 h 148"/>
                <a:gd name="T68" fmla="+- 0 13440 13296"/>
                <a:gd name="T69" fmla="*/ T68 w 145"/>
                <a:gd name="T70" fmla="+- 0 354 261"/>
                <a:gd name="T71" fmla="*/ 354 h 148"/>
                <a:gd name="T72" fmla="+- 0 13440 13296"/>
                <a:gd name="T73" fmla="*/ T72 w 145"/>
                <a:gd name="T74" fmla="+- 0 350 261"/>
                <a:gd name="T75" fmla="*/ 350 h 148"/>
                <a:gd name="T76" fmla="+- 0 13440 13296"/>
                <a:gd name="T77" fmla="*/ T76 w 145"/>
                <a:gd name="T78" fmla="+- 0 346 261"/>
                <a:gd name="T79" fmla="*/ 346 h 148"/>
                <a:gd name="T80" fmla="+- 0 13440 13296"/>
                <a:gd name="T81" fmla="*/ T80 w 145"/>
                <a:gd name="T82" fmla="+- 0 264 261"/>
                <a:gd name="T83" fmla="*/ 264 h 148"/>
                <a:gd name="T84" fmla="+- 0 13437 13296"/>
                <a:gd name="T85" fmla="*/ T84 w 145"/>
                <a:gd name="T86" fmla="+- 0 261 261"/>
                <a:gd name="T87" fmla="*/ 261 h 148"/>
                <a:gd name="T88" fmla="+- 0 13300 13296"/>
                <a:gd name="T89" fmla="*/ T88 w 145"/>
                <a:gd name="T90" fmla="+- 0 261 261"/>
                <a:gd name="T91" fmla="*/ 261 h 148"/>
                <a:gd name="T92" fmla="+- 0 13296 13296"/>
                <a:gd name="T93" fmla="*/ T92 w 145"/>
                <a:gd name="T94" fmla="+- 0 264 261"/>
                <a:gd name="T95" fmla="*/ 264 h 148"/>
                <a:gd name="T96" fmla="+- 0 13296 13296"/>
                <a:gd name="T97" fmla="*/ T96 w 145"/>
                <a:gd name="T98" fmla="+- 0 272 261"/>
                <a:gd name="T99" fmla="*/ 272 h 148"/>
                <a:gd name="T100" fmla="+- 0 13300 13296"/>
                <a:gd name="T101" fmla="*/ T100 w 145"/>
                <a:gd name="T102" fmla="+- 0 276 261"/>
                <a:gd name="T103" fmla="*/ 276 h 148"/>
                <a:gd name="T104" fmla="+- 0 13437 13296"/>
                <a:gd name="T105" fmla="*/ T104 w 145"/>
                <a:gd name="T106" fmla="+- 0 276 261"/>
                <a:gd name="T107" fmla="*/ 276 h 148"/>
                <a:gd name="T108" fmla="+- 0 13440 13296"/>
                <a:gd name="T109" fmla="*/ T108 w 145"/>
                <a:gd name="T110" fmla="+- 0 272 261"/>
                <a:gd name="T111" fmla="*/ 272 h 148"/>
                <a:gd name="T112" fmla="+- 0 13440 13296"/>
                <a:gd name="T113" fmla="*/ T112 w 145"/>
                <a:gd name="T114" fmla="+- 0 268 261"/>
                <a:gd name="T115" fmla="*/ 268 h 148"/>
                <a:gd name="T116" fmla="+- 0 13440 13296"/>
                <a:gd name="T117" fmla="*/ T116 w 145"/>
                <a:gd name="T118" fmla="+- 0 264 261"/>
                <a:gd name="T119" fmla="*/ 264 h 148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</a:cxnLst>
              <a:rect l="0" t="0" r="r" b="b"/>
              <a:pathLst>
                <a:path w="145" h="148">
                  <a:moveTo>
                    <a:pt x="144" y="135"/>
                  </a:moveTo>
                  <a:lnTo>
                    <a:pt x="141" y="132"/>
                  </a:lnTo>
                  <a:lnTo>
                    <a:pt x="4" y="132"/>
                  </a:lnTo>
                  <a:lnTo>
                    <a:pt x="0" y="135"/>
                  </a:lnTo>
                  <a:lnTo>
                    <a:pt x="0" y="144"/>
                  </a:lnTo>
                  <a:lnTo>
                    <a:pt x="4" y="147"/>
                  </a:lnTo>
                  <a:lnTo>
                    <a:pt x="141" y="147"/>
                  </a:lnTo>
                  <a:lnTo>
                    <a:pt x="144" y="144"/>
                  </a:lnTo>
                  <a:lnTo>
                    <a:pt x="144" y="139"/>
                  </a:lnTo>
                  <a:lnTo>
                    <a:pt x="144" y="135"/>
                  </a:lnTo>
                  <a:close/>
                  <a:moveTo>
                    <a:pt x="144" y="85"/>
                  </a:moveTo>
                  <a:lnTo>
                    <a:pt x="141" y="82"/>
                  </a:lnTo>
                  <a:lnTo>
                    <a:pt x="4" y="82"/>
                  </a:lnTo>
                  <a:lnTo>
                    <a:pt x="0" y="85"/>
                  </a:lnTo>
                  <a:lnTo>
                    <a:pt x="0" y="93"/>
                  </a:lnTo>
                  <a:lnTo>
                    <a:pt x="4" y="97"/>
                  </a:lnTo>
                  <a:lnTo>
                    <a:pt x="141" y="97"/>
                  </a:lnTo>
                  <a:lnTo>
                    <a:pt x="144" y="93"/>
                  </a:lnTo>
                  <a:lnTo>
                    <a:pt x="144" y="89"/>
                  </a:lnTo>
                  <a:lnTo>
                    <a:pt x="144" y="85"/>
                  </a:lnTo>
                  <a:close/>
                  <a:moveTo>
                    <a:pt x="144" y="3"/>
                  </a:moveTo>
                  <a:lnTo>
                    <a:pt x="141" y="0"/>
                  </a:lnTo>
                  <a:lnTo>
                    <a:pt x="4" y="0"/>
                  </a:lnTo>
                  <a:lnTo>
                    <a:pt x="0" y="3"/>
                  </a:lnTo>
                  <a:lnTo>
                    <a:pt x="0" y="11"/>
                  </a:lnTo>
                  <a:lnTo>
                    <a:pt x="4" y="15"/>
                  </a:lnTo>
                  <a:lnTo>
                    <a:pt x="141" y="15"/>
                  </a:lnTo>
                  <a:lnTo>
                    <a:pt x="144" y="11"/>
                  </a:lnTo>
                  <a:lnTo>
                    <a:pt x="144" y="7"/>
                  </a:lnTo>
                  <a:lnTo>
                    <a:pt x="144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pic>
          <p:nvPicPr>
            <p:cNvPr id="9" name="Picture 9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296" y="106"/>
              <a:ext cx="145" cy="1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AutoShape 10"/>
            <p:cNvSpPr>
              <a:spLocks/>
            </p:cNvSpPr>
            <p:nvPr/>
          </p:nvSpPr>
          <p:spPr bwMode="auto">
            <a:xfrm>
              <a:off x="13259" y="68"/>
              <a:ext cx="223" cy="432"/>
            </a:xfrm>
            <a:custGeom>
              <a:avLst/>
              <a:gdLst>
                <a:gd name="T0" fmla="+- 0 13464 13260"/>
                <a:gd name="T1" fmla="*/ T0 w 223"/>
                <a:gd name="T2" fmla="+- 0 68 68"/>
                <a:gd name="T3" fmla="*/ 68 h 432"/>
                <a:gd name="T4" fmla="+- 0 13260 13260"/>
                <a:gd name="T5" fmla="*/ T4 w 223"/>
                <a:gd name="T6" fmla="+- 0 68 68"/>
                <a:gd name="T7" fmla="*/ 68 h 432"/>
                <a:gd name="T8" fmla="+- 0 13260 13260"/>
                <a:gd name="T9" fmla="*/ T8 w 223"/>
                <a:gd name="T10" fmla="+- 0 477 68"/>
                <a:gd name="T11" fmla="*/ 477 h 432"/>
                <a:gd name="T12" fmla="+- 0 13461 13260"/>
                <a:gd name="T13" fmla="*/ T12 w 223"/>
                <a:gd name="T14" fmla="+- 0 477 68"/>
                <a:gd name="T15" fmla="*/ 477 h 432"/>
                <a:gd name="T16" fmla="+- 0 13470 13260"/>
                <a:gd name="T17" fmla="*/ T16 w 223"/>
                <a:gd name="T18" fmla="+- 0 481 68"/>
                <a:gd name="T19" fmla="*/ 481 h 432"/>
                <a:gd name="T20" fmla="+- 0 13480 13260"/>
                <a:gd name="T21" fmla="*/ T20 w 223"/>
                <a:gd name="T22" fmla="+- 0 492 68"/>
                <a:gd name="T23" fmla="*/ 492 h 432"/>
                <a:gd name="T24" fmla="+- 0 13483 13260"/>
                <a:gd name="T25" fmla="*/ T24 w 223"/>
                <a:gd name="T26" fmla="+- 0 499 68"/>
                <a:gd name="T27" fmla="*/ 499 h 432"/>
                <a:gd name="T28" fmla="+- 0 13483 13260"/>
                <a:gd name="T29" fmla="*/ T28 w 223"/>
                <a:gd name="T30" fmla="+- 0 477 68"/>
                <a:gd name="T31" fmla="*/ 477 h 432"/>
                <a:gd name="T32" fmla="+- 0 13475 13260"/>
                <a:gd name="T33" fmla="*/ T32 w 223"/>
                <a:gd name="T34" fmla="+- 0 477 68"/>
                <a:gd name="T35" fmla="*/ 477 h 432"/>
                <a:gd name="T36" fmla="+- 0 13469 13260"/>
                <a:gd name="T37" fmla="*/ T36 w 223"/>
                <a:gd name="T38" fmla="+- 0 472 68"/>
                <a:gd name="T39" fmla="*/ 472 h 432"/>
                <a:gd name="T40" fmla="+- 0 13461 13260"/>
                <a:gd name="T41" fmla="*/ T40 w 223"/>
                <a:gd name="T42" fmla="+- 0 469 68"/>
                <a:gd name="T43" fmla="*/ 469 h 432"/>
                <a:gd name="T44" fmla="+- 0 13267 13260"/>
                <a:gd name="T45" fmla="*/ T44 w 223"/>
                <a:gd name="T46" fmla="+- 0 469 68"/>
                <a:gd name="T47" fmla="*/ 469 h 432"/>
                <a:gd name="T48" fmla="+- 0 13267 13260"/>
                <a:gd name="T49" fmla="*/ T48 w 223"/>
                <a:gd name="T50" fmla="+- 0 76 68"/>
                <a:gd name="T51" fmla="*/ 76 h 432"/>
                <a:gd name="T52" fmla="+- 0 13474 13260"/>
                <a:gd name="T53" fmla="*/ T52 w 223"/>
                <a:gd name="T54" fmla="+- 0 76 68"/>
                <a:gd name="T55" fmla="*/ 76 h 432"/>
                <a:gd name="T56" fmla="+- 0 13473 13260"/>
                <a:gd name="T57" fmla="*/ T56 w 223"/>
                <a:gd name="T58" fmla="+- 0 74 68"/>
                <a:gd name="T59" fmla="*/ 74 h 432"/>
                <a:gd name="T60" fmla="+- 0 13464 13260"/>
                <a:gd name="T61" fmla="*/ T60 w 223"/>
                <a:gd name="T62" fmla="+- 0 68 68"/>
                <a:gd name="T63" fmla="*/ 68 h 432"/>
                <a:gd name="T64" fmla="+- 0 13474 13260"/>
                <a:gd name="T65" fmla="*/ T64 w 223"/>
                <a:gd name="T66" fmla="+- 0 76 68"/>
                <a:gd name="T67" fmla="*/ 76 h 432"/>
                <a:gd name="T68" fmla="+- 0 13465 13260"/>
                <a:gd name="T69" fmla="*/ T68 w 223"/>
                <a:gd name="T70" fmla="+- 0 76 68"/>
                <a:gd name="T71" fmla="*/ 76 h 432"/>
                <a:gd name="T72" fmla="+- 0 13475 13260"/>
                <a:gd name="T73" fmla="*/ T72 w 223"/>
                <a:gd name="T74" fmla="+- 0 86 68"/>
                <a:gd name="T75" fmla="*/ 86 h 432"/>
                <a:gd name="T76" fmla="+- 0 13475 13260"/>
                <a:gd name="T77" fmla="*/ T76 w 223"/>
                <a:gd name="T78" fmla="+- 0 477 68"/>
                <a:gd name="T79" fmla="*/ 477 h 432"/>
                <a:gd name="T80" fmla="+- 0 13483 13260"/>
                <a:gd name="T81" fmla="*/ T80 w 223"/>
                <a:gd name="T82" fmla="+- 0 477 68"/>
                <a:gd name="T83" fmla="*/ 477 h 432"/>
                <a:gd name="T84" fmla="+- 0 13483 13260"/>
                <a:gd name="T85" fmla="*/ T84 w 223"/>
                <a:gd name="T86" fmla="+- 0 93 68"/>
                <a:gd name="T87" fmla="*/ 93 h 432"/>
                <a:gd name="T88" fmla="+- 0 13481 13260"/>
                <a:gd name="T89" fmla="*/ T88 w 223"/>
                <a:gd name="T90" fmla="+- 0 88 68"/>
                <a:gd name="T91" fmla="*/ 88 h 432"/>
                <a:gd name="T92" fmla="+- 0 13478 13260"/>
                <a:gd name="T93" fmla="*/ T92 w 223"/>
                <a:gd name="T94" fmla="+- 0 83 68"/>
                <a:gd name="T95" fmla="*/ 83 h 432"/>
                <a:gd name="T96" fmla="+- 0 13474 13260"/>
                <a:gd name="T97" fmla="*/ T96 w 223"/>
                <a:gd name="T98" fmla="+- 0 76 68"/>
                <a:gd name="T99" fmla="*/ 76 h 43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</a:cxnLst>
              <a:rect l="0" t="0" r="r" b="b"/>
              <a:pathLst>
                <a:path w="223" h="432">
                  <a:moveTo>
                    <a:pt x="204" y="0"/>
                  </a:moveTo>
                  <a:lnTo>
                    <a:pt x="0" y="0"/>
                  </a:lnTo>
                  <a:lnTo>
                    <a:pt x="0" y="409"/>
                  </a:lnTo>
                  <a:lnTo>
                    <a:pt x="201" y="409"/>
                  </a:lnTo>
                  <a:lnTo>
                    <a:pt x="210" y="413"/>
                  </a:lnTo>
                  <a:lnTo>
                    <a:pt x="220" y="424"/>
                  </a:lnTo>
                  <a:lnTo>
                    <a:pt x="223" y="431"/>
                  </a:lnTo>
                  <a:lnTo>
                    <a:pt x="223" y="409"/>
                  </a:lnTo>
                  <a:lnTo>
                    <a:pt x="215" y="409"/>
                  </a:lnTo>
                  <a:lnTo>
                    <a:pt x="209" y="404"/>
                  </a:lnTo>
                  <a:lnTo>
                    <a:pt x="201" y="401"/>
                  </a:lnTo>
                  <a:lnTo>
                    <a:pt x="7" y="401"/>
                  </a:lnTo>
                  <a:lnTo>
                    <a:pt x="7" y="8"/>
                  </a:lnTo>
                  <a:lnTo>
                    <a:pt x="214" y="8"/>
                  </a:lnTo>
                  <a:lnTo>
                    <a:pt x="213" y="6"/>
                  </a:lnTo>
                  <a:lnTo>
                    <a:pt x="204" y="0"/>
                  </a:lnTo>
                  <a:close/>
                  <a:moveTo>
                    <a:pt x="214" y="8"/>
                  </a:moveTo>
                  <a:lnTo>
                    <a:pt x="205" y="8"/>
                  </a:lnTo>
                  <a:lnTo>
                    <a:pt x="215" y="18"/>
                  </a:lnTo>
                  <a:lnTo>
                    <a:pt x="215" y="409"/>
                  </a:lnTo>
                  <a:lnTo>
                    <a:pt x="223" y="409"/>
                  </a:lnTo>
                  <a:lnTo>
                    <a:pt x="223" y="25"/>
                  </a:lnTo>
                  <a:lnTo>
                    <a:pt x="221" y="20"/>
                  </a:lnTo>
                  <a:lnTo>
                    <a:pt x="218" y="15"/>
                  </a:lnTo>
                  <a:lnTo>
                    <a:pt x="214" y="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" name="AutoShape 11"/>
            <p:cNvSpPr>
              <a:spLocks/>
            </p:cNvSpPr>
            <p:nvPr/>
          </p:nvSpPr>
          <p:spPr bwMode="auto">
            <a:xfrm>
              <a:off x="13252" y="60"/>
              <a:ext cx="238" cy="454"/>
            </a:xfrm>
            <a:custGeom>
              <a:avLst/>
              <a:gdLst>
                <a:gd name="T0" fmla="+- 0 13465 13252"/>
                <a:gd name="T1" fmla="*/ T0 w 238"/>
                <a:gd name="T2" fmla="+- 0 61 61"/>
                <a:gd name="T3" fmla="*/ 61 h 454"/>
                <a:gd name="T4" fmla="+- 0 13256 13252"/>
                <a:gd name="T5" fmla="*/ T4 w 238"/>
                <a:gd name="T6" fmla="+- 0 61 61"/>
                <a:gd name="T7" fmla="*/ 61 h 454"/>
                <a:gd name="T8" fmla="+- 0 13252 13252"/>
                <a:gd name="T9" fmla="*/ T8 w 238"/>
                <a:gd name="T10" fmla="+- 0 64 61"/>
                <a:gd name="T11" fmla="*/ 64 h 454"/>
                <a:gd name="T12" fmla="+- 0 13252 13252"/>
                <a:gd name="T13" fmla="*/ T12 w 238"/>
                <a:gd name="T14" fmla="+- 0 481 61"/>
                <a:gd name="T15" fmla="*/ 481 h 454"/>
                <a:gd name="T16" fmla="+- 0 13256 13252"/>
                <a:gd name="T17" fmla="*/ T16 w 238"/>
                <a:gd name="T18" fmla="+- 0 484 61"/>
                <a:gd name="T19" fmla="*/ 484 h 454"/>
                <a:gd name="T20" fmla="+- 0 13465 13252"/>
                <a:gd name="T21" fmla="*/ T20 w 238"/>
                <a:gd name="T22" fmla="+- 0 484 61"/>
                <a:gd name="T23" fmla="*/ 484 h 454"/>
                <a:gd name="T24" fmla="+- 0 13475 13252"/>
                <a:gd name="T25" fmla="*/ T24 w 238"/>
                <a:gd name="T26" fmla="+- 0 494 61"/>
                <a:gd name="T27" fmla="*/ 494 h 454"/>
                <a:gd name="T28" fmla="+- 0 13475 13252"/>
                <a:gd name="T29" fmla="*/ T28 w 238"/>
                <a:gd name="T30" fmla="+- 0 511 61"/>
                <a:gd name="T31" fmla="*/ 511 h 454"/>
                <a:gd name="T32" fmla="+- 0 13478 13252"/>
                <a:gd name="T33" fmla="*/ T32 w 238"/>
                <a:gd name="T34" fmla="+- 0 514 61"/>
                <a:gd name="T35" fmla="*/ 514 h 454"/>
                <a:gd name="T36" fmla="+- 0 13487 13252"/>
                <a:gd name="T37" fmla="*/ T36 w 238"/>
                <a:gd name="T38" fmla="+- 0 514 61"/>
                <a:gd name="T39" fmla="*/ 514 h 454"/>
                <a:gd name="T40" fmla="+- 0 13490 13252"/>
                <a:gd name="T41" fmla="*/ T40 w 238"/>
                <a:gd name="T42" fmla="+- 0 511 61"/>
                <a:gd name="T43" fmla="*/ 511 h 454"/>
                <a:gd name="T44" fmla="+- 0 13490 13252"/>
                <a:gd name="T45" fmla="*/ T44 w 238"/>
                <a:gd name="T46" fmla="+- 0 477 61"/>
                <a:gd name="T47" fmla="*/ 477 h 454"/>
                <a:gd name="T48" fmla="+- 0 13475 13252"/>
                <a:gd name="T49" fmla="*/ T48 w 238"/>
                <a:gd name="T50" fmla="+- 0 477 61"/>
                <a:gd name="T51" fmla="*/ 477 h 454"/>
                <a:gd name="T52" fmla="+- 0 13469 13252"/>
                <a:gd name="T53" fmla="*/ T52 w 238"/>
                <a:gd name="T54" fmla="+- 0 472 61"/>
                <a:gd name="T55" fmla="*/ 472 h 454"/>
                <a:gd name="T56" fmla="+- 0 13461 13252"/>
                <a:gd name="T57" fmla="*/ T56 w 238"/>
                <a:gd name="T58" fmla="+- 0 469 61"/>
                <a:gd name="T59" fmla="*/ 469 h 454"/>
                <a:gd name="T60" fmla="+- 0 13267 13252"/>
                <a:gd name="T61" fmla="*/ T60 w 238"/>
                <a:gd name="T62" fmla="+- 0 469 61"/>
                <a:gd name="T63" fmla="*/ 469 h 454"/>
                <a:gd name="T64" fmla="+- 0 13267 13252"/>
                <a:gd name="T65" fmla="*/ T64 w 238"/>
                <a:gd name="T66" fmla="+- 0 76 61"/>
                <a:gd name="T67" fmla="*/ 76 h 454"/>
                <a:gd name="T68" fmla="+- 0 13482 13252"/>
                <a:gd name="T69" fmla="*/ T68 w 238"/>
                <a:gd name="T70" fmla="+- 0 76 61"/>
                <a:gd name="T71" fmla="*/ 76 h 454"/>
                <a:gd name="T72" fmla="+- 0 13476 13252"/>
                <a:gd name="T73" fmla="*/ T72 w 238"/>
                <a:gd name="T74" fmla="+- 0 67 61"/>
                <a:gd name="T75" fmla="*/ 67 h 454"/>
                <a:gd name="T76" fmla="+- 0 13465 13252"/>
                <a:gd name="T77" fmla="*/ T76 w 238"/>
                <a:gd name="T78" fmla="+- 0 61 61"/>
                <a:gd name="T79" fmla="*/ 61 h 454"/>
                <a:gd name="T80" fmla="+- 0 13482 13252"/>
                <a:gd name="T81" fmla="*/ T80 w 238"/>
                <a:gd name="T82" fmla="+- 0 76 61"/>
                <a:gd name="T83" fmla="*/ 76 h 454"/>
                <a:gd name="T84" fmla="+- 0 13465 13252"/>
                <a:gd name="T85" fmla="*/ T84 w 238"/>
                <a:gd name="T86" fmla="+- 0 76 61"/>
                <a:gd name="T87" fmla="*/ 76 h 454"/>
                <a:gd name="T88" fmla="+- 0 13475 13252"/>
                <a:gd name="T89" fmla="*/ T88 w 238"/>
                <a:gd name="T90" fmla="+- 0 86 61"/>
                <a:gd name="T91" fmla="*/ 86 h 454"/>
                <a:gd name="T92" fmla="+- 0 13475 13252"/>
                <a:gd name="T93" fmla="*/ T92 w 238"/>
                <a:gd name="T94" fmla="+- 0 477 61"/>
                <a:gd name="T95" fmla="*/ 477 h 454"/>
                <a:gd name="T96" fmla="+- 0 13490 13252"/>
                <a:gd name="T97" fmla="*/ T96 w 238"/>
                <a:gd name="T98" fmla="+- 0 477 61"/>
                <a:gd name="T99" fmla="*/ 477 h 454"/>
                <a:gd name="T100" fmla="+- 0 13490 13252"/>
                <a:gd name="T101" fmla="*/ T100 w 238"/>
                <a:gd name="T102" fmla="+- 0 93 61"/>
                <a:gd name="T103" fmla="*/ 93 h 454"/>
                <a:gd name="T104" fmla="+- 0 13489 13252"/>
                <a:gd name="T105" fmla="*/ T104 w 238"/>
                <a:gd name="T106" fmla="+- 0 88 61"/>
                <a:gd name="T107" fmla="*/ 88 h 454"/>
                <a:gd name="T108" fmla="+- 0 13487 13252"/>
                <a:gd name="T109" fmla="*/ T108 w 238"/>
                <a:gd name="T110" fmla="+- 0 83 61"/>
                <a:gd name="T111" fmla="*/ 83 h 454"/>
                <a:gd name="T112" fmla="+- 0 13486 13252"/>
                <a:gd name="T113" fmla="*/ T112 w 238"/>
                <a:gd name="T114" fmla="+- 0 81 61"/>
                <a:gd name="T115" fmla="*/ 81 h 454"/>
                <a:gd name="T116" fmla="+- 0 13484 13252"/>
                <a:gd name="T117" fmla="*/ T116 w 238"/>
                <a:gd name="T118" fmla="+- 0 78 61"/>
                <a:gd name="T119" fmla="*/ 78 h 454"/>
                <a:gd name="T120" fmla="+- 0 13482 13252"/>
                <a:gd name="T121" fmla="*/ T120 w 238"/>
                <a:gd name="T122" fmla="+- 0 76 61"/>
                <a:gd name="T123" fmla="*/ 76 h 454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</a:cxnLst>
              <a:rect l="0" t="0" r="r" b="b"/>
              <a:pathLst>
                <a:path w="238" h="454">
                  <a:moveTo>
                    <a:pt x="213" y="0"/>
                  </a:moveTo>
                  <a:lnTo>
                    <a:pt x="4" y="0"/>
                  </a:lnTo>
                  <a:lnTo>
                    <a:pt x="0" y="3"/>
                  </a:lnTo>
                  <a:lnTo>
                    <a:pt x="0" y="420"/>
                  </a:lnTo>
                  <a:lnTo>
                    <a:pt x="4" y="423"/>
                  </a:lnTo>
                  <a:lnTo>
                    <a:pt x="213" y="423"/>
                  </a:lnTo>
                  <a:lnTo>
                    <a:pt x="223" y="433"/>
                  </a:lnTo>
                  <a:lnTo>
                    <a:pt x="223" y="450"/>
                  </a:lnTo>
                  <a:lnTo>
                    <a:pt x="226" y="453"/>
                  </a:lnTo>
                  <a:lnTo>
                    <a:pt x="235" y="453"/>
                  </a:lnTo>
                  <a:lnTo>
                    <a:pt x="238" y="450"/>
                  </a:lnTo>
                  <a:lnTo>
                    <a:pt x="238" y="416"/>
                  </a:lnTo>
                  <a:lnTo>
                    <a:pt x="223" y="416"/>
                  </a:lnTo>
                  <a:lnTo>
                    <a:pt x="217" y="411"/>
                  </a:lnTo>
                  <a:lnTo>
                    <a:pt x="209" y="408"/>
                  </a:lnTo>
                  <a:lnTo>
                    <a:pt x="15" y="408"/>
                  </a:lnTo>
                  <a:lnTo>
                    <a:pt x="15" y="15"/>
                  </a:lnTo>
                  <a:lnTo>
                    <a:pt x="230" y="15"/>
                  </a:lnTo>
                  <a:lnTo>
                    <a:pt x="224" y="6"/>
                  </a:lnTo>
                  <a:lnTo>
                    <a:pt x="213" y="0"/>
                  </a:lnTo>
                  <a:close/>
                  <a:moveTo>
                    <a:pt x="230" y="15"/>
                  </a:moveTo>
                  <a:lnTo>
                    <a:pt x="213" y="15"/>
                  </a:lnTo>
                  <a:lnTo>
                    <a:pt x="223" y="25"/>
                  </a:lnTo>
                  <a:lnTo>
                    <a:pt x="223" y="416"/>
                  </a:lnTo>
                  <a:lnTo>
                    <a:pt x="238" y="416"/>
                  </a:lnTo>
                  <a:lnTo>
                    <a:pt x="238" y="32"/>
                  </a:lnTo>
                  <a:lnTo>
                    <a:pt x="237" y="27"/>
                  </a:lnTo>
                  <a:lnTo>
                    <a:pt x="235" y="22"/>
                  </a:lnTo>
                  <a:lnTo>
                    <a:pt x="234" y="20"/>
                  </a:lnTo>
                  <a:lnTo>
                    <a:pt x="232" y="17"/>
                  </a:lnTo>
                  <a:lnTo>
                    <a:pt x="230" y="15"/>
                  </a:lnTo>
                  <a:close/>
                </a:path>
              </a:pathLst>
            </a:custGeom>
            <a:solidFill>
              <a:srgbClr val="0067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2" name="AutoShape 12"/>
            <p:cNvSpPr>
              <a:spLocks/>
            </p:cNvSpPr>
            <p:nvPr/>
          </p:nvSpPr>
          <p:spPr bwMode="auto">
            <a:xfrm>
              <a:off x="13482" y="68"/>
              <a:ext cx="223" cy="432"/>
            </a:xfrm>
            <a:custGeom>
              <a:avLst/>
              <a:gdLst>
                <a:gd name="T0" fmla="+- 0 13642 13483"/>
                <a:gd name="T1" fmla="*/ T0 w 223"/>
                <a:gd name="T2" fmla="+- 0 365 68"/>
                <a:gd name="T3" fmla="*/ 365 h 432"/>
                <a:gd name="T4" fmla="+- 0 13631 13483"/>
                <a:gd name="T5" fmla="*/ T4 w 223"/>
                <a:gd name="T6" fmla="+- 0 360 68"/>
                <a:gd name="T7" fmla="*/ 360 h 432"/>
                <a:gd name="T8" fmla="+- 0 13576 13483"/>
                <a:gd name="T9" fmla="*/ T8 w 223"/>
                <a:gd name="T10" fmla="+- 0 382 68"/>
                <a:gd name="T11" fmla="*/ 382 h 432"/>
                <a:gd name="T12" fmla="+- 0 13565 13483"/>
                <a:gd name="T13" fmla="*/ T12 w 223"/>
                <a:gd name="T14" fmla="+- 0 387 68"/>
                <a:gd name="T15" fmla="*/ 387 h 432"/>
                <a:gd name="T16" fmla="+- 0 13590 13483"/>
                <a:gd name="T17" fmla="*/ T16 w 223"/>
                <a:gd name="T18" fmla="+- 0 419 68"/>
                <a:gd name="T19" fmla="*/ 419 h 432"/>
                <a:gd name="T20" fmla="+- 0 13593 13483"/>
                <a:gd name="T21" fmla="*/ T20 w 223"/>
                <a:gd name="T22" fmla="+- 0 421 68"/>
                <a:gd name="T23" fmla="*/ 421 h 432"/>
                <a:gd name="T24" fmla="+- 0 13598 13483"/>
                <a:gd name="T25" fmla="*/ T24 w 223"/>
                <a:gd name="T26" fmla="+- 0 421 68"/>
                <a:gd name="T27" fmla="*/ 421 h 432"/>
                <a:gd name="T28" fmla="+- 0 13640 13483"/>
                <a:gd name="T29" fmla="*/ T28 w 223"/>
                <a:gd name="T30" fmla="+- 0 373 68"/>
                <a:gd name="T31" fmla="*/ 373 h 432"/>
                <a:gd name="T32" fmla="+- 0 13706 13483"/>
                <a:gd name="T33" fmla="*/ T32 w 223"/>
                <a:gd name="T34" fmla="+- 0 68 68"/>
                <a:gd name="T35" fmla="*/ 68 h 432"/>
                <a:gd name="T36" fmla="+- 0 13698 13483"/>
                <a:gd name="T37" fmla="*/ T36 w 223"/>
                <a:gd name="T38" fmla="+- 0 76 68"/>
                <a:gd name="T39" fmla="*/ 76 h 432"/>
                <a:gd name="T40" fmla="+- 0 13504 13483"/>
                <a:gd name="T41" fmla="*/ T40 w 223"/>
                <a:gd name="T42" fmla="+- 0 469 68"/>
                <a:gd name="T43" fmla="*/ 469 h 432"/>
                <a:gd name="T44" fmla="+- 0 13490 13483"/>
                <a:gd name="T45" fmla="*/ T44 w 223"/>
                <a:gd name="T46" fmla="+- 0 477 68"/>
                <a:gd name="T47" fmla="*/ 477 h 432"/>
                <a:gd name="T48" fmla="+- 0 13500 13483"/>
                <a:gd name="T49" fmla="*/ T48 w 223"/>
                <a:gd name="T50" fmla="+- 0 76 68"/>
                <a:gd name="T51" fmla="*/ 76 h 432"/>
                <a:gd name="T52" fmla="+- 0 13567 13483"/>
                <a:gd name="T53" fmla="*/ T52 w 223"/>
                <a:gd name="T54" fmla="+- 0 112 68"/>
                <a:gd name="T55" fmla="*/ 112 h 432"/>
                <a:gd name="T56" fmla="+- 0 13567 13483"/>
                <a:gd name="T57" fmla="*/ T56 w 223"/>
                <a:gd name="T58" fmla="+- 0 305 68"/>
                <a:gd name="T59" fmla="*/ 305 h 432"/>
                <a:gd name="T60" fmla="+- 0 13588 13483"/>
                <a:gd name="T61" fmla="*/ T60 w 223"/>
                <a:gd name="T62" fmla="+- 0 332 68"/>
                <a:gd name="T63" fmla="*/ 332 h 432"/>
                <a:gd name="T64" fmla="+- 0 13592 13483"/>
                <a:gd name="T65" fmla="*/ T64 w 223"/>
                <a:gd name="T66" fmla="+- 0 353 68"/>
                <a:gd name="T67" fmla="*/ 353 h 432"/>
                <a:gd name="T68" fmla="+- 0 13603 13483"/>
                <a:gd name="T69" fmla="*/ T68 w 223"/>
                <a:gd name="T70" fmla="+- 0 350 68"/>
                <a:gd name="T71" fmla="*/ 350 h 432"/>
                <a:gd name="T72" fmla="+- 0 13615 13483"/>
                <a:gd name="T73" fmla="*/ T72 w 223"/>
                <a:gd name="T74" fmla="+- 0 318 68"/>
                <a:gd name="T75" fmla="*/ 318 h 432"/>
                <a:gd name="T76" fmla="+- 0 13625 13483"/>
                <a:gd name="T77" fmla="*/ T76 w 223"/>
                <a:gd name="T78" fmla="+- 0 304 68"/>
                <a:gd name="T79" fmla="*/ 304 h 432"/>
                <a:gd name="T80" fmla="+- 0 13625 13483"/>
                <a:gd name="T81" fmla="*/ T80 w 223"/>
                <a:gd name="T82" fmla="+- 0 100 68"/>
                <a:gd name="T83" fmla="*/ 100 h 432"/>
                <a:gd name="T84" fmla="+- 0 13698 13483"/>
                <a:gd name="T85" fmla="*/ T84 w 223"/>
                <a:gd name="T86" fmla="+- 0 76 68"/>
                <a:gd name="T87" fmla="*/ 76 h 432"/>
                <a:gd name="T88" fmla="+- 0 13610 13483"/>
                <a:gd name="T89" fmla="*/ T88 w 223"/>
                <a:gd name="T90" fmla="+- 0 68 68"/>
                <a:gd name="T91" fmla="*/ 68 h 432"/>
                <a:gd name="T92" fmla="+- 0 13610 13483"/>
                <a:gd name="T93" fmla="*/ T92 w 223"/>
                <a:gd name="T94" fmla="+- 0 115 68"/>
                <a:gd name="T95" fmla="*/ 115 h 432"/>
                <a:gd name="T96" fmla="+- 0 13596 13483"/>
                <a:gd name="T97" fmla="*/ T96 w 223"/>
                <a:gd name="T98" fmla="+- 0 318 68"/>
                <a:gd name="T99" fmla="*/ 318 h 432"/>
                <a:gd name="T100" fmla="+- 0 13582 13483"/>
                <a:gd name="T101" fmla="*/ T100 w 223"/>
                <a:gd name="T102" fmla="+- 0 115 68"/>
                <a:gd name="T103" fmla="*/ 115 h 432"/>
                <a:gd name="T104" fmla="+- 0 13610 13483"/>
                <a:gd name="T105" fmla="*/ T104 w 223"/>
                <a:gd name="T106" fmla="+- 0 100 68"/>
                <a:gd name="T107" fmla="*/ 100 h 432"/>
                <a:gd name="T108" fmla="+- 0 13582 13483"/>
                <a:gd name="T109" fmla="*/ T108 w 223"/>
                <a:gd name="T110" fmla="+- 0 76 68"/>
                <a:gd name="T111" fmla="*/ 76 h 432"/>
                <a:gd name="T112" fmla="+- 0 13502 13483"/>
                <a:gd name="T113" fmla="*/ T112 w 223"/>
                <a:gd name="T114" fmla="+- 0 68 68"/>
                <a:gd name="T115" fmla="*/ 68 h 432"/>
                <a:gd name="T116" fmla="+- 0 13487 13483"/>
                <a:gd name="T117" fmla="*/ T116 w 223"/>
                <a:gd name="T118" fmla="+- 0 83 68"/>
                <a:gd name="T119" fmla="*/ 83 h 432"/>
                <a:gd name="T120" fmla="+- 0 13483 13483"/>
                <a:gd name="T121" fmla="*/ T120 w 223"/>
                <a:gd name="T122" fmla="+- 0 93 68"/>
                <a:gd name="T123" fmla="*/ 93 h 432"/>
                <a:gd name="T124" fmla="+- 0 13485 13483"/>
                <a:gd name="T125" fmla="*/ T124 w 223"/>
                <a:gd name="T126" fmla="+- 0 492 68"/>
                <a:gd name="T127" fmla="*/ 492 h 432"/>
                <a:gd name="T128" fmla="+- 0 13503 13483"/>
                <a:gd name="T129" fmla="*/ T128 w 223"/>
                <a:gd name="T130" fmla="+- 0 477 68"/>
                <a:gd name="T131" fmla="*/ 477 h 432"/>
                <a:gd name="T132" fmla="+- 0 13706 13483"/>
                <a:gd name="T133" fmla="*/ T132 w 223"/>
                <a:gd name="T134" fmla="+- 0 477 68"/>
                <a:gd name="T135" fmla="*/ 477 h 432"/>
                <a:gd name="T136" fmla="+- 0 13706 13483"/>
                <a:gd name="T137" fmla="*/ T136 w 223"/>
                <a:gd name="T138" fmla="+- 0 68 68"/>
                <a:gd name="T139" fmla="*/ 68 h 43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</a:cxnLst>
              <a:rect l="0" t="0" r="r" b="b"/>
              <a:pathLst>
                <a:path w="223" h="432">
                  <a:moveTo>
                    <a:pt x="159" y="302"/>
                  </a:moveTo>
                  <a:lnTo>
                    <a:pt x="159" y="297"/>
                  </a:lnTo>
                  <a:lnTo>
                    <a:pt x="153" y="292"/>
                  </a:lnTo>
                  <a:lnTo>
                    <a:pt x="148" y="292"/>
                  </a:lnTo>
                  <a:lnTo>
                    <a:pt x="112" y="335"/>
                  </a:lnTo>
                  <a:lnTo>
                    <a:pt x="93" y="314"/>
                  </a:lnTo>
                  <a:lnTo>
                    <a:pt x="88" y="314"/>
                  </a:lnTo>
                  <a:lnTo>
                    <a:pt x="82" y="319"/>
                  </a:lnTo>
                  <a:lnTo>
                    <a:pt x="82" y="324"/>
                  </a:lnTo>
                  <a:lnTo>
                    <a:pt x="107" y="351"/>
                  </a:lnTo>
                  <a:lnTo>
                    <a:pt x="108" y="352"/>
                  </a:lnTo>
                  <a:lnTo>
                    <a:pt x="110" y="353"/>
                  </a:lnTo>
                  <a:lnTo>
                    <a:pt x="111" y="353"/>
                  </a:lnTo>
                  <a:lnTo>
                    <a:pt x="115" y="353"/>
                  </a:lnTo>
                  <a:lnTo>
                    <a:pt x="117" y="352"/>
                  </a:lnTo>
                  <a:lnTo>
                    <a:pt x="157" y="305"/>
                  </a:lnTo>
                  <a:lnTo>
                    <a:pt x="159" y="302"/>
                  </a:lnTo>
                  <a:close/>
                  <a:moveTo>
                    <a:pt x="223" y="0"/>
                  </a:moveTo>
                  <a:lnTo>
                    <a:pt x="215" y="0"/>
                  </a:lnTo>
                  <a:lnTo>
                    <a:pt x="215" y="8"/>
                  </a:lnTo>
                  <a:lnTo>
                    <a:pt x="215" y="401"/>
                  </a:lnTo>
                  <a:lnTo>
                    <a:pt x="21" y="401"/>
                  </a:lnTo>
                  <a:lnTo>
                    <a:pt x="13" y="404"/>
                  </a:lnTo>
                  <a:lnTo>
                    <a:pt x="7" y="409"/>
                  </a:lnTo>
                  <a:lnTo>
                    <a:pt x="7" y="18"/>
                  </a:lnTo>
                  <a:lnTo>
                    <a:pt x="17" y="8"/>
                  </a:lnTo>
                  <a:lnTo>
                    <a:pt x="84" y="8"/>
                  </a:lnTo>
                  <a:lnTo>
                    <a:pt x="84" y="44"/>
                  </a:lnTo>
                  <a:lnTo>
                    <a:pt x="84" y="236"/>
                  </a:lnTo>
                  <a:lnTo>
                    <a:pt x="84" y="237"/>
                  </a:lnTo>
                  <a:lnTo>
                    <a:pt x="85" y="239"/>
                  </a:lnTo>
                  <a:lnTo>
                    <a:pt x="105" y="264"/>
                  </a:lnTo>
                  <a:lnTo>
                    <a:pt x="105" y="282"/>
                  </a:lnTo>
                  <a:lnTo>
                    <a:pt x="109" y="285"/>
                  </a:lnTo>
                  <a:lnTo>
                    <a:pt x="117" y="285"/>
                  </a:lnTo>
                  <a:lnTo>
                    <a:pt x="120" y="282"/>
                  </a:lnTo>
                  <a:lnTo>
                    <a:pt x="120" y="264"/>
                  </a:lnTo>
                  <a:lnTo>
                    <a:pt x="132" y="250"/>
                  </a:lnTo>
                  <a:lnTo>
                    <a:pt x="141" y="237"/>
                  </a:lnTo>
                  <a:lnTo>
                    <a:pt x="142" y="236"/>
                  </a:lnTo>
                  <a:lnTo>
                    <a:pt x="142" y="44"/>
                  </a:lnTo>
                  <a:lnTo>
                    <a:pt x="142" y="32"/>
                  </a:lnTo>
                  <a:lnTo>
                    <a:pt x="142" y="8"/>
                  </a:lnTo>
                  <a:lnTo>
                    <a:pt x="215" y="8"/>
                  </a:lnTo>
                  <a:lnTo>
                    <a:pt x="215" y="0"/>
                  </a:lnTo>
                  <a:lnTo>
                    <a:pt x="127" y="0"/>
                  </a:lnTo>
                  <a:lnTo>
                    <a:pt x="127" y="32"/>
                  </a:lnTo>
                  <a:lnTo>
                    <a:pt x="127" y="47"/>
                  </a:lnTo>
                  <a:lnTo>
                    <a:pt x="127" y="232"/>
                  </a:lnTo>
                  <a:lnTo>
                    <a:pt x="113" y="250"/>
                  </a:lnTo>
                  <a:lnTo>
                    <a:pt x="99" y="232"/>
                  </a:lnTo>
                  <a:lnTo>
                    <a:pt x="99" y="47"/>
                  </a:lnTo>
                  <a:lnTo>
                    <a:pt x="127" y="47"/>
                  </a:lnTo>
                  <a:lnTo>
                    <a:pt x="127" y="32"/>
                  </a:lnTo>
                  <a:lnTo>
                    <a:pt x="99" y="32"/>
                  </a:lnTo>
                  <a:lnTo>
                    <a:pt x="99" y="8"/>
                  </a:lnTo>
                  <a:lnTo>
                    <a:pt x="99" y="0"/>
                  </a:lnTo>
                  <a:lnTo>
                    <a:pt x="19" y="0"/>
                  </a:lnTo>
                  <a:lnTo>
                    <a:pt x="9" y="6"/>
                  </a:lnTo>
                  <a:lnTo>
                    <a:pt x="4" y="15"/>
                  </a:lnTo>
                  <a:lnTo>
                    <a:pt x="1" y="20"/>
                  </a:lnTo>
                  <a:lnTo>
                    <a:pt x="0" y="25"/>
                  </a:lnTo>
                  <a:lnTo>
                    <a:pt x="0" y="431"/>
                  </a:lnTo>
                  <a:lnTo>
                    <a:pt x="2" y="424"/>
                  </a:lnTo>
                  <a:lnTo>
                    <a:pt x="13" y="413"/>
                  </a:lnTo>
                  <a:lnTo>
                    <a:pt x="20" y="409"/>
                  </a:lnTo>
                  <a:lnTo>
                    <a:pt x="21" y="409"/>
                  </a:lnTo>
                  <a:lnTo>
                    <a:pt x="223" y="409"/>
                  </a:lnTo>
                  <a:lnTo>
                    <a:pt x="223" y="8"/>
                  </a:lnTo>
                  <a:lnTo>
                    <a:pt x="22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3" name="Freeform 13"/>
            <p:cNvSpPr>
              <a:spLocks/>
            </p:cNvSpPr>
            <p:nvPr/>
          </p:nvSpPr>
          <p:spPr bwMode="auto">
            <a:xfrm>
              <a:off x="13475" y="60"/>
              <a:ext cx="238" cy="454"/>
            </a:xfrm>
            <a:custGeom>
              <a:avLst/>
              <a:gdLst>
                <a:gd name="T0" fmla="+- 0 13710 13475"/>
                <a:gd name="T1" fmla="*/ T0 w 238"/>
                <a:gd name="T2" fmla="+- 0 61 61"/>
                <a:gd name="T3" fmla="*/ 61 h 454"/>
                <a:gd name="T4" fmla="+- 0 13706 13475"/>
                <a:gd name="T5" fmla="*/ T4 w 238"/>
                <a:gd name="T6" fmla="+- 0 61 61"/>
                <a:gd name="T7" fmla="*/ 61 h 454"/>
                <a:gd name="T8" fmla="+- 0 13610 13475"/>
                <a:gd name="T9" fmla="*/ T8 w 238"/>
                <a:gd name="T10" fmla="+- 0 61 61"/>
                <a:gd name="T11" fmla="*/ 61 h 454"/>
                <a:gd name="T12" fmla="+- 0 13610 13475"/>
                <a:gd name="T13" fmla="*/ T12 w 238"/>
                <a:gd name="T14" fmla="+- 0 76 61"/>
                <a:gd name="T15" fmla="*/ 76 h 454"/>
                <a:gd name="T16" fmla="+- 0 13698 13475"/>
                <a:gd name="T17" fmla="*/ T16 w 238"/>
                <a:gd name="T18" fmla="+- 0 76 61"/>
                <a:gd name="T19" fmla="*/ 76 h 454"/>
                <a:gd name="T20" fmla="+- 0 13698 13475"/>
                <a:gd name="T21" fmla="*/ T20 w 238"/>
                <a:gd name="T22" fmla="+- 0 469 61"/>
                <a:gd name="T23" fmla="*/ 469 h 454"/>
                <a:gd name="T24" fmla="+- 0 13504 13475"/>
                <a:gd name="T25" fmla="*/ T24 w 238"/>
                <a:gd name="T26" fmla="+- 0 469 61"/>
                <a:gd name="T27" fmla="*/ 469 h 454"/>
                <a:gd name="T28" fmla="+- 0 13496 13475"/>
                <a:gd name="T29" fmla="*/ T28 w 238"/>
                <a:gd name="T30" fmla="+- 0 472 61"/>
                <a:gd name="T31" fmla="*/ 472 h 454"/>
                <a:gd name="T32" fmla="+- 0 13490 13475"/>
                <a:gd name="T33" fmla="*/ T32 w 238"/>
                <a:gd name="T34" fmla="+- 0 477 61"/>
                <a:gd name="T35" fmla="*/ 477 h 454"/>
                <a:gd name="T36" fmla="+- 0 13490 13475"/>
                <a:gd name="T37" fmla="*/ T36 w 238"/>
                <a:gd name="T38" fmla="+- 0 86 61"/>
                <a:gd name="T39" fmla="*/ 86 h 454"/>
                <a:gd name="T40" fmla="+- 0 13500 13475"/>
                <a:gd name="T41" fmla="*/ T40 w 238"/>
                <a:gd name="T42" fmla="+- 0 76 61"/>
                <a:gd name="T43" fmla="*/ 76 h 454"/>
                <a:gd name="T44" fmla="+- 0 13582 13475"/>
                <a:gd name="T45" fmla="*/ T44 w 238"/>
                <a:gd name="T46" fmla="+- 0 76 61"/>
                <a:gd name="T47" fmla="*/ 76 h 454"/>
                <a:gd name="T48" fmla="+- 0 13582 13475"/>
                <a:gd name="T49" fmla="*/ T48 w 238"/>
                <a:gd name="T50" fmla="+- 0 61 61"/>
                <a:gd name="T51" fmla="*/ 61 h 454"/>
                <a:gd name="T52" fmla="+- 0 13500 13475"/>
                <a:gd name="T53" fmla="*/ T52 w 238"/>
                <a:gd name="T54" fmla="+- 0 61 61"/>
                <a:gd name="T55" fmla="*/ 61 h 454"/>
                <a:gd name="T56" fmla="+- 0 13489 13475"/>
                <a:gd name="T57" fmla="*/ T56 w 238"/>
                <a:gd name="T58" fmla="+- 0 67 61"/>
                <a:gd name="T59" fmla="*/ 67 h 454"/>
                <a:gd name="T60" fmla="+- 0 13481 13475"/>
                <a:gd name="T61" fmla="*/ T60 w 238"/>
                <a:gd name="T62" fmla="+- 0 78 61"/>
                <a:gd name="T63" fmla="*/ 78 h 454"/>
                <a:gd name="T64" fmla="+- 0 13476 13475"/>
                <a:gd name="T65" fmla="*/ T64 w 238"/>
                <a:gd name="T66" fmla="+- 0 88 61"/>
                <a:gd name="T67" fmla="*/ 88 h 454"/>
                <a:gd name="T68" fmla="+- 0 13475 13475"/>
                <a:gd name="T69" fmla="*/ T68 w 238"/>
                <a:gd name="T70" fmla="+- 0 93 61"/>
                <a:gd name="T71" fmla="*/ 93 h 454"/>
                <a:gd name="T72" fmla="+- 0 13475 13475"/>
                <a:gd name="T73" fmla="*/ T72 w 238"/>
                <a:gd name="T74" fmla="+- 0 511 61"/>
                <a:gd name="T75" fmla="*/ 511 h 454"/>
                <a:gd name="T76" fmla="+- 0 13478 13475"/>
                <a:gd name="T77" fmla="*/ T76 w 238"/>
                <a:gd name="T78" fmla="+- 0 514 61"/>
                <a:gd name="T79" fmla="*/ 514 h 454"/>
                <a:gd name="T80" fmla="+- 0 13487 13475"/>
                <a:gd name="T81" fmla="*/ T80 w 238"/>
                <a:gd name="T82" fmla="+- 0 514 61"/>
                <a:gd name="T83" fmla="*/ 514 h 454"/>
                <a:gd name="T84" fmla="+- 0 13490 13475"/>
                <a:gd name="T85" fmla="*/ T84 w 238"/>
                <a:gd name="T86" fmla="+- 0 511 61"/>
                <a:gd name="T87" fmla="*/ 511 h 454"/>
                <a:gd name="T88" fmla="+- 0 13490 13475"/>
                <a:gd name="T89" fmla="*/ T88 w 238"/>
                <a:gd name="T90" fmla="+- 0 494 61"/>
                <a:gd name="T91" fmla="*/ 494 h 454"/>
                <a:gd name="T92" fmla="+- 0 13500 13475"/>
                <a:gd name="T93" fmla="*/ T92 w 238"/>
                <a:gd name="T94" fmla="+- 0 484 61"/>
                <a:gd name="T95" fmla="*/ 484 h 454"/>
                <a:gd name="T96" fmla="+- 0 13710 13475"/>
                <a:gd name="T97" fmla="*/ T96 w 238"/>
                <a:gd name="T98" fmla="+- 0 484 61"/>
                <a:gd name="T99" fmla="*/ 484 h 454"/>
                <a:gd name="T100" fmla="+- 0 13713 13475"/>
                <a:gd name="T101" fmla="*/ T100 w 238"/>
                <a:gd name="T102" fmla="+- 0 481 61"/>
                <a:gd name="T103" fmla="*/ 481 h 454"/>
                <a:gd name="T104" fmla="+- 0 13713 13475"/>
                <a:gd name="T105" fmla="*/ T104 w 238"/>
                <a:gd name="T106" fmla="+- 0 64 61"/>
                <a:gd name="T107" fmla="*/ 64 h 454"/>
                <a:gd name="T108" fmla="+- 0 13710 13475"/>
                <a:gd name="T109" fmla="*/ T108 w 238"/>
                <a:gd name="T110" fmla="+- 0 61 61"/>
                <a:gd name="T111" fmla="*/ 61 h 454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</a:cxnLst>
              <a:rect l="0" t="0" r="r" b="b"/>
              <a:pathLst>
                <a:path w="238" h="454">
                  <a:moveTo>
                    <a:pt x="235" y="0"/>
                  </a:moveTo>
                  <a:lnTo>
                    <a:pt x="231" y="0"/>
                  </a:lnTo>
                  <a:lnTo>
                    <a:pt x="135" y="0"/>
                  </a:lnTo>
                  <a:lnTo>
                    <a:pt x="135" y="15"/>
                  </a:lnTo>
                  <a:lnTo>
                    <a:pt x="223" y="15"/>
                  </a:lnTo>
                  <a:lnTo>
                    <a:pt x="223" y="408"/>
                  </a:lnTo>
                  <a:lnTo>
                    <a:pt x="29" y="408"/>
                  </a:lnTo>
                  <a:lnTo>
                    <a:pt x="21" y="411"/>
                  </a:lnTo>
                  <a:lnTo>
                    <a:pt x="15" y="416"/>
                  </a:lnTo>
                  <a:lnTo>
                    <a:pt x="15" y="25"/>
                  </a:lnTo>
                  <a:lnTo>
                    <a:pt x="25" y="15"/>
                  </a:lnTo>
                  <a:lnTo>
                    <a:pt x="107" y="15"/>
                  </a:lnTo>
                  <a:lnTo>
                    <a:pt x="107" y="0"/>
                  </a:lnTo>
                  <a:lnTo>
                    <a:pt x="25" y="0"/>
                  </a:lnTo>
                  <a:lnTo>
                    <a:pt x="14" y="6"/>
                  </a:lnTo>
                  <a:lnTo>
                    <a:pt x="6" y="17"/>
                  </a:lnTo>
                  <a:lnTo>
                    <a:pt x="1" y="27"/>
                  </a:lnTo>
                  <a:lnTo>
                    <a:pt x="0" y="32"/>
                  </a:lnTo>
                  <a:lnTo>
                    <a:pt x="0" y="450"/>
                  </a:lnTo>
                  <a:lnTo>
                    <a:pt x="3" y="453"/>
                  </a:lnTo>
                  <a:lnTo>
                    <a:pt x="12" y="453"/>
                  </a:lnTo>
                  <a:lnTo>
                    <a:pt x="15" y="450"/>
                  </a:lnTo>
                  <a:lnTo>
                    <a:pt x="15" y="433"/>
                  </a:lnTo>
                  <a:lnTo>
                    <a:pt x="25" y="423"/>
                  </a:lnTo>
                  <a:lnTo>
                    <a:pt x="235" y="423"/>
                  </a:lnTo>
                  <a:lnTo>
                    <a:pt x="238" y="420"/>
                  </a:lnTo>
                  <a:lnTo>
                    <a:pt x="238" y="3"/>
                  </a:lnTo>
                  <a:lnTo>
                    <a:pt x="235" y="0"/>
                  </a:lnTo>
                  <a:close/>
                </a:path>
              </a:pathLst>
            </a:custGeom>
            <a:solidFill>
              <a:srgbClr val="0067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pic>
          <p:nvPicPr>
            <p:cNvPr id="14" name="Picture 1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296" y="106"/>
              <a:ext cx="145" cy="1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AutoShape 15"/>
            <p:cNvSpPr>
              <a:spLocks/>
            </p:cNvSpPr>
            <p:nvPr/>
          </p:nvSpPr>
          <p:spPr bwMode="auto">
            <a:xfrm>
              <a:off x="13296" y="260"/>
              <a:ext cx="145" cy="148"/>
            </a:xfrm>
            <a:custGeom>
              <a:avLst/>
              <a:gdLst>
                <a:gd name="T0" fmla="+- 0 13440 13296"/>
                <a:gd name="T1" fmla="*/ T0 w 145"/>
                <a:gd name="T2" fmla="+- 0 396 261"/>
                <a:gd name="T3" fmla="*/ 396 h 148"/>
                <a:gd name="T4" fmla="+- 0 13437 13296"/>
                <a:gd name="T5" fmla="*/ T4 w 145"/>
                <a:gd name="T6" fmla="+- 0 393 261"/>
                <a:gd name="T7" fmla="*/ 393 h 148"/>
                <a:gd name="T8" fmla="+- 0 13300 13296"/>
                <a:gd name="T9" fmla="*/ T8 w 145"/>
                <a:gd name="T10" fmla="+- 0 393 261"/>
                <a:gd name="T11" fmla="*/ 393 h 148"/>
                <a:gd name="T12" fmla="+- 0 13296 13296"/>
                <a:gd name="T13" fmla="*/ T12 w 145"/>
                <a:gd name="T14" fmla="+- 0 396 261"/>
                <a:gd name="T15" fmla="*/ 396 h 148"/>
                <a:gd name="T16" fmla="+- 0 13296 13296"/>
                <a:gd name="T17" fmla="*/ T16 w 145"/>
                <a:gd name="T18" fmla="+- 0 405 261"/>
                <a:gd name="T19" fmla="*/ 405 h 148"/>
                <a:gd name="T20" fmla="+- 0 13300 13296"/>
                <a:gd name="T21" fmla="*/ T20 w 145"/>
                <a:gd name="T22" fmla="+- 0 408 261"/>
                <a:gd name="T23" fmla="*/ 408 h 148"/>
                <a:gd name="T24" fmla="+- 0 13437 13296"/>
                <a:gd name="T25" fmla="*/ T24 w 145"/>
                <a:gd name="T26" fmla="+- 0 408 261"/>
                <a:gd name="T27" fmla="*/ 408 h 148"/>
                <a:gd name="T28" fmla="+- 0 13440 13296"/>
                <a:gd name="T29" fmla="*/ T28 w 145"/>
                <a:gd name="T30" fmla="+- 0 405 261"/>
                <a:gd name="T31" fmla="*/ 405 h 148"/>
                <a:gd name="T32" fmla="+- 0 13440 13296"/>
                <a:gd name="T33" fmla="*/ T32 w 145"/>
                <a:gd name="T34" fmla="+- 0 400 261"/>
                <a:gd name="T35" fmla="*/ 400 h 148"/>
                <a:gd name="T36" fmla="+- 0 13440 13296"/>
                <a:gd name="T37" fmla="*/ T36 w 145"/>
                <a:gd name="T38" fmla="+- 0 396 261"/>
                <a:gd name="T39" fmla="*/ 396 h 148"/>
                <a:gd name="T40" fmla="+- 0 13440 13296"/>
                <a:gd name="T41" fmla="*/ T40 w 145"/>
                <a:gd name="T42" fmla="+- 0 346 261"/>
                <a:gd name="T43" fmla="*/ 346 h 148"/>
                <a:gd name="T44" fmla="+- 0 13437 13296"/>
                <a:gd name="T45" fmla="*/ T44 w 145"/>
                <a:gd name="T46" fmla="+- 0 343 261"/>
                <a:gd name="T47" fmla="*/ 343 h 148"/>
                <a:gd name="T48" fmla="+- 0 13300 13296"/>
                <a:gd name="T49" fmla="*/ T48 w 145"/>
                <a:gd name="T50" fmla="+- 0 343 261"/>
                <a:gd name="T51" fmla="*/ 343 h 148"/>
                <a:gd name="T52" fmla="+- 0 13296 13296"/>
                <a:gd name="T53" fmla="*/ T52 w 145"/>
                <a:gd name="T54" fmla="+- 0 346 261"/>
                <a:gd name="T55" fmla="*/ 346 h 148"/>
                <a:gd name="T56" fmla="+- 0 13296 13296"/>
                <a:gd name="T57" fmla="*/ T56 w 145"/>
                <a:gd name="T58" fmla="+- 0 354 261"/>
                <a:gd name="T59" fmla="*/ 354 h 148"/>
                <a:gd name="T60" fmla="+- 0 13300 13296"/>
                <a:gd name="T61" fmla="*/ T60 w 145"/>
                <a:gd name="T62" fmla="+- 0 358 261"/>
                <a:gd name="T63" fmla="*/ 358 h 148"/>
                <a:gd name="T64" fmla="+- 0 13437 13296"/>
                <a:gd name="T65" fmla="*/ T64 w 145"/>
                <a:gd name="T66" fmla="+- 0 358 261"/>
                <a:gd name="T67" fmla="*/ 358 h 148"/>
                <a:gd name="T68" fmla="+- 0 13440 13296"/>
                <a:gd name="T69" fmla="*/ T68 w 145"/>
                <a:gd name="T70" fmla="+- 0 354 261"/>
                <a:gd name="T71" fmla="*/ 354 h 148"/>
                <a:gd name="T72" fmla="+- 0 13440 13296"/>
                <a:gd name="T73" fmla="*/ T72 w 145"/>
                <a:gd name="T74" fmla="+- 0 350 261"/>
                <a:gd name="T75" fmla="*/ 350 h 148"/>
                <a:gd name="T76" fmla="+- 0 13440 13296"/>
                <a:gd name="T77" fmla="*/ T76 w 145"/>
                <a:gd name="T78" fmla="+- 0 346 261"/>
                <a:gd name="T79" fmla="*/ 346 h 148"/>
                <a:gd name="T80" fmla="+- 0 13440 13296"/>
                <a:gd name="T81" fmla="*/ T80 w 145"/>
                <a:gd name="T82" fmla="+- 0 264 261"/>
                <a:gd name="T83" fmla="*/ 264 h 148"/>
                <a:gd name="T84" fmla="+- 0 13437 13296"/>
                <a:gd name="T85" fmla="*/ T84 w 145"/>
                <a:gd name="T86" fmla="+- 0 261 261"/>
                <a:gd name="T87" fmla="*/ 261 h 148"/>
                <a:gd name="T88" fmla="+- 0 13300 13296"/>
                <a:gd name="T89" fmla="*/ T88 w 145"/>
                <a:gd name="T90" fmla="+- 0 261 261"/>
                <a:gd name="T91" fmla="*/ 261 h 148"/>
                <a:gd name="T92" fmla="+- 0 13296 13296"/>
                <a:gd name="T93" fmla="*/ T92 w 145"/>
                <a:gd name="T94" fmla="+- 0 264 261"/>
                <a:gd name="T95" fmla="*/ 264 h 148"/>
                <a:gd name="T96" fmla="+- 0 13296 13296"/>
                <a:gd name="T97" fmla="*/ T96 w 145"/>
                <a:gd name="T98" fmla="+- 0 272 261"/>
                <a:gd name="T99" fmla="*/ 272 h 148"/>
                <a:gd name="T100" fmla="+- 0 13300 13296"/>
                <a:gd name="T101" fmla="*/ T100 w 145"/>
                <a:gd name="T102" fmla="+- 0 276 261"/>
                <a:gd name="T103" fmla="*/ 276 h 148"/>
                <a:gd name="T104" fmla="+- 0 13437 13296"/>
                <a:gd name="T105" fmla="*/ T104 w 145"/>
                <a:gd name="T106" fmla="+- 0 276 261"/>
                <a:gd name="T107" fmla="*/ 276 h 148"/>
                <a:gd name="T108" fmla="+- 0 13440 13296"/>
                <a:gd name="T109" fmla="*/ T108 w 145"/>
                <a:gd name="T110" fmla="+- 0 272 261"/>
                <a:gd name="T111" fmla="*/ 272 h 148"/>
                <a:gd name="T112" fmla="+- 0 13440 13296"/>
                <a:gd name="T113" fmla="*/ T112 w 145"/>
                <a:gd name="T114" fmla="+- 0 268 261"/>
                <a:gd name="T115" fmla="*/ 268 h 148"/>
                <a:gd name="T116" fmla="+- 0 13440 13296"/>
                <a:gd name="T117" fmla="*/ T116 w 145"/>
                <a:gd name="T118" fmla="+- 0 264 261"/>
                <a:gd name="T119" fmla="*/ 264 h 148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</a:cxnLst>
              <a:rect l="0" t="0" r="r" b="b"/>
              <a:pathLst>
                <a:path w="145" h="148">
                  <a:moveTo>
                    <a:pt x="144" y="135"/>
                  </a:moveTo>
                  <a:lnTo>
                    <a:pt x="141" y="132"/>
                  </a:lnTo>
                  <a:lnTo>
                    <a:pt x="4" y="132"/>
                  </a:lnTo>
                  <a:lnTo>
                    <a:pt x="0" y="135"/>
                  </a:lnTo>
                  <a:lnTo>
                    <a:pt x="0" y="144"/>
                  </a:lnTo>
                  <a:lnTo>
                    <a:pt x="4" y="147"/>
                  </a:lnTo>
                  <a:lnTo>
                    <a:pt x="141" y="147"/>
                  </a:lnTo>
                  <a:lnTo>
                    <a:pt x="144" y="144"/>
                  </a:lnTo>
                  <a:lnTo>
                    <a:pt x="144" y="139"/>
                  </a:lnTo>
                  <a:lnTo>
                    <a:pt x="144" y="135"/>
                  </a:lnTo>
                  <a:close/>
                  <a:moveTo>
                    <a:pt x="144" y="85"/>
                  </a:moveTo>
                  <a:lnTo>
                    <a:pt x="141" y="82"/>
                  </a:lnTo>
                  <a:lnTo>
                    <a:pt x="4" y="82"/>
                  </a:lnTo>
                  <a:lnTo>
                    <a:pt x="0" y="85"/>
                  </a:lnTo>
                  <a:lnTo>
                    <a:pt x="0" y="93"/>
                  </a:lnTo>
                  <a:lnTo>
                    <a:pt x="4" y="97"/>
                  </a:lnTo>
                  <a:lnTo>
                    <a:pt x="141" y="97"/>
                  </a:lnTo>
                  <a:lnTo>
                    <a:pt x="144" y="93"/>
                  </a:lnTo>
                  <a:lnTo>
                    <a:pt x="144" y="89"/>
                  </a:lnTo>
                  <a:lnTo>
                    <a:pt x="144" y="85"/>
                  </a:lnTo>
                  <a:close/>
                  <a:moveTo>
                    <a:pt x="144" y="3"/>
                  </a:moveTo>
                  <a:lnTo>
                    <a:pt x="141" y="0"/>
                  </a:lnTo>
                  <a:lnTo>
                    <a:pt x="4" y="0"/>
                  </a:lnTo>
                  <a:lnTo>
                    <a:pt x="0" y="3"/>
                  </a:lnTo>
                  <a:lnTo>
                    <a:pt x="0" y="11"/>
                  </a:lnTo>
                  <a:lnTo>
                    <a:pt x="4" y="15"/>
                  </a:lnTo>
                  <a:lnTo>
                    <a:pt x="141" y="15"/>
                  </a:lnTo>
                  <a:lnTo>
                    <a:pt x="144" y="11"/>
                  </a:lnTo>
                  <a:lnTo>
                    <a:pt x="144" y="7"/>
                  </a:lnTo>
                  <a:lnTo>
                    <a:pt x="144" y="3"/>
                  </a:lnTo>
                  <a:close/>
                </a:path>
              </a:pathLst>
            </a:custGeom>
            <a:solidFill>
              <a:srgbClr val="0067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6" name="AutoShape 16"/>
            <p:cNvSpPr>
              <a:spLocks/>
            </p:cNvSpPr>
            <p:nvPr/>
          </p:nvSpPr>
          <p:spPr bwMode="auto">
            <a:xfrm>
              <a:off x="13574" y="13"/>
              <a:ext cx="43" cy="317"/>
            </a:xfrm>
            <a:custGeom>
              <a:avLst/>
              <a:gdLst>
                <a:gd name="T0" fmla="+- 0 13608 13574"/>
                <a:gd name="T1" fmla="*/ T0 w 43"/>
                <a:gd name="T2" fmla="+- 0 13 13"/>
                <a:gd name="T3" fmla="*/ 13 h 317"/>
                <a:gd name="T4" fmla="+- 0 13584 13574"/>
                <a:gd name="T5" fmla="*/ T4 w 43"/>
                <a:gd name="T6" fmla="+- 0 13 13"/>
                <a:gd name="T7" fmla="*/ 13 h 317"/>
                <a:gd name="T8" fmla="+- 0 13574 13574"/>
                <a:gd name="T9" fmla="*/ T8 w 43"/>
                <a:gd name="T10" fmla="+- 0 23 13"/>
                <a:gd name="T11" fmla="*/ 23 h 317"/>
                <a:gd name="T12" fmla="+- 0 13574 13574"/>
                <a:gd name="T13" fmla="*/ T12 w 43"/>
                <a:gd name="T14" fmla="+- 0 302 13"/>
                <a:gd name="T15" fmla="*/ 302 h 317"/>
                <a:gd name="T16" fmla="+- 0 13596 13574"/>
                <a:gd name="T17" fmla="*/ T16 w 43"/>
                <a:gd name="T18" fmla="+- 0 330 13"/>
                <a:gd name="T19" fmla="*/ 330 h 317"/>
                <a:gd name="T20" fmla="+- 0 13605 13574"/>
                <a:gd name="T21" fmla="*/ T20 w 43"/>
                <a:gd name="T22" fmla="+- 0 318 13"/>
                <a:gd name="T23" fmla="*/ 318 h 317"/>
                <a:gd name="T24" fmla="+- 0 13596 13574"/>
                <a:gd name="T25" fmla="*/ T24 w 43"/>
                <a:gd name="T26" fmla="+- 0 318 13"/>
                <a:gd name="T27" fmla="*/ 318 h 317"/>
                <a:gd name="T28" fmla="+- 0 13582 13574"/>
                <a:gd name="T29" fmla="*/ T28 w 43"/>
                <a:gd name="T30" fmla="+- 0 300 13"/>
                <a:gd name="T31" fmla="*/ 300 h 317"/>
                <a:gd name="T32" fmla="+- 0 13582 13574"/>
                <a:gd name="T33" fmla="*/ T32 w 43"/>
                <a:gd name="T34" fmla="+- 0 115 13"/>
                <a:gd name="T35" fmla="*/ 115 h 317"/>
                <a:gd name="T36" fmla="+- 0 13617 13574"/>
                <a:gd name="T37" fmla="*/ T36 w 43"/>
                <a:gd name="T38" fmla="+- 0 115 13"/>
                <a:gd name="T39" fmla="*/ 115 h 317"/>
                <a:gd name="T40" fmla="+- 0 13617 13574"/>
                <a:gd name="T41" fmla="*/ T40 w 43"/>
                <a:gd name="T42" fmla="+- 0 100 13"/>
                <a:gd name="T43" fmla="*/ 100 h 317"/>
                <a:gd name="T44" fmla="+- 0 13582 13574"/>
                <a:gd name="T45" fmla="*/ T44 w 43"/>
                <a:gd name="T46" fmla="+- 0 100 13"/>
                <a:gd name="T47" fmla="*/ 100 h 317"/>
                <a:gd name="T48" fmla="+- 0 13582 13574"/>
                <a:gd name="T49" fmla="*/ T48 w 43"/>
                <a:gd name="T50" fmla="+- 0 27 13"/>
                <a:gd name="T51" fmla="*/ 27 h 317"/>
                <a:gd name="T52" fmla="+- 0 13588 13574"/>
                <a:gd name="T53" fmla="*/ T52 w 43"/>
                <a:gd name="T54" fmla="+- 0 21 13"/>
                <a:gd name="T55" fmla="*/ 21 h 317"/>
                <a:gd name="T56" fmla="+- 0 13615 13574"/>
                <a:gd name="T57" fmla="*/ T56 w 43"/>
                <a:gd name="T58" fmla="+- 0 21 13"/>
                <a:gd name="T59" fmla="*/ 21 h 317"/>
                <a:gd name="T60" fmla="+- 0 13608 13574"/>
                <a:gd name="T61" fmla="*/ T60 w 43"/>
                <a:gd name="T62" fmla="+- 0 13 13"/>
                <a:gd name="T63" fmla="*/ 13 h 317"/>
                <a:gd name="T64" fmla="+- 0 13617 13574"/>
                <a:gd name="T65" fmla="*/ T64 w 43"/>
                <a:gd name="T66" fmla="+- 0 115 13"/>
                <a:gd name="T67" fmla="*/ 115 h 317"/>
                <a:gd name="T68" fmla="+- 0 13610 13574"/>
                <a:gd name="T69" fmla="*/ T68 w 43"/>
                <a:gd name="T70" fmla="+- 0 115 13"/>
                <a:gd name="T71" fmla="*/ 115 h 317"/>
                <a:gd name="T72" fmla="+- 0 13610 13574"/>
                <a:gd name="T73" fmla="*/ T72 w 43"/>
                <a:gd name="T74" fmla="+- 0 300 13"/>
                <a:gd name="T75" fmla="*/ 300 h 317"/>
                <a:gd name="T76" fmla="+- 0 13596 13574"/>
                <a:gd name="T77" fmla="*/ T76 w 43"/>
                <a:gd name="T78" fmla="+- 0 318 13"/>
                <a:gd name="T79" fmla="*/ 318 h 317"/>
                <a:gd name="T80" fmla="+- 0 13605 13574"/>
                <a:gd name="T81" fmla="*/ T80 w 43"/>
                <a:gd name="T82" fmla="+- 0 318 13"/>
                <a:gd name="T83" fmla="*/ 318 h 317"/>
                <a:gd name="T84" fmla="+- 0 13617 13574"/>
                <a:gd name="T85" fmla="*/ T84 w 43"/>
                <a:gd name="T86" fmla="+- 0 302 13"/>
                <a:gd name="T87" fmla="*/ 302 h 317"/>
                <a:gd name="T88" fmla="+- 0 13617 13574"/>
                <a:gd name="T89" fmla="*/ T88 w 43"/>
                <a:gd name="T90" fmla="+- 0 115 13"/>
                <a:gd name="T91" fmla="*/ 115 h 317"/>
                <a:gd name="T92" fmla="+- 0 13615 13574"/>
                <a:gd name="T93" fmla="*/ T92 w 43"/>
                <a:gd name="T94" fmla="+- 0 21 13"/>
                <a:gd name="T95" fmla="*/ 21 h 317"/>
                <a:gd name="T96" fmla="+- 0 13603 13574"/>
                <a:gd name="T97" fmla="*/ T96 w 43"/>
                <a:gd name="T98" fmla="+- 0 21 13"/>
                <a:gd name="T99" fmla="*/ 21 h 317"/>
                <a:gd name="T100" fmla="+- 0 13610 13574"/>
                <a:gd name="T101" fmla="*/ T100 w 43"/>
                <a:gd name="T102" fmla="+- 0 27 13"/>
                <a:gd name="T103" fmla="*/ 27 h 317"/>
                <a:gd name="T104" fmla="+- 0 13610 13574"/>
                <a:gd name="T105" fmla="*/ T104 w 43"/>
                <a:gd name="T106" fmla="+- 0 100 13"/>
                <a:gd name="T107" fmla="*/ 100 h 317"/>
                <a:gd name="T108" fmla="+- 0 13617 13574"/>
                <a:gd name="T109" fmla="*/ T108 w 43"/>
                <a:gd name="T110" fmla="+- 0 100 13"/>
                <a:gd name="T111" fmla="*/ 100 h 317"/>
                <a:gd name="T112" fmla="+- 0 13617 13574"/>
                <a:gd name="T113" fmla="*/ T112 w 43"/>
                <a:gd name="T114" fmla="+- 0 23 13"/>
                <a:gd name="T115" fmla="*/ 23 h 317"/>
                <a:gd name="T116" fmla="+- 0 13615 13574"/>
                <a:gd name="T117" fmla="*/ T116 w 43"/>
                <a:gd name="T118" fmla="+- 0 21 13"/>
                <a:gd name="T119" fmla="*/ 21 h 317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</a:cxnLst>
              <a:rect l="0" t="0" r="r" b="b"/>
              <a:pathLst>
                <a:path w="43" h="317">
                  <a:moveTo>
                    <a:pt x="34" y="0"/>
                  </a:moveTo>
                  <a:lnTo>
                    <a:pt x="10" y="0"/>
                  </a:lnTo>
                  <a:lnTo>
                    <a:pt x="0" y="10"/>
                  </a:lnTo>
                  <a:lnTo>
                    <a:pt x="0" y="289"/>
                  </a:lnTo>
                  <a:lnTo>
                    <a:pt x="22" y="317"/>
                  </a:lnTo>
                  <a:lnTo>
                    <a:pt x="31" y="305"/>
                  </a:lnTo>
                  <a:lnTo>
                    <a:pt x="22" y="305"/>
                  </a:lnTo>
                  <a:lnTo>
                    <a:pt x="8" y="287"/>
                  </a:lnTo>
                  <a:lnTo>
                    <a:pt x="8" y="102"/>
                  </a:lnTo>
                  <a:lnTo>
                    <a:pt x="43" y="102"/>
                  </a:lnTo>
                  <a:lnTo>
                    <a:pt x="43" y="87"/>
                  </a:lnTo>
                  <a:lnTo>
                    <a:pt x="8" y="87"/>
                  </a:lnTo>
                  <a:lnTo>
                    <a:pt x="8" y="14"/>
                  </a:lnTo>
                  <a:lnTo>
                    <a:pt x="14" y="8"/>
                  </a:lnTo>
                  <a:lnTo>
                    <a:pt x="41" y="8"/>
                  </a:lnTo>
                  <a:lnTo>
                    <a:pt x="34" y="0"/>
                  </a:lnTo>
                  <a:close/>
                  <a:moveTo>
                    <a:pt x="43" y="102"/>
                  </a:moveTo>
                  <a:lnTo>
                    <a:pt x="36" y="102"/>
                  </a:lnTo>
                  <a:lnTo>
                    <a:pt x="36" y="287"/>
                  </a:lnTo>
                  <a:lnTo>
                    <a:pt x="22" y="305"/>
                  </a:lnTo>
                  <a:lnTo>
                    <a:pt x="31" y="305"/>
                  </a:lnTo>
                  <a:lnTo>
                    <a:pt x="43" y="289"/>
                  </a:lnTo>
                  <a:lnTo>
                    <a:pt x="43" y="102"/>
                  </a:lnTo>
                  <a:close/>
                  <a:moveTo>
                    <a:pt x="41" y="8"/>
                  </a:moveTo>
                  <a:lnTo>
                    <a:pt x="29" y="8"/>
                  </a:lnTo>
                  <a:lnTo>
                    <a:pt x="36" y="14"/>
                  </a:lnTo>
                  <a:lnTo>
                    <a:pt x="36" y="87"/>
                  </a:lnTo>
                  <a:lnTo>
                    <a:pt x="43" y="87"/>
                  </a:lnTo>
                  <a:lnTo>
                    <a:pt x="43" y="10"/>
                  </a:lnTo>
                  <a:lnTo>
                    <a:pt x="41" y="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7" name="Freeform 17"/>
            <p:cNvSpPr>
              <a:spLocks/>
            </p:cNvSpPr>
            <p:nvPr/>
          </p:nvSpPr>
          <p:spPr bwMode="auto">
            <a:xfrm>
              <a:off x="13566" y="5"/>
              <a:ext cx="58" cy="348"/>
            </a:xfrm>
            <a:custGeom>
              <a:avLst/>
              <a:gdLst>
                <a:gd name="T0" fmla="+- 0 13625 13567"/>
                <a:gd name="T1" fmla="*/ T0 w 58"/>
                <a:gd name="T2" fmla="+- 0 35 6"/>
                <a:gd name="T3" fmla="*/ 35 h 348"/>
                <a:gd name="T4" fmla="+- 0 13622 13567"/>
                <a:gd name="T5" fmla="*/ T4 w 58"/>
                <a:gd name="T6" fmla="+- 0 23 6"/>
                <a:gd name="T7" fmla="*/ 23 h 348"/>
                <a:gd name="T8" fmla="+- 0 13621 13567"/>
                <a:gd name="T9" fmla="*/ T8 w 58"/>
                <a:gd name="T10" fmla="+- 0 21 6"/>
                <a:gd name="T11" fmla="*/ 21 h 348"/>
                <a:gd name="T12" fmla="+- 0 13616 13567"/>
                <a:gd name="T13" fmla="*/ T12 w 58"/>
                <a:gd name="T14" fmla="+- 0 14 6"/>
                <a:gd name="T15" fmla="*/ 14 h 348"/>
                <a:gd name="T16" fmla="+- 0 13610 13567"/>
                <a:gd name="T17" fmla="*/ T16 w 58"/>
                <a:gd name="T18" fmla="+- 0 10 6"/>
                <a:gd name="T19" fmla="*/ 10 h 348"/>
                <a:gd name="T20" fmla="+- 0 13610 13567"/>
                <a:gd name="T21" fmla="*/ T20 w 58"/>
                <a:gd name="T22" fmla="+- 0 27 6"/>
                <a:gd name="T23" fmla="*/ 27 h 348"/>
                <a:gd name="T24" fmla="+- 0 13610 13567"/>
                <a:gd name="T25" fmla="*/ T24 w 58"/>
                <a:gd name="T26" fmla="+- 0 100 6"/>
                <a:gd name="T27" fmla="*/ 100 h 348"/>
                <a:gd name="T28" fmla="+- 0 13610 13567"/>
                <a:gd name="T29" fmla="*/ T28 w 58"/>
                <a:gd name="T30" fmla="+- 0 115 6"/>
                <a:gd name="T31" fmla="*/ 115 h 348"/>
                <a:gd name="T32" fmla="+- 0 13610 13567"/>
                <a:gd name="T33" fmla="*/ T32 w 58"/>
                <a:gd name="T34" fmla="+- 0 300 6"/>
                <a:gd name="T35" fmla="*/ 300 h 348"/>
                <a:gd name="T36" fmla="+- 0 13596 13567"/>
                <a:gd name="T37" fmla="*/ T36 w 58"/>
                <a:gd name="T38" fmla="+- 0 318 6"/>
                <a:gd name="T39" fmla="*/ 318 h 348"/>
                <a:gd name="T40" fmla="+- 0 13582 13567"/>
                <a:gd name="T41" fmla="*/ T40 w 58"/>
                <a:gd name="T42" fmla="+- 0 300 6"/>
                <a:gd name="T43" fmla="*/ 300 h 348"/>
                <a:gd name="T44" fmla="+- 0 13582 13567"/>
                <a:gd name="T45" fmla="*/ T44 w 58"/>
                <a:gd name="T46" fmla="+- 0 115 6"/>
                <a:gd name="T47" fmla="*/ 115 h 348"/>
                <a:gd name="T48" fmla="+- 0 13610 13567"/>
                <a:gd name="T49" fmla="*/ T48 w 58"/>
                <a:gd name="T50" fmla="+- 0 115 6"/>
                <a:gd name="T51" fmla="*/ 115 h 348"/>
                <a:gd name="T52" fmla="+- 0 13610 13567"/>
                <a:gd name="T53" fmla="*/ T52 w 58"/>
                <a:gd name="T54" fmla="+- 0 100 6"/>
                <a:gd name="T55" fmla="*/ 100 h 348"/>
                <a:gd name="T56" fmla="+- 0 13582 13567"/>
                <a:gd name="T57" fmla="*/ T56 w 58"/>
                <a:gd name="T58" fmla="+- 0 100 6"/>
                <a:gd name="T59" fmla="*/ 100 h 348"/>
                <a:gd name="T60" fmla="+- 0 13582 13567"/>
                <a:gd name="T61" fmla="*/ T60 w 58"/>
                <a:gd name="T62" fmla="+- 0 27 6"/>
                <a:gd name="T63" fmla="*/ 27 h 348"/>
                <a:gd name="T64" fmla="+- 0 13588 13567"/>
                <a:gd name="T65" fmla="*/ T64 w 58"/>
                <a:gd name="T66" fmla="+- 0 21 6"/>
                <a:gd name="T67" fmla="*/ 21 h 348"/>
                <a:gd name="T68" fmla="+- 0 13603 13567"/>
                <a:gd name="T69" fmla="*/ T68 w 58"/>
                <a:gd name="T70" fmla="+- 0 21 6"/>
                <a:gd name="T71" fmla="*/ 21 h 348"/>
                <a:gd name="T72" fmla="+- 0 13610 13567"/>
                <a:gd name="T73" fmla="*/ T72 w 58"/>
                <a:gd name="T74" fmla="+- 0 27 6"/>
                <a:gd name="T75" fmla="*/ 27 h 348"/>
                <a:gd name="T76" fmla="+- 0 13610 13567"/>
                <a:gd name="T77" fmla="*/ T76 w 58"/>
                <a:gd name="T78" fmla="+- 0 10 6"/>
                <a:gd name="T79" fmla="*/ 10 h 348"/>
                <a:gd name="T80" fmla="+- 0 13607 13567"/>
                <a:gd name="T81" fmla="*/ T80 w 58"/>
                <a:gd name="T82" fmla="+- 0 8 6"/>
                <a:gd name="T83" fmla="*/ 8 h 348"/>
                <a:gd name="T84" fmla="+- 0 13596 13567"/>
                <a:gd name="T85" fmla="*/ T84 w 58"/>
                <a:gd name="T86" fmla="+- 0 6 6"/>
                <a:gd name="T87" fmla="*/ 6 h 348"/>
                <a:gd name="T88" fmla="+- 0 13584 13567"/>
                <a:gd name="T89" fmla="*/ T88 w 58"/>
                <a:gd name="T90" fmla="+- 0 8 6"/>
                <a:gd name="T91" fmla="*/ 8 h 348"/>
                <a:gd name="T92" fmla="+- 0 13575 13567"/>
                <a:gd name="T93" fmla="*/ T92 w 58"/>
                <a:gd name="T94" fmla="+- 0 14 6"/>
                <a:gd name="T95" fmla="*/ 14 h 348"/>
                <a:gd name="T96" fmla="+- 0 13569 13567"/>
                <a:gd name="T97" fmla="*/ T96 w 58"/>
                <a:gd name="T98" fmla="+- 0 23 6"/>
                <a:gd name="T99" fmla="*/ 23 h 348"/>
                <a:gd name="T100" fmla="+- 0 13567 13567"/>
                <a:gd name="T101" fmla="*/ T100 w 58"/>
                <a:gd name="T102" fmla="+- 0 35 6"/>
                <a:gd name="T103" fmla="*/ 35 h 348"/>
                <a:gd name="T104" fmla="+- 0 13567 13567"/>
                <a:gd name="T105" fmla="*/ T104 w 58"/>
                <a:gd name="T106" fmla="+- 0 103 6"/>
                <a:gd name="T107" fmla="*/ 103 h 348"/>
                <a:gd name="T108" fmla="+- 0 13567 13567"/>
                <a:gd name="T109" fmla="*/ T108 w 58"/>
                <a:gd name="T110" fmla="+- 0 112 6"/>
                <a:gd name="T111" fmla="*/ 112 h 348"/>
                <a:gd name="T112" fmla="+- 0 13567 13567"/>
                <a:gd name="T113" fmla="*/ T112 w 58"/>
                <a:gd name="T114" fmla="+- 0 304 6"/>
                <a:gd name="T115" fmla="*/ 304 h 348"/>
                <a:gd name="T116" fmla="+- 0 13567 13567"/>
                <a:gd name="T117" fmla="*/ T116 w 58"/>
                <a:gd name="T118" fmla="+- 0 305 6"/>
                <a:gd name="T119" fmla="*/ 305 h 348"/>
                <a:gd name="T120" fmla="+- 0 13568 13567"/>
                <a:gd name="T121" fmla="*/ T120 w 58"/>
                <a:gd name="T122" fmla="+- 0 307 6"/>
                <a:gd name="T123" fmla="*/ 307 h 348"/>
                <a:gd name="T124" fmla="+- 0 13588 13567"/>
                <a:gd name="T125" fmla="*/ T124 w 58"/>
                <a:gd name="T126" fmla="+- 0 332 6"/>
                <a:gd name="T127" fmla="*/ 332 h 348"/>
                <a:gd name="T128" fmla="+- 0 13588 13567"/>
                <a:gd name="T129" fmla="*/ T128 w 58"/>
                <a:gd name="T130" fmla="+- 0 350 6"/>
                <a:gd name="T131" fmla="*/ 350 h 348"/>
                <a:gd name="T132" fmla="+- 0 13592 13567"/>
                <a:gd name="T133" fmla="*/ T132 w 58"/>
                <a:gd name="T134" fmla="+- 0 353 6"/>
                <a:gd name="T135" fmla="*/ 353 h 348"/>
                <a:gd name="T136" fmla="+- 0 13600 13567"/>
                <a:gd name="T137" fmla="*/ T136 w 58"/>
                <a:gd name="T138" fmla="+- 0 353 6"/>
                <a:gd name="T139" fmla="*/ 353 h 348"/>
                <a:gd name="T140" fmla="+- 0 13603 13567"/>
                <a:gd name="T141" fmla="*/ T140 w 58"/>
                <a:gd name="T142" fmla="+- 0 350 6"/>
                <a:gd name="T143" fmla="*/ 350 h 348"/>
                <a:gd name="T144" fmla="+- 0 13603 13567"/>
                <a:gd name="T145" fmla="*/ T144 w 58"/>
                <a:gd name="T146" fmla="+- 0 332 6"/>
                <a:gd name="T147" fmla="*/ 332 h 348"/>
                <a:gd name="T148" fmla="+- 0 13615 13567"/>
                <a:gd name="T149" fmla="*/ T148 w 58"/>
                <a:gd name="T150" fmla="+- 0 318 6"/>
                <a:gd name="T151" fmla="*/ 318 h 348"/>
                <a:gd name="T152" fmla="+- 0 13624 13567"/>
                <a:gd name="T153" fmla="*/ T152 w 58"/>
                <a:gd name="T154" fmla="+- 0 305 6"/>
                <a:gd name="T155" fmla="*/ 305 h 348"/>
                <a:gd name="T156" fmla="+- 0 13625 13567"/>
                <a:gd name="T157" fmla="*/ T156 w 58"/>
                <a:gd name="T158" fmla="+- 0 304 6"/>
                <a:gd name="T159" fmla="*/ 304 h 348"/>
                <a:gd name="T160" fmla="+- 0 13625 13567"/>
                <a:gd name="T161" fmla="*/ T160 w 58"/>
                <a:gd name="T162" fmla="+- 0 112 6"/>
                <a:gd name="T163" fmla="*/ 112 h 348"/>
                <a:gd name="T164" fmla="+- 0 13625 13567"/>
                <a:gd name="T165" fmla="*/ T164 w 58"/>
                <a:gd name="T166" fmla="+- 0 107 6"/>
                <a:gd name="T167" fmla="*/ 107 h 348"/>
                <a:gd name="T168" fmla="+- 0 13625 13567"/>
                <a:gd name="T169" fmla="*/ T168 w 58"/>
                <a:gd name="T170" fmla="+- 0 103 6"/>
                <a:gd name="T171" fmla="*/ 103 h 348"/>
                <a:gd name="T172" fmla="+- 0 13625 13567"/>
                <a:gd name="T173" fmla="*/ T172 w 58"/>
                <a:gd name="T174" fmla="+- 0 35 6"/>
                <a:gd name="T175" fmla="*/ 35 h 348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  <a:cxn ang="0">
                  <a:pos x="T149" y="T151"/>
                </a:cxn>
                <a:cxn ang="0">
                  <a:pos x="T153" y="T155"/>
                </a:cxn>
                <a:cxn ang="0">
                  <a:pos x="T157" y="T159"/>
                </a:cxn>
                <a:cxn ang="0">
                  <a:pos x="T161" y="T163"/>
                </a:cxn>
                <a:cxn ang="0">
                  <a:pos x="T165" y="T167"/>
                </a:cxn>
                <a:cxn ang="0">
                  <a:pos x="T169" y="T171"/>
                </a:cxn>
                <a:cxn ang="0">
                  <a:pos x="T173" y="T175"/>
                </a:cxn>
              </a:cxnLst>
              <a:rect l="0" t="0" r="r" b="b"/>
              <a:pathLst>
                <a:path w="58" h="348">
                  <a:moveTo>
                    <a:pt x="58" y="29"/>
                  </a:moveTo>
                  <a:lnTo>
                    <a:pt x="55" y="17"/>
                  </a:lnTo>
                  <a:lnTo>
                    <a:pt x="54" y="15"/>
                  </a:lnTo>
                  <a:lnTo>
                    <a:pt x="49" y="8"/>
                  </a:lnTo>
                  <a:lnTo>
                    <a:pt x="43" y="4"/>
                  </a:lnTo>
                  <a:lnTo>
                    <a:pt x="43" y="21"/>
                  </a:lnTo>
                  <a:lnTo>
                    <a:pt x="43" y="94"/>
                  </a:lnTo>
                  <a:lnTo>
                    <a:pt x="43" y="109"/>
                  </a:lnTo>
                  <a:lnTo>
                    <a:pt x="43" y="294"/>
                  </a:lnTo>
                  <a:lnTo>
                    <a:pt x="29" y="312"/>
                  </a:lnTo>
                  <a:lnTo>
                    <a:pt x="15" y="294"/>
                  </a:lnTo>
                  <a:lnTo>
                    <a:pt x="15" y="109"/>
                  </a:lnTo>
                  <a:lnTo>
                    <a:pt x="43" y="109"/>
                  </a:lnTo>
                  <a:lnTo>
                    <a:pt x="43" y="94"/>
                  </a:lnTo>
                  <a:lnTo>
                    <a:pt x="15" y="94"/>
                  </a:lnTo>
                  <a:lnTo>
                    <a:pt x="15" y="21"/>
                  </a:lnTo>
                  <a:lnTo>
                    <a:pt x="21" y="15"/>
                  </a:lnTo>
                  <a:lnTo>
                    <a:pt x="36" y="15"/>
                  </a:lnTo>
                  <a:lnTo>
                    <a:pt x="43" y="21"/>
                  </a:lnTo>
                  <a:lnTo>
                    <a:pt x="43" y="4"/>
                  </a:lnTo>
                  <a:lnTo>
                    <a:pt x="40" y="2"/>
                  </a:lnTo>
                  <a:lnTo>
                    <a:pt x="29" y="0"/>
                  </a:lnTo>
                  <a:lnTo>
                    <a:pt x="17" y="2"/>
                  </a:lnTo>
                  <a:lnTo>
                    <a:pt x="8" y="8"/>
                  </a:lnTo>
                  <a:lnTo>
                    <a:pt x="2" y="17"/>
                  </a:lnTo>
                  <a:lnTo>
                    <a:pt x="0" y="29"/>
                  </a:lnTo>
                  <a:lnTo>
                    <a:pt x="0" y="97"/>
                  </a:lnTo>
                  <a:lnTo>
                    <a:pt x="0" y="106"/>
                  </a:lnTo>
                  <a:lnTo>
                    <a:pt x="0" y="298"/>
                  </a:lnTo>
                  <a:lnTo>
                    <a:pt x="0" y="299"/>
                  </a:lnTo>
                  <a:lnTo>
                    <a:pt x="1" y="301"/>
                  </a:lnTo>
                  <a:lnTo>
                    <a:pt x="21" y="326"/>
                  </a:lnTo>
                  <a:lnTo>
                    <a:pt x="21" y="344"/>
                  </a:lnTo>
                  <a:lnTo>
                    <a:pt x="25" y="347"/>
                  </a:lnTo>
                  <a:lnTo>
                    <a:pt x="33" y="347"/>
                  </a:lnTo>
                  <a:lnTo>
                    <a:pt x="36" y="344"/>
                  </a:lnTo>
                  <a:lnTo>
                    <a:pt x="36" y="326"/>
                  </a:lnTo>
                  <a:lnTo>
                    <a:pt x="48" y="312"/>
                  </a:lnTo>
                  <a:lnTo>
                    <a:pt x="57" y="299"/>
                  </a:lnTo>
                  <a:lnTo>
                    <a:pt x="58" y="298"/>
                  </a:lnTo>
                  <a:lnTo>
                    <a:pt x="58" y="106"/>
                  </a:lnTo>
                  <a:lnTo>
                    <a:pt x="58" y="101"/>
                  </a:lnTo>
                  <a:lnTo>
                    <a:pt x="58" y="97"/>
                  </a:lnTo>
                  <a:lnTo>
                    <a:pt x="58" y="29"/>
                  </a:lnTo>
                  <a:close/>
                </a:path>
              </a:pathLst>
            </a:custGeom>
            <a:solidFill>
              <a:srgbClr val="0067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auto">
            <a:xfrm>
              <a:off x="13564" y="359"/>
              <a:ext cx="78" cy="62"/>
            </a:xfrm>
            <a:custGeom>
              <a:avLst/>
              <a:gdLst>
                <a:gd name="T0" fmla="+- 0 13642 13565"/>
                <a:gd name="T1" fmla="*/ T0 w 78"/>
                <a:gd name="T2" fmla="+- 0 370 360"/>
                <a:gd name="T3" fmla="*/ 370 h 62"/>
                <a:gd name="T4" fmla="+- 0 13642 13565"/>
                <a:gd name="T5" fmla="*/ T4 w 78"/>
                <a:gd name="T6" fmla="+- 0 365 360"/>
                <a:gd name="T7" fmla="*/ 365 h 62"/>
                <a:gd name="T8" fmla="+- 0 13636 13565"/>
                <a:gd name="T9" fmla="*/ T8 w 78"/>
                <a:gd name="T10" fmla="+- 0 360 360"/>
                <a:gd name="T11" fmla="*/ 360 h 62"/>
                <a:gd name="T12" fmla="+- 0 13631 13565"/>
                <a:gd name="T13" fmla="*/ T12 w 78"/>
                <a:gd name="T14" fmla="+- 0 360 360"/>
                <a:gd name="T15" fmla="*/ 360 h 62"/>
                <a:gd name="T16" fmla="+- 0 13595 13565"/>
                <a:gd name="T17" fmla="*/ T16 w 78"/>
                <a:gd name="T18" fmla="+- 0 403 360"/>
                <a:gd name="T19" fmla="*/ 403 h 62"/>
                <a:gd name="T20" fmla="+- 0 13576 13565"/>
                <a:gd name="T21" fmla="*/ T20 w 78"/>
                <a:gd name="T22" fmla="+- 0 382 360"/>
                <a:gd name="T23" fmla="*/ 382 h 62"/>
                <a:gd name="T24" fmla="+- 0 13571 13565"/>
                <a:gd name="T25" fmla="*/ T24 w 78"/>
                <a:gd name="T26" fmla="+- 0 382 360"/>
                <a:gd name="T27" fmla="*/ 382 h 62"/>
                <a:gd name="T28" fmla="+- 0 13565 13565"/>
                <a:gd name="T29" fmla="*/ T28 w 78"/>
                <a:gd name="T30" fmla="+- 0 387 360"/>
                <a:gd name="T31" fmla="*/ 387 h 62"/>
                <a:gd name="T32" fmla="+- 0 13565 13565"/>
                <a:gd name="T33" fmla="*/ T32 w 78"/>
                <a:gd name="T34" fmla="+- 0 392 360"/>
                <a:gd name="T35" fmla="*/ 392 h 62"/>
                <a:gd name="T36" fmla="+- 0 13567 13565"/>
                <a:gd name="T37" fmla="*/ T36 w 78"/>
                <a:gd name="T38" fmla="+- 0 395 360"/>
                <a:gd name="T39" fmla="*/ 395 h 62"/>
                <a:gd name="T40" fmla="+- 0 13587 13565"/>
                <a:gd name="T41" fmla="*/ T40 w 78"/>
                <a:gd name="T42" fmla="+- 0 416 360"/>
                <a:gd name="T43" fmla="*/ 416 h 62"/>
                <a:gd name="T44" fmla="+- 0 13587 13565"/>
                <a:gd name="T45" fmla="*/ T44 w 78"/>
                <a:gd name="T46" fmla="+- 0 417 360"/>
                <a:gd name="T47" fmla="*/ 417 h 62"/>
                <a:gd name="T48" fmla="+- 0 13590 13565"/>
                <a:gd name="T49" fmla="*/ T48 w 78"/>
                <a:gd name="T50" fmla="+- 0 419 360"/>
                <a:gd name="T51" fmla="*/ 419 h 62"/>
                <a:gd name="T52" fmla="+- 0 13590 13565"/>
                <a:gd name="T53" fmla="*/ T52 w 78"/>
                <a:gd name="T54" fmla="+- 0 419 360"/>
                <a:gd name="T55" fmla="*/ 419 h 62"/>
                <a:gd name="T56" fmla="+- 0 13591 13565"/>
                <a:gd name="T57" fmla="*/ T56 w 78"/>
                <a:gd name="T58" fmla="+- 0 420 360"/>
                <a:gd name="T59" fmla="*/ 420 h 62"/>
                <a:gd name="T60" fmla="+- 0 13591 13565"/>
                <a:gd name="T61" fmla="*/ T60 w 78"/>
                <a:gd name="T62" fmla="+- 0 420 360"/>
                <a:gd name="T63" fmla="*/ 420 h 62"/>
                <a:gd name="T64" fmla="+- 0 13592 13565"/>
                <a:gd name="T65" fmla="*/ T64 w 78"/>
                <a:gd name="T66" fmla="+- 0 421 360"/>
                <a:gd name="T67" fmla="*/ 421 h 62"/>
                <a:gd name="T68" fmla="+- 0 13592 13565"/>
                <a:gd name="T69" fmla="*/ T68 w 78"/>
                <a:gd name="T70" fmla="+- 0 421 360"/>
                <a:gd name="T71" fmla="*/ 421 h 62"/>
                <a:gd name="T72" fmla="+- 0 13593 13565"/>
                <a:gd name="T73" fmla="*/ T72 w 78"/>
                <a:gd name="T74" fmla="+- 0 421 360"/>
                <a:gd name="T75" fmla="*/ 421 h 62"/>
                <a:gd name="T76" fmla="+- 0 13594 13565"/>
                <a:gd name="T77" fmla="*/ T76 w 78"/>
                <a:gd name="T78" fmla="+- 0 421 360"/>
                <a:gd name="T79" fmla="*/ 421 h 62"/>
                <a:gd name="T80" fmla="+- 0 13598 13565"/>
                <a:gd name="T81" fmla="*/ T80 w 78"/>
                <a:gd name="T82" fmla="+- 0 421 360"/>
                <a:gd name="T83" fmla="*/ 421 h 62"/>
                <a:gd name="T84" fmla="+- 0 13600 13565"/>
                <a:gd name="T85" fmla="*/ T84 w 78"/>
                <a:gd name="T86" fmla="+- 0 420 360"/>
                <a:gd name="T87" fmla="*/ 420 h 62"/>
                <a:gd name="T88" fmla="+- 0 13602 13565"/>
                <a:gd name="T89" fmla="*/ T88 w 78"/>
                <a:gd name="T90" fmla="+- 0 417 360"/>
                <a:gd name="T91" fmla="*/ 417 h 62"/>
                <a:gd name="T92" fmla="+- 0 13603 13565"/>
                <a:gd name="T93" fmla="*/ T92 w 78"/>
                <a:gd name="T94" fmla="+- 0 416 360"/>
                <a:gd name="T95" fmla="*/ 416 h 62"/>
                <a:gd name="T96" fmla="+- 0 13603 13565"/>
                <a:gd name="T97" fmla="*/ T96 w 78"/>
                <a:gd name="T98" fmla="+- 0 416 360"/>
                <a:gd name="T99" fmla="*/ 416 h 62"/>
                <a:gd name="T100" fmla="+- 0 13640 13565"/>
                <a:gd name="T101" fmla="*/ T100 w 78"/>
                <a:gd name="T102" fmla="+- 0 373 360"/>
                <a:gd name="T103" fmla="*/ 373 h 62"/>
                <a:gd name="T104" fmla="+- 0 13642 13565"/>
                <a:gd name="T105" fmla="*/ T104 w 78"/>
                <a:gd name="T106" fmla="+- 0 370 360"/>
                <a:gd name="T107" fmla="*/ 370 h 6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</a:cxnLst>
              <a:rect l="0" t="0" r="r" b="b"/>
              <a:pathLst>
                <a:path w="78" h="62">
                  <a:moveTo>
                    <a:pt x="77" y="10"/>
                  </a:moveTo>
                  <a:lnTo>
                    <a:pt x="77" y="5"/>
                  </a:lnTo>
                  <a:lnTo>
                    <a:pt x="71" y="0"/>
                  </a:lnTo>
                  <a:lnTo>
                    <a:pt x="66" y="0"/>
                  </a:lnTo>
                  <a:lnTo>
                    <a:pt x="30" y="43"/>
                  </a:lnTo>
                  <a:lnTo>
                    <a:pt x="11" y="22"/>
                  </a:lnTo>
                  <a:lnTo>
                    <a:pt x="6" y="22"/>
                  </a:lnTo>
                  <a:lnTo>
                    <a:pt x="0" y="27"/>
                  </a:lnTo>
                  <a:lnTo>
                    <a:pt x="0" y="32"/>
                  </a:lnTo>
                  <a:lnTo>
                    <a:pt x="2" y="35"/>
                  </a:lnTo>
                  <a:lnTo>
                    <a:pt x="22" y="56"/>
                  </a:lnTo>
                  <a:lnTo>
                    <a:pt x="22" y="57"/>
                  </a:lnTo>
                  <a:lnTo>
                    <a:pt x="25" y="59"/>
                  </a:lnTo>
                  <a:lnTo>
                    <a:pt x="26" y="60"/>
                  </a:lnTo>
                  <a:lnTo>
                    <a:pt x="27" y="61"/>
                  </a:lnTo>
                  <a:lnTo>
                    <a:pt x="28" y="61"/>
                  </a:lnTo>
                  <a:lnTo>
                    <a:pt x="29" y="61"/>
                  </a:lnTo>
                  <a:lnTo>
                    <a:pt x="33" y="61"/>
                  </a:lnTo>
                  <a:lnTo>
                    <a:pt x="35" y="60"/>
                  </a:lnTo>
                  <a:lnTo>
                    <a:pt x="37" y="57"/>
                  </a:lnTo>
                  <a:lnTo>
                    <a:pt x="38" y="56"/>
                  </a:lnTo>
                  <a:lnTo>
                    <a:pt x="75" y="13"/>
                  </a:lnTo>
                  <a:lnTo>
                    <a:pt x="77" y="10"/>
                  </a:lnTo>
                  <a:close/>
                </a:path>
              </a:pathLst>
            </a:custGeom>
            <a:solidFill>
              <a:srgbClr val="D714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2843808" y="250294"/>
            <a:ext cx="51125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НАЦИОНАЛЬНЫЙ ПРОЕКТ </a:t>
            </a:r>
          </a:p>
          <a:p>
            <a:pPr algn="ctr"/>
            <a:r>
              <a:rPr lang="ru-RU" sz="4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ОБРАЗОВАНИЕ</a:t>
            </a:r>
            <a:endParaRPr lang="ru-RU" sz="4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58119" y="1772816"/>
            <a:ext cx="75742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7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РЕГИОНАЛЬНЫЙ ПРОЕКТ</a:t>
            </a:r>
          </a:p>
          <a:p>
            <a:pPr algn="ctr"/>
            <a:r>
              <a:rPr lang="ru-RU" sz="27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УСПЕХ КАЖДОГО РЕБЕНКА</a:t>
            </a:r>
            <a:endParaRPr lang="ru-RU" sz="27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2699792" y="5013176"/>
            <a:ext cx="583264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u="sng" dirty="0" smtClean="0">
                <a:latin typeface="Times New Roman" pitchFamily="18" charset="0"/>
                <a:cs typeface="Times New Roman" pitchFamily="18" charset="0"/>
              </a:rPr>
              <a:t>Мероприятие: </a:t>
            </a:r>
            <a:r>
              <a:rPr lang="ru-RU" sz="2000" b="1" dirty="0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</a:rPr>
              <a:t>Текущий ремонт спортивного зала и приобретение спортивного </a:t>
            </a:r>
            <a:r>
              <a:rPr lang="ru-RU" sz="2000" b="1" dirty="0" smtClean="0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</a:rPr>
              <a:t>инвентаря</a:t>
            </a:r>
            <a:r>
              <a:rPr lang="ru-RU" sz="20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itchFamily="18" charset="0"/>
              </a:rPr>
              <a:t>.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704158" y="3068960"/>
            <a:ext cx="757422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</a:t>
            </a:r>
          </a:p>
          <a:p>
            <a:pPr algn="ctr"/>
            <a:r>
              <a:rPr lang="ru-RU" sz="2000" b="1" cap="all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«Развитие </a:t>
            </a:r>
            <a:r>
              <a:rPr lang="ru-RU" sz="2000" b="1" cap="all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образования в муниципальном образовании </a:t>
            </a:r>
            <a:r>
              <a:rPr lang="ru-RU" sz="2000" b="1" cap="all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г</a:t>
            </a:r>
            <a:r>
              <a:rPr lang="ru-RU" sz="2000" b="1" cap="all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000" b="1" cap="all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Саяногорск»</a:t>
            </a:r>
            <a:endParaRPr lang="ru-RU" sz="2000" b="1" cap="all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" name="Picture 2" descr="https://r1.nubex.ru/s3547-43c/f3669_13/%D1%83%D1%81%D0%BF%D0%B5%D1%85%20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954" y="1715839"/>
            <a:ext cx="1811853" cy="1872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49120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Заголовок 1">
            <a:extLst>
              <a:ext uri="{FF2B5EF4-FFF2-40B4-BE49-F238E27FC236}">
                <a16:creationId xmlns:a16="http://schemas.microsoft.com/office/drawing/2014/main" xmlns="" id="{E4F3FD70-849E-4811-91DB-0A4D21CDAC0E}"/>
              </a:ext>
            </a:extLst>
          </p:cNvPr>
          <p:cNvSpPr txBox="1">
            <a:spLocks/>
          </p:cNvSpPr>
          <p:nvPr/>
        </p:nvSpPr>
        <p:spPr>
          <a:xfrm>
            <a:off x="838200" y="177386"/>
            <a:ext cx="8305800" cy="1163382"/>
          </a:xfrm>
          <a:prstGeom prst="rect">
            <a:avLst/>
          </a:prstGeom>
        </p:spPr>
        <p:txBody>
          <a:bodyPr vert="horz" anchor="b">
            <a:normAutofit fontScale="85000" lnSpcReduction="2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000" b="1" kern="1200" cap="sm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21945" marR="280035" algn="ctr">
              <a:spcBef>
                <a:spcPts val="270"/>
              </a:spcBef>
            </a:pPr>
            <a:r>
              <a:rPr lang="ru-RU" sz="2400" dirty="0" smtClean="0">
                <a:solidFill>
                  <a:srgbClr val="001F5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ОБЪЕМ ФИНАНСИРОВАНИЯ И ОСВОЕНИЕ,  НАПРАВЛЕННЫЙ</a:t>
            </a: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2400" dirty="0" smtClean="0">
                <a:solidFill>
                  <a:srgbClr val="001F5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НА РЕАЛИЗАЦИЮ ПРОЕКТА В 2021 ГОДУ</a:t>
            </a: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ru-RU" sz="2400" dirty="0"/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6449126"/>
              </p:ext>
            </p:extLst>
          </p:nvPr>
        </p:nvGraphicFramePr>
        <p:xfrm>
          <a:off x="317106" y="1744530"/>
          <a:ext cx="8647381" cy="44207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84520"/>
                <a:gridCol w="1181258"/>
                <a:gridCol w="1181258"/>
                <a:gridCol w="1181258"/>
                <a:gridCol w="1119087"/>
              </a:tblGrid>
              <a:tr h="278168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МЕРОПРИЯТИЯ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ОБЪЕМ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ФИНАНСИРОВАНИЯ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тыс</a:t>
                      </a: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 руб.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ФБ,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тыс. руб.</a:t>
                      </a:r>
                      <a:endParaRPr lang="ru-RU" sz="1800" dirty="0" smtClean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РБ,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тыс. руб.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МБ,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тыс. руб.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</a:tr>
              <a:tr h="1639087">
                <a:tc>
                  <a:txBody>
                    <a:bodyPr/>
                    <a:lstStyle/>
                    <a:p>
                      <a:r>
                        <a:rPr lang="ru-RU" sz="2400" b="1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Текущий ремонт спортивного</a:t>
                      </a:r>
                      <a:r>
                        <a:rPr lang="ru-RU" sz="2400" b="1" kern="1200" baseline="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зала и приобретение спортивного инвентаря</a:t>
                      </a:r>
                      <a:endParaRPr lang="ru-RU" sz="2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2 461,4</a:t>
                      </a:r>
                      <a:endParaRPr lang="ru-RU" sz="20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2 412,4</a:t>
                      </a:r>
                      <a:endParaRPr lang="ru-RU" sz="2000" b="1" dirty="0" smtClean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24,4</a:t>
                      </a:r>
                      <a:endParaRPr lang="ru-RU" sz="20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24,6</a:t>
                      </a:r>
                      <a:endParaRPr lang="ru-RU" sz="20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pic>
        <p:nvPicPr>
          <p:cNvPr id="19" name="Picture 2" descr="https://r1.nubex.ru/s3547-43c/f3669_13/%D1%83%D1%81%D0%BF%D0%B5%D1%85%2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0"/>
            <a:ext cx="1584176" cy="1636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27672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Объект 2"/>
          <p:cNvSpPr txBox="1">
            <a:spLocks/>
          </p:cNvSpPr>
          <p:nvPr/>
        </p:nvSpPr>
        <p:spPr>
          <a:xfrm>
            <a:off x="33064" y="201139"/>
            <a:ext cx="10515600" cy="814544"/>
          </a:xfrm>
          <a:prstGeom prst="rect">
            <a:avLst/>
          </a:prstGeom>
        </p:spPr>
        <p:txBody>
          <a:bodyPr vert="horz">
            <a:noAutofit/>
          </a:bodyPr>
          <a:lstStyle>
            <a:lvl1pPr marL="0" indent="0" algn="l" rtl="0" eaLnBrk="1" latinLnBrk="0" hangingPunct="1">
              <a:spcBef>
                <a:spcPts val="600"/>
              </a:spcBef>
              <a:buClr>
                <a:schemeClr val="accent1"/>
              </a:buClr>
              <a:buSzPct val="70000"/>
              <a:buFont typeface="Wingdings"/>
              <a:buNone/>
              <a:defRPr kumimoji="0" sz="18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 2"/>
              <a:buNone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60000"/>
              <a:buFont typeface="Wingdings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accent1">
                  <a:tint val="60000"/>
                </a:schemeClr>
              </a:buClr>
              <a:buSzPct val="60000"/>
              <a:buFont typeface="Wingdings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accent2">
                  <a:tint val="60000"/>
                </a:schemeClr>
              </a:buClr>
              <a:buSzPct val="68000"/>
              <a:buFont typeface="Wingdings 2"/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None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accent1">
                  <a:tint val="60000"/>
                </a:schemeClr>
              </a:buClr>
              <a:buSzPct val="60000"/>
              <a:buFont typeface="Wingdings"/>
              <a:buNone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accent2"/>
              </a:buClr>
              <a:buNone/>
              <a:defRPr kumimoji="0" sz="1400" kern="1200" cap="small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None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2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ЦЕЛЕВЫЕ ПОКАЗАТЕЛИ РЕАЛИЗАЦИИ ПРОЕКТА </a:t>
            </a:r>
            <a:br>
              <a:rPr lang="ru-RU" sz="22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22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ЗА 20</a:t>
            </a:r>
            <a:r>
              <a:rPr lang="en-US" sz="22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ru-RU" sz="22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 ГОД</a:t>
            </a:r>
            <a:endParaRPr lang="ru-RU" sz="2200" dirty="0">
              <a:solidFill>
                <a:schemeClr val="accent2">
                  <a:lumMod val="75000"/>
                </a:schemeClr>
              </a:solidFill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94678455"/>
              </p:ext>
            </p:extLst>
          </p:nvPr>
        </p:nvGraphicFramePr>
        <p:xfrm>
          <a:off x="72008" y="1500304"/>
          <a:ext cx="9036496" cy="5313072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4467480"/>
                <a:gridCol w="1871121"/>
                <a:gridCol w="2697895"/>
              </a:tblGrid>
              <a:tr h="75259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ФАКТИЧЕСКИЕ ЦЕЛЕВЫЕ ПОКАЗАТЕЛИ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8975" marR="8975" marT="897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ФАКТ (20</a:t>
                      </a: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lang="ru-RU" sz="18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1г</a:t>
                      </a: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.)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8975" marR="8975" marT="897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ПЛАН (20</a:t>
                      </a: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lang="ru-RU" sz="18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1г</a:t>
                      </a: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.)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8975" marR="8975" marT="8975" marB="0" anchor="ctr"/>
                </a:tc>
              </a:tr>
              <a:tr h="4560474">
                <a:tc>
                  <a:txBody>
                    <a:bodyPr/>
                    <a:lstStyle/>
                    <a:p>
                      <a:pPr marL="18000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000" b="1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Доля общеобразовательных   </a:t>
                      </a:r>
                    </a:p>
                    <a:p>
                      <a:pPr marL="18000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000" b="1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организаций (в том числе расположенных в сельской местности), имеющих спортивный зал, в общей численности муниципальных</a:t>
                      </a:r>
                      <a:r>
                        <a:rPr kumimoji="0" lang="en-US" sz="2000" b="1" kern="1200" baseline="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2000" b="1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общеобразовательных организаций (в том числе расположенных в сельской местности), в которых отремонтированы спортивные залы</a:t>
                      </a:r>
                      <a:endParaRPr kumimoji="0" lang="en-US" sz="2000" b="1" kern="1200" dirty="0" smtClean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18000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1" u="sng" kern="1200" dirty="0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(</a:t>
                      </a:r>
                      <a:r>
                        <a:rPr kumimoji="0" lang="ru-RU" sz="2000" b="1" u="sng" kern="1200" dirty="0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Расчет осуществляется между</a:t>
                      </a:r>
                      <a:r>
                        <a:rPr kumimoji="0" lang="ru-RU" sz="2000" b="1" u="sng" kern="1200" baseline="0" dirty="0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организациями принявших участие)</a:t>
                      </a:r>
                      <a:endParaRPr kumimoji="0" lang="ru-RU" sz="2000" b="1" u="sng" kern="1200" dirty="0" smtClean="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8975" marR="8975" marT="897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r>
                        <a:rPr lang="ru-RU" sz="18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8975" marR="8975" marT="897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 baseline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r>
                        <a:rPr lang="ru-RU" sz="1800" baseline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8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8975" marR="8975" marT="8975" marB="0" anchor="ctr"/>
                </a:tc>
              </a:tr>
            </a:tbl>
          </a:graphicData>
        </a:graphic>
      </p:graphicFrame>
      <p:pic>
        <p:nvPicPr>
          <p:cNvPr id="19" name="Picture 2" descr="https://r1.nubex.ru/s3547-43c/f3669_13/%D1%83%D1%81%D0%BF%D0%B5%D1%85%2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6559"/>
            <a:ext cx="1448881" cy="1497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55107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/>
          <p:cNvSpPr/>
          <p:nvPr/>
        </p:nvSpPr>
        <p:spPr>
          <a:xfrm>
            <a:off x="1979712" y="433444"/>
            <a:ext cx="68407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u="sng" dirty="0" smtClean="0"/>
              <a:t>Мероприятие:  </a:t>
            </a:r>
            <a:r>
              <a:rPr lang="ru-RU" b="1" dirty="0" smtClean="0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</a:rPr>
              <a:t>Текущий </a:t>
            </a:r>
            <a:r>
              <a:rPr lang="ru-RU" b="1" dirty="0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</a:rPr>
              <a:t>ремонт спортивного зала и приобретение спортивного </a:t>
            </a:r>
            <a:r>
              <a:rPr lang="ru-RU" b="1" dirty="0" smtClean="0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</a:rPr>
              <a:t>инвентаря.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Объект 2">
            <a:extLst>
              <a:ext uri="{FF2B5EF4-FFF2-40B4-BE49-F238E27FC236}">
                <a16:creationId xmlns:a16="http://schemas.microsoft.com/office/drawing/2014/main" xmlns="" id="{007C9953-C8B2-423D-835C-0549B7E77DEE}"/>
              </a:ext>
            </a:extLst>
          </p:cNvPr>
          <p:cNvSpPr txBox="1">
            <a:spLocks/>
          </p:cNvSpPr>
          <p:nvPr/>
        </p:nvSpPr>
        <p:spPr>
          <a:xfrm>
            <a:off x="3995936" y="1156620"/>
            <a:ext cx="5256584" cy="2190092"/>
          </a:xfrm>
          <a:prstGeom prst="rect">
            <a:avLst/>
          </a:prstGeom>
        </p:spPr>
        <p:txBody>
          <a:bodyPr vert="horz">
            <a:normAutofit/>
          </a:bodyPr>
          <a:lstStyle>
            <a:lvl1pPr marL="0" indent="0" algn="l" rtl="0" eaLnBrk="1" latinLnBrk="0" hangingPunct="1">
              <a:spcBef>
                <a:spcPts val="600"/>
              </a:spcBef>
              <a:buClr>
                <a:schemeClr val="accent1"/>
              </a:buClr>
              <a:buSzPct val="70000"/>
              <a:buFont typeface="Wingdings"/>
              <a:buNone/>
              <a:defRPr kumimoji="0" sz="18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 2"/>
              <a:buNone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60000"/>
              <a:buFont typeface="Wingdings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accent1">
                  <a:tint val="60000"/>
                </a:schemeClr>
              </a:buClr>
              <a:buSzPct val="60000"/>
              <a:buFont typeface="Wingdings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accent2">
                  <a:tint val="60000"/>
                </a:schemeClr>
              </a:buClr>
              <a:buSzPct val="68000"/>
              <a:buFont typeface="Wingdings 2"/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None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accent1">
                  <a:tint val="60000"/>
                </a:schemeClr>
              </a:buClr>
              <a:buSzPct val="60000"/>
              <a:buFont typeface="Wingdings"/>
              <a:buNone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accent2"/>
              </a:buClr>
              <a:buNone/>
              <a:defRPr kumimoji="0" sz="1400" kern="1200" cap="small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None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21945" marR="280035" algn="ctr">
              <a:spcBef>
                <a:spcPts val="270"/>
              </a:spcBef>
            </a:pPr>
            <a:r>
              <a:rPr lang="ru-RU" dirty="0" smtClean="0">
                <a:solidFill>
                  <a:srgbClr val="336699"/>
                </a:solidFill>
                <a:latin typeface="Times New Roman" pitchFamily="18" charset="0"/>
                <a:cs typeface="Times New Roman" pitchFamily="18" charset="0"/>
              </a:rPr>
              <a:t>Текущий </a:t>
            </a:r>
            <a:r>
              <a:rPr lang="ru-RU" dirty="0">
                <a:solidFill>
                  <a:srgbClr val="336699"/>
                </a:solidFill>
                <a:latin typeface="Times New Roman" pitchFamily="18" charset="0"/>
                <a:cs typeface="Times New Roman" pitchFamily="18" charset="0"/>
              </a:rPr>
              <a:t>ремонт спортивного </a:t>
            </a:r>
            <a:r>
              <a:rPr lang="ru-RU" dirty="0" smtClean="0">
                <a:solidFill>
                  <a:srgbClr val="336699"/>
                </a:solidFill>
                <a:latin typeface="Times New Roman" pitchFamily="18" charset="0"/>
                <a:cs typeface="Times New Roman" pitchFamily="18" charset="0"/>
              </a:rPr>
              <a:t>зала в </a:t>
            </a:r>
            <a:r>
              <a:rPr lang="ru-RU" dirty="0" smtClean="0">
                <a:solidFill>
                  <a:srgbClr val="336699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МБОУ </a:t>
            </a:r>
            <a:r>
              <a:rPr lang="ru-RU" dirty="0" err="1">
                <a:solidFill>
                  <a:srgbClr val="336699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Майнская</a:t>
            </a:r>
            <a:r>
              <a:rPr lang="ru-RU" dirty="0">
                <a:solidFill>
                  <a:srgbClr val="336699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средняя школа</a:t>
            </a:r>
          </a:p>
          <a:p>
            <a:pPr marL="321945" marR="280035" algn="ctr">
              <a:spcBef>
                <a:spcPts val="270"/>
              </a:spcBef>
            </a:pPr>
            <a:r>
              <a:rPr lang="ru-RU" dirty="0" smtClean="0">
                <a:solidFill>
                  <a:srgbClr val="3366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>
                <a:solidFill>
                  <a:srgbClr val="336699"/>
                </a:solidFill>
                <a:latin typeface="Times New Roman" pitchFamily="18" charset="0"/>
                <a:cs typeface="Times New Roman" pitchFamily="18" charset="0"/>
              </a:rPr>
              <a:t>и приобретение спортивного </a:t>
            </a:r>
            <a:r>
              <a:rPr lang="ru-RU" dirty="0" smtClean="0">
                <a:solidFill>
                  <a:srgbClr val="336699"/>
                </a:solidFill>
                <a:latin typeface="Times New Roman" pitchFamily="18" charset="0"/>
                <a:cs typeface="Times New Roman" pitchFamily="18" charset="0"/>
              </a:rPr>
              <a:t>инвентаря </a:t>
            </a:r>
            <a:r>
              <a:rPr lang="ru-RU" dirty="0" smtClean="0">
                <a:solidFill>
                  <a:srgbClr val="336699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за </a:t>
            </a:r>
            <a:r>
              <a:rPr lang="ru-RU" dirty="0">
                <a:solidFill>
                  <a:srgbClr val="336699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счет средств Федерального и Республиканского </a:t>
            </a:r>
            <a:r>
              <a:rPr lang="ru-RU" dirty="0" smtClean="0">
                <a:solidFill>
                  <a:srgbClr val="336699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бюджетов:</a:t>
            </a:r>
          </a:p>
          <a:p>
            <a:pPr marL="321945" marR="280035" algn="ctr">
              <a:spcBef>
                <a:spcPts val="270"/>
              </a:spcBef>
            </a:pPr>
            <a:r>
              <a:rPr lang="ru-RU" dirty="0" smtClean="0">
                <a:solidFill>
                  <a:srgbClr val="336699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ФБ и РБ -  </a:t>
            </a:r>
            <a:r>
              <a:rPr lang="ru-RU" dirty="0">
                <a:solidFill>
                  <a:srgbClr val="336699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2 436,8 </a:t>
            </a:r>
            <a:r>
              <a:rPr lang="ru-RU" dirty="0" err="1">
                <a:solidFill>
                  <a:srgbClr val="336699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тыс.руб</a:t>
            </a:r>
            <a:r>
              <a:rPr lang="ru-RU" dirty="0" smtClean="0">
                <a:solidFill>
                  <a:srgbClr val="336699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 </a:t>
            </a:r>
          </a:p>
          <a:p>
            <a:pPr marL="321945" marR="280035" algn="ctr">
              <a:spcBef>
                <a:spcPts val="270"/>
              </a:spcBef>
            </a:pPr>
            <a:r>
              <a:rPr lang="ru-RU" dirty="0" smtClean="0">
                <a:solidFill>
                  <a:srgbClr val="336699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МБ - 24,6 </a:t>
            </a:r>
            <a:r>
              <a:rPr lang="ru-RU" dirty="0" err="1">
                <a:solidFill>
                  <a:srgbClr val="336699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тыс.руб</a:t>
            </a:r>
            <a:r>
              <a:rPr lang="ru-RU" dirty="0">
                <a:solidFill>
                  <a:srgbClr val="336699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</a:t>
            </a:r>
            <a:endParaRPr lang="ru-RU" sz="3200" dirty="0" smtClean="0">
              <a:solidFill>
                <a:srgbClr val="336699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ru-RU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21" name="Picture 2" descr="C:\Users\Chernousova\Desktop\МЦП и РЦП\Заявки на РХ по РЦП 2021 г\МСШ-РФ- нац.проект Успех каждого ребенка\Документы подтверждающие\Фото спортзала до и после - копия\IMG_13022018_10493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190" y="1528507"/>
            <a:ext cx="3491880" cy="2075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C:\Users\Chernousova\Desktop\МЦП и РЦП\Заявки на РХ по РЦП 2021 г\МСШ-РФ- нац.проект Успех каждого ребенка\Документы подтверждающие\Фото спортзала до и после - копия\20220215_09565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441" y="3574748"/>
            <a:ext cx="3761806" cy="2883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C:\Users\Chernousova\Desktop\МЦП и РЦП\Заявки на РХ по РЦП 2021 г\МСШ-РФ- нац.проект Успех каждого ребенка\Документы подтверждающие\Фото спортзала до и после - копия\20220215_09582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645" y="3789040"/>
            <a:ext cx="4750633" cy="2911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https://r1.nubex.ru/s3547-43c/f3669_13/%D1%83%D1%81%D0%BF%D0%B5%D1%85%20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032" y="-49673"/>
            <a:ext cx="1619672" cy="1673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84448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/>
          <p:cNvSpPr/>
          <p:nvPr/>
        </p:nvSpPr>
        <p:spPr>
          <a:xfrm>
            <a:off x="1979712" y="433444"/>
            <a:ext cx="68407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u="sng" dirty="0">
                <a:solidFill>
                  <a:srgbClr val="006699"/>
                </a:solidFill>
              </a:rPr>
              <a:t>ПЛАНОВЫЕ </a:t>
            </a:r>
            <a:r>
              <a:rPr lang="ru-RU" b="1" u="sng" dirty="0" smtClean="0">
                <a:solidFill>
                  <a:srgbClr val="006699"/>
                </a:solidFill>
              </a:rPr>
              <a:t>МЕРОПРИЯТИЯ</a:t>
            </a:r>
            <a:endParaRPr lang="ru-RU" dirty="0">
              <a:solidFill>
                <a:srgbClr val="006699"/>
              </a:solidFill>
            </a:endParaRPr>
          </a:p>
        </p:txBody>
      </p:sp>
      <p:sp>
        <p:nvSpPr>
          <p:cNvPr id="20" name="Объект 2">
            <a:extLst>
              <a:ext uri="{FF2B5EF4-FFF2-40B4-BE49-F238E27FC236}">
                <a16:creationId xmlns:a16="http://schemas.microsoft.com/office/drawing/2014/main" xmlns="" id="{007C9953-C8B2-423D-835C-0549B7E77DEE}"/>
              </a:ext>
            </a:extLst>
          </p:cNvPr>
          <p:cNvSpPr txBox="1">
            <a:spLocks/>
          </p:cNvSpPr>
          <p:nvPr/>
        </p:nvSpPr>
        <p:spPr>
          <a:xfrm>
            <a:off x="1835696" y="1142200"/>
            <a:ext cx="6984776" cy="774632"/>
          </a:xfrm>
          <a:prstGeom prst="rect">
            <a:avLst/>
          </a:prstGeom>
        </p:spPr>
        <p:txBody>
          <a:bodyPr vert="horz">
            <a:normAutofit/>
          </a:bodyPr>
          <a:lstStyle>
            <a:lvl1pPr marL="0" indent="0" algn="l" rtl="0" eaLnBrk="1" latinLnBrk="0" hangingPunct="1">
              <a:spcBef>
                <a:spcPts val="600"/>
              </a:spcBef>
              <a:buClr>
                <a:schemeClr val="accent1"/>
              </a:buClr>
              <a:buSzPct val="70000"/>
              <a:buFont typeface="Wingdings"/>
              <a:buNone/>
              <a:defRPr kumimoji="0" sz="18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 2"/>
              <a:buNone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60000"/>
              <a:buFont typeface="Wingdings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accent1">
                  <a:tint val="60000"/>
                </a:schemeClr>
              </a:buClr>
              <a:buSzPct val="60000"/>
              <a:buFont typeface="Wingdings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accent2">
                  <a:tint val="60000"/>
                </a:schemeClr>
              </a:buClr>
              <a:buSzPct val="68000"/>
              <a:buFont typeface="Wingdings 2"/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None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accent1">
                  <a:tint val="60000"/>
                </a:schemeClr>
              </a:buClr>
              <a:buSzPct val="60000"/>
              <a:buFont typeface="Wingdings"/>
              <a:buNone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accent2"/>
              </a:buClr>
              <a:buNone/>
              <a:defRPr kumimoji="0" sz="1400" kern="1200" cap="small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None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ru-RU" dirty="0">
                <a:solidFill>
                  <a:srgbClr val="006699"/>
                </a:solidFill>
                <a:latin typeface="Times New Roman" pitchFamily="18" charset="0"/>
                <a:cs typeface="Times New Roman" pitchFamily="18" charset="0"/>
              </a:rPr>
              <a:t>В 2022-2023 годах образовательные организации в национальных проектах не участвуют</a:t>
            </a:r>
            <a:r>
              <a:rPr lang="ru-RU" dirty="0" smtClean="0">
                <a:solidFill>
                  <a:srgbClr val="006699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dirty="0">
              <a:solidFill>
                <a:srgbClr val="0066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4" name="Picture 2" descr="https://r1.nubex.ru/s3547-43c/f3669_13/%D1%83%D1%81%D0%BF%D0%B5%D1%85%2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27147"/>
            <a:ext cx="1410617" cy="1457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Образование XXI века: проблемы, приоритеты и перспективы развития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2348880"/>
            <a:ext cx="6449860" cy="3960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76286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19672" y="151472"/>
            <a:ext cx="741682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НАЦИОНАЛЬНЫЙ ПРОЕКТ </a:t>
            </a:r>
          </a:p>
          <a:p>
            <a:pPr algn="ctr"/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3200" b="1" cap="all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Жилье и городская среда</a:t>
            </a:r>
            <a:r>
              <a:rPr lang="ru-RU" sz="32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» </a:t>
            </a:r>
            <a:endParaRPr lang="ru-RU" sz="30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image12.pn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79512" y="188640"/>
            <a:ext cx="1296144" cy="1296144"/>
          </a:xfrm>
          <a:prstGeom prst="rect">
            <a:avLst/>
          </a:prstGeom>
        </p:spPr>
      </p:pic>
      <p:sp>
        <p:nvSpPr>
          <p:cNvPr id="6" name="Заголовок 2"/>
          <p:cNvSpPr>
            <a:spLocks noGrp="1"/>
          </p:cNvSpPr>
          <p:nvPr>
            <p:ph type="ctrTitle"/>
          </p:nvPr>
        </p:nvSpPr>
        <p:spPr>
          <a:xfrm>
            <a:off x="2142612" y="2420888"/>
            <a:ext cx="6271572" cy="792088"/>
          </a:xfrm>
        </p:spPr>
        <p:txBody>
          <a:bodyPr>
            <a:normAutofit fontScale="90000"/>
          </a:bodyPr>
          <a:lstStyle/>
          <a:p>
            <a:pPr algn="ctr"/>
            <a:r>
              <a:rPr lang="ru-RU" cap="all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Региональный проект </a:t>
            </a:r>
            <a:r>
              <a:rPr lang="ru-RU" cap="all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br>
              <a:rPr lang="ru-RU" cap="all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cap="all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«Формирование комфортной городской среды»</a:t>
            </a:r>
            <a:endParaRPr lang="ru-RU" cap="all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051720" y="5108991"/>
            <a:ext cx="6803535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u="sng" dirty="0" smtClean="0">
                <a:latin typeface="Times New Roman" pitchFamily="18" charset="0"/>
                <a:cs typeface="Times New Roman" pitchFamily="18" charset="0"/>
              </a:rPr>
              <a:t>Мероприятия: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342900" indent="-342900" algn="just">
              <a:buAutoNum type="arabicPeriod"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Обеспечение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создания, содержания и развития объектов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благоустройства;</a:t>
            </a:r>
          </a:p>
          <a:p>
            <a:pPr algn="just"/>
            <a:endParaRPr lang="ru-RU" sz="1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2. Создание «Культурного пространства трех площадей».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Заголовок 2"/>
          <p:cNvSpPr txBox="1">
            <a:spLocks/>
          </p:cNvSpPr>
          <p:nvPr/>
        </p:nvSpPr>
        <p:spPr>
          <a:xfrm>
            <a:off x="2025960" y="3645024"/>
            <a:ext cx="6794512" cy="1120406"/>
          </a:xfrm>
          <a:prstGeom prst="rect">
            <a:avLst/>
          </a:prstGeom>
        </p:spPr>
        <p:txBody>
          <a:bodyPr vert="horz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000" b="1" kern="1200" cap="sm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0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   </a:t>
            </a:r>
            <a:br>
              <a:rPr lang="ru-RU" sz="20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cap="all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  «</a:t>
            </a:r>
            <a:r>
              <a:rPr lang="ru-RU" sz="2000" cap="all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Формирование комфортной городской среды на территории муниципального образования город </a:t>
            </a:r>
            <a:r>
              <a:rPr lang="ru-RU" sz="2000" cap="all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Саяногорск»</a:t>
            </a:r>
            <a:endParaRPr lang="ru-RU" sz="2000" cap="all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87523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467544" y="404664"/>
            <a:ext cx="8280920" cy="504056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  <a:t>Деятельность муниципального проектного офиса в 202</a:t>
            </a:r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1</a:t>
            </a:r>
            <a: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  <a:t> году</a:t>
            </a:r>
            <a:endParaRPr lang="ru-RU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" name="Овал 1"/>
          <p:cNvSpPr/>
          <p:nvPr/>
        </p:nvSpPr>
        <p:spPr>
          <a:xfrm>
            <a:off x="18015" y="876222"/>
            <a:ext cx="2592288" cy="2475771"/>
          </a:xfrm>
          <a:prstGeom prst="ellipse">
            <a:avLst/>
          </a:prstGeom>
          <a:solidFill>
            <a:schemeClr val="accent1">
              <a:lumMod val="40000"/>
              <a:lumOff val="60000"/>
              <a:alpha val="5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Организация и проведение </a:t>
            </a:r>
            <a:r>
              <a:rPr lang="en-U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 заседания МПО 1 в заочной форме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Овал 4"/>
          <p:cNvSpPr/>
          <p:nvPr/>
        </p:nvSpPr>
        <p:spPr>
          <a:xfrm>
            <a:off x="5724128" y="4382421"/>
            <a:ext cx="2664296" cy="2448272"/>
          </a:xfrm>
          <a:prstGeom prst="ellipse">
            <a:avLst/>
          </a:prstGeom>
          <a:solidFill>
            <a:schemeClr val="accent1">
              <a:lumMod val="40000"/>
              <a:lumOff val="60000"/>
              <a:alpha val="5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Проведение ежеквартального мониторинга Национальных и региональных проектов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6516216" y="904350"/>
            <a:ext cx="2556792" cy="2346774"/>
          </a:xfrm>
          <a:prstGeom prst="ellipse">
            <a:avLst/>
          </a:prstGeom>
          <a:solidFill>
            <a:schemeClr val="accent1">
              <a:lumMod val="40000"/>
              <a:lumOff val="60000"/>
              <a:alpha val="5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Размещение 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ежеквартальных Отчетов о реализации Нацпроектов на сайте МО </a:t>
            </a:r>
            <a:r>
              <a:rPr lang="ru-RU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г.Саяногорск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Овал 13"/>
          <p:cNvSpPr/>
          <p:nvPr/>
        </p:nvSpPr>
        <p:spPr>
          <a:xfrm>
            <a:off x="3347864" y="2076766"/>
            <a:ext cx="2664296" cy="2346774"/>
          </a:xfrm>
          <a:prstGeom prst="ellipse">
            <a:avLst/>
          </a:prstGeom>
          <a:solidFill>
            <a:schemeClr val="accent1">
              <a:lumMod val="40000"/>
              <a:lumOff val="60000"/>
              <a:alpha val="5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Муниципальный проектный офис Администрации МО </a:t>
            </a:r>
            <a:r>
              <a:rPr lang="ru-RU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г.Саяногорск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Овал 14"/>
          <p:cNvSpPr/>
          <p:nvPr/>
        </p:nvSpPr>
        <p:spPr>
          <a:xfrm>
            <a:off x="1115616" y="4368672"/>
            <a:ext cx="2592288" cy="2475771"/>
          </a:xfrm>
          <a:prstGeom prst="ellipse">
            <a:avLst/>
          </a:prstGeom>
          <a:solidFill>
            <a:schemeClr val="accent1">
              <a:lumMod val="40000"/>
              <a:lumOff val="60000"/>
              <a:alpha val="5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Взаимосвязь с региональными проектными офисами  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8" name="Прямая со стрелкой 7"/>
          <p:cNvCxnSpPr>
            <a:stCxn id="14" idx="3"/>
          </p:cNvCxnSpPr>
          <p:nvPr/>
        </p:nvCxnSpPr>
        <p:spPr>
          <a:xfrm flipH="1">
            <a:off x="3203848" y="4079863"/>
            <a:ext cx="534193" cy="573273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>
            <a:stCxn id="14" idx="5"/>
          </p:cNvCxnSpPr>
          <p:nvPr/>
        </p:nvCxnSpPr>
        <p:spPr>
          <a:xfrm>
            <a:off x="5621983" y="4079863"/>
            <a:ext cx="534193" cy="573273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>
            <a:endCxn id="6" idx="2"/>
          </p:cNvCxnSpPr>
          <p:nvPr/>
        </p:nvCxnSpPr>
        <p:spPr>
          <a:xfrm flipV="1">
            <a:off x="5724128" y="2077737"/>
            <a:ext cx="792088" cy="415159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 стрелкой 23"/>
          <p:cNvCxnSpPr>
            <a:stCxn id="14" idx="1"/>
          </p:cNvCxnSpPr>
          <p:nvPr/>
        </p:nvCxnSpPr>
        <p:spPr>
          <a:xfrm flipH="1" flipV="1">
            <a:off x="2610303" y="2076766"/>
            <a:ext cx="1127738" cy="343677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7876856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19672" y="151472"/>
            <a:ext cx="741682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Национальный проект </a:t>
            </a:r>
            <a:endParaRPr lang="ru-RU" sz="3200" b="1" dirty="0" smtClean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32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Жилье и городская среда» </a:t>
            </a:r>
            <a:endParaRPr lang="ru-RU" sz="30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image12.pn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79512" y="188640"/>
            <a:ext cx="1296144" cy="1296144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267744" y="1124744"/>
            <a:ext cx="6768752" cy="57092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Основная задача: «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Обеспечение создания, содержания и развития объектов благоустройства на территории муниципального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образования».</a:t>
            </a:r>
            <a:endParaRPr lang="ru-RU" sz="20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700" b="1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 рамках муниципальной программы «Формирование комфортной городской среды на территории муниципального образования город Саяногорск» реализованы следующие мероприятия:</a:t>
            </a:r>
          </a:p>
          <a:p>
            <a:pPr algn="just"/>
            <a:endParaRPr lang="ru-RU" sz="700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- Благоустройство дворовых территорий муниципального образования город Саяногорск;                                                                      </a:t>
            </a:r>
          </a:p>
          <a:p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- Благоустройство общественных территорий муниципального образования город Саяногорск;</a:t>
            </a:r>
          </a:p>
          <a:p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600" b="1" dirty="0" err="1">
                <a:latin typeface="Times New Roman" pitchFamily="18" charset="0"/>
                <a:cs typeface="Times New Roman" pitchFamily="18" charset="0"/>
              </a:rPr>
              <a:t>Софинансирование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 расходов на реализацию программ формирования современной городской среды;</a:t>
            </a:r>
          </a:p>
          <a:p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600" b="1" dirty="0" err="1">
                <a:latin typeface="Times New Roman" pitchFamily="18" charset="0"/>
                <a:cs typeface="Times New Roman" pitchFamily="18" charset="0"/>
              </a:rPr>
              <a:t>Софинансирование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 расходов на поддержку обустройства мест массового отдыха населения (городских парков);</a:t>
            </a:r>
          </a:p>
          <a:p>
            <a:pPr indent="-285750">
              <a:buFontTx/>
              <a:buChar char="-"/>
            </a:pPr>
            <a:r>
              <a:rPr lang="ru-RU" sz="1600" b="1" dirty="0" err="1">
                <a:latin typeface="Times New Roman" pitchFamily="18" charset="0"/>
                <a:cs typeface="Times New Roman" pitchFamily="18" charset="0"/>
              </a:rPr>
              <a:t>Софинансирование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 мероприятий по созданию комфортной городской среды в малых городах и исторических поселениях - победителях Всероссийского конкурса лучших проектов создания комфортной городской среды.</a:t>
            </a:r>
          </a:p>
          <a:p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Общая сумма выполненных работ составила </a:t>
            </a:r>
            <a:r>
              <a:rPr lang="ru-RU" sz="1600" b="1" u="sng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127 830,40 </a:t>
            </a:r>
            <a:r>
              <a:rPr lang="ru-RU" sz="1600" b="1" u="sng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тыс.руб</a:t>
            </a:r>
            <a:r>
              <a:rPr lang="ru-RU" sz="1600" b="1" u="sng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0781458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59632" y="284455"/>
            <a:ext cx="792088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ОБЪЕМ ФИНАНСИРОВАНИЯ </a:t>
            </a:r>
            <a:endParaRPr lang="ru-RU" sz="2400" b="1" dirty="0" smtClean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И 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ОСВОЕНИЕ,  НАПРАВЛЕННЫЙ</a:t>
            </a:r>
            <a:b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НА РЕАЛИЗАЦИЮ ПРОЕКТА В 2021 ГОДУ</a:t>
            </a:r>
          </a:p>
        </p:txBody>
      </p:sp>
      <p:pic>
        <p:nvPicPr>
          <p:cNvPr id="5" name="image12.pn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79512" y="188640"/>
            <a:ext cx="1296144" cy="1296144"/>
          </a:xfrm>
          <a:prstGeom prst="rect">
            <a:avLst/>
          </a:prstGeom>
        </p:spPr>
      </p:pic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01185647"/>
              </p:ext>
            </p:extLst>
          </p:nvPr>
        </p:nvGraphicFramePr>
        <p:xfrm>
          <a:off x="-2" y="1484784"/>
          <a:ext cx="9144002" cy="537321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07906"/>
                <a:gridCol w="1224136"/>
                <a:gridCol w="1080120"/>
                <a:gridCol w="792088"/>
                <a:gridCol w="1152128"/>
                <a:gridCol w="1187624"/>
              </a:tblGrid>
              <a:tr h="124642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МЕРОПРИЯТИЯ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ОБЪЕМ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ФИНАНСИРОВАНИЯ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тыс</a:t>
                      </a: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 руб.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ФБ,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тыс. руб.</a:t>
                      </a:r>
                      <a:endParaRPr lang="ru-RU" sz="1600" dirty="0" smtClean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РБ,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тыс. руб.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МБ,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тыс. руб.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ВБ,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тыс. руб.</a:t>
                      </a:r>
                      <a:endParaRPr lang="ru-RU" sz="1600" dirty="0" smtClean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</a:tr>
              <a:tr h="2078485">
                <a:tc>
                  <a:txBody>
                    <a:bodyPr/>
                    <a:lstStyle/>
                    <a:p>
                      <a:pPr algn="l"/>
                      <a:r>
                        <a:rPr lang="ru-RU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Благоустройство дворовых, общественных</a:t>
                      </a:r>
                      <a:r>
                        <a:rPr lang="ru-RU" sz="16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территорий,</a:t>
                      </a:r>
                      <a:r>
                        <a:rPr lang="ru-RU" sz="16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600" b="1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с</a:t>
                      </a:r>
                      <a:r>
                        <a:rPr lang="ru-RU" sz="1600" b="1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офинансирование</a:t>
                      </a:r>
                      <a:r>
                        <a:rPr lang="ru-RU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 расходов на реализацию программ формирования современной городской среды</a:t>
                      </a:r>
                      <a:r>
                        <a:rPr lang="ru-RU" sz="16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и </a:t>
                      </a:r>
                      <a:r>
                        <a:rPr lang="ru-RU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на поддержку обустройства мест массового отдыха населения (городских парков)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21</a:t>
                      </a:r>
                      <a:r>
                        <a:rPr lang="ru-RU" sz="2000" b="1" baseline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327</a:t>
                      </a:r>
                      <a:r>
                        <a:rPr lang="ru-RU" sz="2000" b="1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,9</a:t>
                      </a:r>
                      <a:endParaRPr lang="ru-RU" sz="20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20 270,0</a:t>
                      </a:r>
                      <a:endParaRPr lang="ru-RU" sz="2000" b="1" dirty="0" smtClean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204,8</a:t>
                      </a:r>
                      <a:endParaRPr lang="ru-RU" sz="20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853,1</a:t>
                      </a:r>
                      <a:endParaRPr lang="ru-RU" sz="20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0,0</a:t>
                      </a:r>
                      <a:endParaRPr lang="ru-RU" sz="20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204830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Софинансирование</a:t>
                      </a:r>
                      <a:r>
                        <a:rPr lang="ru-RU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 мероприятий по созданию комфортной городской среды в малых городах и исторических поселениях - победителях Всероссийского конкурса лучших проектов создания комфортной городской среды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115 514,3</a:t>
                      </a:r>
                      <a:endParaRPr lang="ru-RU" sz="20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80 000,0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809,0</a:t>
                      </a:r>
                      <a:endParaRPr lang="ru-RU" sz="20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14</a:t>
                      </a:r>
                      <a:r>
                        <a:rPr lang="ru-RU" sz="2000" b="1" baseline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869</a:t>
                      </a:r>
                      <a:r>
                        <a:rPr lang="ru-RU" sz="2000" b="1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,3</a:t>
                      </a:r>
                      <a:endParaRPr lang="ru-RU" sz="20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19 836,0</a:t>
                      </a:r>
                      <a:endParaRPr lang="ru-RU" sz="20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119741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59632" y="284455"/>
            <a:ext cx="792088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ЦЕЛЕВЫЕ ПОКАЗАТЕЛИ РЕАЛИЗАЦИИ ПРОЕКТА </a:t>
            </a:r>
            <a:b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ЗА 20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 ГОД</a:t>
            </a:r>
            <a:endParaRPr lang="ru-RU" sz="24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5" name="image12.pn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79512" y="188640"/>
            <a:ext cx="1296144" cy="1296144"/>
          </a:xfrm>
          <a:prstGeom prst="rect">
            <a:avLst/>
          </a:prstGeom>
        </p:spPr>
      </p:pic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4845471"/>
              </p:ext>
            </p:extLst>
          </p:nvPr>
        </p:nvGraphicFramePr>
        <p:xfrm>
          <a:off x="179511" y="1500304"/>
          <a:ext cx="8892480" cy="5128903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4323464"/>
                <a:gridCol w="1871121"/>
                <a:gridCol w="2697895"/>
              </a:tblGrid>
              <a:tr h="17120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ФАКТИЧЕСКИЕ ЦЕЛЕВЫЕ ПОКАЗАТЕЛИ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8975" marR="8975" marT="8975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ФАКТ (20</a:t>
                      </a: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lang="ru-RU" sz="18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1г</a:t>
                      </a: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.)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8975" marR="8975" marT="8975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ПЛАН (20</a:t>
                      </a: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lang="ru-RU" sz="18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1г</a:t>
                      </a: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.)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8975" marR="8975" marT="8975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103741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доля благоустроенных дворовых территорий от общего количества дворовых территорий, с учетом количества реализованных мероприятий по благоустройству дворовых территорий, %, нарастающим итогом</a:t>
                      </a:r>
                    </a:p>
                  </a:txBody>
                  <a:tcPr marL="8975" marR="8975" marT="8975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kumimoji="0" lang="ru-RU" sz="2000" b="1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14,7%</a:t>
                      </a:r>
                      <a:endParaRPr kumimoji="0" lang="ru-RU" sz="2000" b="1" kern="1200" dirty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8975" marR="8975" marT="8975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14,7%</a:t>
                      </a: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8975" marR="8975" marT="8975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111546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доля благоустроенных общественных территорий от общего количества таких территорий, с учетом количества реализованных мероприятий по благоустройству общественных мероприятий, %, нарастающим итогом</a:t>
                      </a:r>
                    </a:p>
                  </a:txBody>
                  <a:tcPr marL="8975" marR="8975" marT="8975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43,1%</a:t>
                      </a: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8975" marR="8975" marT="8975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43,1%</a:t>
                      </a: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8975" marR="8975" marT="8975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56062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количество реализованных мероприятий по благоустройству общественных территорий, ед.</a:t>
                      </a:r>
                    </a:p>
                  </a:txBody>
                  <a:tcPr marL="8975" marR="8975" marT="8975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7 ед.</a:t>
                      </a: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8975" marR="8975" marT="8975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7 ед.</a:t>
                      </a: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8975" marR="8975" marT="8975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103741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количество реализованных мероприятий по созданию комфортной городской среды в малых городах и исторических поселениях - победителях Всероссийского конкурса лучших проектов создания комфортной городской среды, ед.</a:t>
                      </a:r>
                    </a:p>
                  </a:txBody>
                  <a:tcPr marL="8975" marR="8975" marT="8975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 ед.</a:t>
                      </a: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8975" marR="8975" marT="8975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 ед.</a:t>
                      </a: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8975" marR="8975" marT="8975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1836923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2231214"/>
            <a:ext cx="2316815" cy="177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619672" y="151472"/>
            <a:ext cx="741682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Реализованы мероприятия на </a:t>
            </a:r>
          </a:p>
          <a:p>
            <a:pPr algn="ctr"/>
            <a:r>
              <a:rPr lang="ru-RU" sz="32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следующих объектах:</a:t>
            </a:r>
          </a:p>
        </p:txBody>
      </p:sp>
      <p:pic>
        <p:nvPicPr>
          <p:cNvPr id="5" name="image12.pn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79512" y="188640"/>
            <a:ext cx="1296144" cy="129614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-36512" y="1412776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>
                <a:latin typeface="Times New Roman" pitchFamily="18" charset="0"/>
                <a:cs typeface="Times New Roman" pitchFamily="18" charset="0"/>
              </a:rPr>
              <a:t>Пешеходная дорожка вдоль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ул.Ленина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– </a:t>
            </a:r>
          </a:p>
          <a:p>
            <a:pPr algn="ctr"/>
            <a:r>
              <a:rPr lang="ru-RU" b="1" u="sng" dirty="0" smtClean="0">
                <a:latin typeface="Times New Roman" pitchFamily="18" charset="0"/>
                <a:cs typeface="Times New Roman" pitchFamily="18" charset="0"/>
              </a:rPr>
              <a:t>3 020,5 </a:t>
            </a:r>
            <a:r>
              <a:rPr lang="ru-RU" b="1" u="sng" dirty="0" err="1">
                <a:latin typeface="Times New Roman" pitchFamily="18" charset="0"/>
                <a:cs typeface="Times New Roman" pitchFamily="18" charset="0"/>
              </a:rPr>
              <a:t>тыс.руб</a:t>
            </a:r>
            <a:r>
              <a:rPr lang="ru-RU" b="1" u="sng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572000" y="1124744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>
                <a:latin typeface="Times New Roman" pitchFamily="18" charset="0"/>
                <a:cs typeface="Times New Roman" pitchFamily="18" charset="0"/>
              </a:rPr>
              <a:t>Пешеходная дорожка между музыкальной школой, школой № 5 и МКД № 32 Советского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мкр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г.Саяногорск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–</a:t>
            </a:r>
          </a:p>
          <a:p>
            <a:pPr algn="ctr"/>
            <a:r>
              <a:rPr lang="ru-RU" b="1" u="sng" dirty="0" smtClean="0">
                <a:latin typeface="Times New Roman" pitchFamily="18" charset="0"/>
                <a:cs typeface="Times New Roman" pitchFamily="18" charset="0"/>
              </a:rPr>
              <a:t>3 074,8 </a:t>
            </a:r>
            <a:r>
              <a:rPr lang="ru-RU" b="1" u="sng" dirty="0" err="1">
                <a:latin typeface="Times New Roman" pitchFamily="18" charset="0"/>
                <a:cs typeface="Times New Roman" pitchFamily="18" charset="0"/>
              </a:rPr>
              <a:t>тыс.руб</a:t>
            </a:r>
            <a:r>
              <a:rPr lang="ru-RU" b="1" u="sng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7" y="2133577"/>
            <a:ext cx="3312369" cy="19888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4193232"/>
            <a:ext cx="3312368" cy="2476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3707" y="2276872"/>
            <a:ext cx="2738538" cy="1809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1678" y="4093480"/>
            <a:ext cx="2542029" cy="259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3273" y="4142530"/>
            <a:ext cx="3043223" cy="2670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8906814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7884" y="1772816"/>
            <a:ext cx="4072508" cy="2630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619672" y="-27384"/>
            <a:ext cx="741682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Реализованы мероприятия на </a:t>
            </a:r>
          </a:p>
          <a:p>
            <a:pPr algn="ctr"/>
            <a:r>
              <a:rPr lang="ru-RU" sz="32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следующих объектах:</a:t>
            </a:r>
          </a:p>
        </p:txBody>
      </p:sp>
      <p:pic>
        <p:nvPicPr>
          <p:cNvPr id="5" name="image12.pn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79512" y="188640"/>
            <a:ext cx="1296144" cy="129614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-36512" y="1412776"/>
            <a:ext cx="475252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Times New Roman" pitchFamily="18" charset="0"/>
                <a:cs typeface="Times New Roman" pitchFamily="18" charset="0"/>
              </a:rPr>
              <a:t>Пешеходная дорожка в районе МКД № 25, Интернациональный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мкр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.,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перекресток ул. Пионерской и ул. Ярыгина, г. Саяногорск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–  </a:t>
            </a:r>
            <a:r>
              <a:rPr lang="ru-RU" b="1" u="sng" dirty="0" smtClean="0">
                <a:latin typeface="Times New Roman" pitchFamily="18" charset="0"/>
                <a:cs typeface="Times New Roman" pitchFamily="18" charset="0"/>
              </a:rPr>
              <a:t>809,7 </a:t>
            </a:r>
            <a:r>
              <a:rPr lang="ru-RU" b="1" u="sng" dirty="0" err="1">
                <a:latin typeface="Times New Roman" pitchFamily="18" charset="0"/>
                <a:cs typeface="Times New Roman" pitchFamily="18" charset="0"/>
              </a:rPr>
              <a:t>тыс.руб</a:t>
            </a:r>
            <a:r>
              <a:rPr lang="ru-RU" b="1" u="sng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572000" y="908720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>
                <a:latin typeface="Times New Roman" pitchFamily="18" charset="0"/>
                <a:cs typeface="Times New Roman" pitchFamily="18" charset="0"/>
              </a:rPr>
              <a:t>Пешеходная дорожка от МКД № 2 до МКД № 7 Интернациональный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мкр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., </a:t>
            </a:r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г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. Саяногорск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b="1" u="sng" dirty="0" smtClean="0">
                <a:latin typeface="Times New Roman" pitchFamily="18" charset="0"/>
                <a:cs typeface="Times New Roman" pitchFamily="18" charset="0"/>
              </a:rPr>
              <a:t>1 941,9 </a:t>
            </a:r>
            <a:r>
              <a:rPr lang="ru-RU" b="1" u="sng" dirty="0" err="1">
                <a:latin typeface="Times New Roman" pitchFamily="18" charset="0"/>
                <a:cs typeface="Times New Roman" pitchFamily="18" charset="0"/>
              </a:rPr>
              <a:t>тыс.руб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176" y="2613104"/>
            <a:ext cx="2830672" cy="21911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03" y="4445653"/>
            <a:ext cx="3961234" cy="22957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0188" y="4533911"/>
            <a:ext cx="2278782" cy="20640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4072976"/>
            <a:ext cx="2138295" cy="25250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534754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19672" y="151472"/>
            <a:ext cx="741682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Реализованы мероприятия на </a:t>
            </a:r>
          </a:p>
          <a:p>
            <a:pPr algn="ctr"/>
            <a:r>
              <a:rPr lang="ru-RU" sz="32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следующих объектах:</a:t>
            </a:r>
          </a:p>
        </p:txBody>
      </p:sp>
      <p:pic>
        <p:nvPicPr>
          <p:cNvPr id="5" name="image12.pn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79512" y="188640"/>
            <a:ext cx="1296144" cy="129614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-36512" y="1412776"/>
            <a:ext cx="475252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Times New Roman" pitchFamily="18" charset="0"/>
                <a:cs typeface="Times New Roman" pitchFamily="18" charset="0"/>
              </a:rPr>
              <a:t>Территория за детской поликлиникой Центральный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мкр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.,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г. Саяногорск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–  7 949</a:t>
            </a:r>
            <a:r>
              <a:rPr lang="ru-RU" b="1" u="sng" dirty="0" smtClean="0">
                <a:latin typeface="Times New Roman" pitchFamily="18" charset="0"/>
                <a:cs typeface="Times New Roman" pitchFamily="18" charset="0"/>
              </a:rPr>
              <a:t>,9 </a:t>
            </a:r>
            <a:r>
              <a:rPr lang="ru-RU" b="1" u="sng" dirty="0" err="1">
                <a:latin typeface="Times New Roman" pitchFamily="18" charset="0"/>
                <a:cs typeface="Times New Roman" pitchFamily="18" charset="0"/>
              </a:rPr>
              <a:t>тыс.руб</a:t>
            </a:r>
            <a:r>
              <a:rPr lang="ru-RU" b="1" u="sng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283968" y="2132856"/>
            <a:ext cx="476690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Пешеходная дорожка в поселке Геологи (от дорожки м. «Первомайский» до арыка), </a:t>
            </a:r>
          </a:p>
          <a:p>
            <a:pPr algn="ctr"/>
            <a:r>
              <a:rPr lang="ru-RU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г</a:t>
            </a:r>
            <a:r>
              <a:rPr lang="ru-RU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. Саяногорск </a:t>
            </a:r>
            <a:r>
              <a:rPr lang="ru-RU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b="1" u="sng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ru-RU" b="1" u="sng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154,5 </a:t>
            </a:r>
            <a:r>
              <a:rPr lang="ru-RU" b="1" u="sng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тыс.руб</a:t>
            </a:r>
            <a:r>
              <a:rPr lang="ru-RU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339735"/>
            <a:ext cx="3744416" cy="23361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237867"/>
            <a:ext cx="3168352" cy="2596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4363571" y="3284984"/>
            <a:ext cx="476690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Пешеходная дорожка вдоль автодороги на 2 террасе (возле «</a:t>
            </a:r>
            <a:r>
              <a:rPr lang="ru-RU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Эврики</a:t>
            </a:r>
            <a:r>
              <a:rPr lang="ru-RU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), </a:t>
            </a:r>
          </a:p>
          <a:p>
            <a:pPr algn="ctr"/>
            <a:r>
              <a:rPr lang="ru-RU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рп</a:t>
            </a:r>
            <a:r>
              <a:rPr lang="ru-RU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. Черемушки – </a:t>
            </a:r>
            <a:r>
              <a:rPr lang="ru-RU" b="1" u="sng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2 503,9 </a:t>
            </a:r>
            <a:r>
              <a:rPr lang="ru-RU" b="1" u="sng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тыс.руб</a:t>
            </a:r>
            <a:r>
              <a:rPr lang="ru-RU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283968" y="4217020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Реализованы комплексные мероприятия по благоустройству дворовых территориях Советского </a:t>
            </a:r>
            <a:r>
              <a:rPr lang="ru-RU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мкр</a:t>
            </a:r>
            <a:r>
              <a:rPr lang="ru-RU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. МКД №16-№22 на сумму 1 867,9 </a:t>
            </a:r>
            <a:r>
              <a:rPr lang="ru-RU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тыс.руб</a:t>
            </a:r>
            <a:r>
              <a:rPr lang="ru-RU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., в том числе в рамках Соглашения – 872,3 </a:t>
            </a:r>
            <a:r>
              <a:rPr lang="ru-RU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тыс.руб</a:t>
            </a:r>
            <a:r>
              <a:rPr lang="ru-RU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.; вне Соглашения за счет средств бюджета муниципального образования – </a:t>
            </a:r>
            <a:r>
              <a:rPr lang="ru-RU" b="1" u="sng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995,6 </a:t>
            </a:r>
            <a:r>
              <a:rPr lang="ru-RU" b="1" u="sng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тыс.руб</a:t>
            </a:r>
            <a:r>
              <a:rPr lang="ru-RU" b="1" u="sng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9606087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59632" y="-27384"/>
            <a:ext cx="792088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cap="all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Проект </a:t>
            </a:r>
          </a:p>
          <a:p>
            <a:pPr algn="ctr"/>
            <a:r>
              <a:rPr lang="ru-RU" sz="3200" b="1" cap="all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«Культурное пространство </a:t>
            </a:r>
          </a:p>
          <a:p>
            <a:pPr algn="ctr"/>
            <a:r>
              <a:rPr lang="ru-RU" sz="3200" b="1" cap="all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трех площадей»</a:t>
            </a:r>
            <a:endParaRPr lang="ru-RU" sz="3200" b="1" cap="all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image12.pn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79512" y="188640"/>
            <a:ext cx="1296144" cy="1296144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76420" y="1700808"/>
            <a:ext cx="885698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Врамкахреализациимероприятийпосозданиюкомфортнойгородскойсредывмалыхгородахиисторическихпоселениях победителях Всероссийского конкурса лучших проектов создания комфортной городской среды на территории муниципального образования реализован проект «Культурное пространство трех площадей» </a:t>
            </a:r>
          </a:p>
          <a:p>
            <a:pPr algn="just"/>
            <a:r>
              <a:rPr lang="ru-RU" b="1" u="sng" dirty="0" smtClean="0">
                <a:latin typeface="Times New Roman" pitchFamily="18" charset="0"/>
                <a:cs typeface="Times New Roman" pitchFamily="18" charset="0"/>
              </a:rPr>
              <a:t>                               - на сумму 105 506,9 тыс. руб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27" y="3284984"/>
            <a:ext cx="3024336" cy="3024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3918272"/>
            <a:ext cx="3166074" cy="29608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6520" y="3331478"/>
            <a:ext cx="3326884" cy="33268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3562748" y="3331478"/>
            <a:ext cx="194535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u="sng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«ДК ВИЗИТ»</a:t>
            </a:r>
            <a:endParaRPr lang="ru-RU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5655211" y="2962146"/>
            <a:ext cx="352530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u="sng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«КРАЕВЕДЧЕСКИЙ МУЗЕЙ»</a:t>
            </a:r>
            <a:endParaRPr lang="ru-RU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395536" y="3284984"/>
            <a:ext cx="21602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u="sng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«ЦДТ»</a:t>
            </a:r>
            <a:endParaRPr lang="ru-RU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743027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59632" y="-36095"/>
            <a:ext cx="792088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u="sng" dirty="0">
                <a:solidFill>
                  <a:srgbClr val="006699"/>
                </a:solidFill>
              </a:rPr>
              <a:t>ПЛАНОВЫЕ МЕРОПРИЯТИЯ</a:t>
            </a:r>
            <a:endParaRPr lang="ru-RU" sz="3200" b="1" cap="all" dirty="0">
              <a:solidFill>
                <a:srgbClr val="0066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image12.pn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79512" y="188640"/>
            <a:ext cx="1296144" cy="1296144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907704" y="476672"/>
            <a:ext cx="7236296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rgbClr val="006699"/>
                </a:solidFill>
                <a:latin typeface="Times New Roman" pitchFamily="18" charset="0"/>
                <a:cs typeface="Times New Roman" pitchFamily="18" charset="0"/>
              </a:rPr>
              <a:t>В 2022 году Комитетом по </a:t>
            </a:r>
            <a:r>
              <a:rPr lang="ru-RU" sz="1600" dirty="0" err="1">
                <a:solidFill>
                  <a:srgbClr val="006699"/>
                </a:solidFill>
                <a:latin typeface="Times New Roman" pitchFamily="18" charset="0"/>
                <a:cs typeface="Times New Roman" pitchFamily="18" charset="0"/>
              </a:rPr>
              <a:t>ЖКХиТ</a:t>
            </a:r>
            <a:r>
              <a:rPr lang="ru-RU" sz="1600" dirty="0">
                <a:solidFill>
                  <a:srgbClr val="0066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solidFill>
                  <a:srgbClr val="006699"/>
                </a:solidFill>
                <a:latin typeface="Times New Roman" pitchFamily="18" charset="0"/>
                <a:cs typeface="Times New Roman" pitchFamily="18" charset="0"/>
              </a:rPr>
              <a:t>г.Саяногорска</a:t>
            </a:r>
            <a:r>
              <a:rPr lang="ru-RU" sz="1600" dirty="0">
                <a:solidFill>
                  <a:srgbClr val="006699"/>
                </a:solidFill>
                <a:latin typeface="Times New Roman" pitchFamily="18" charset="0"/>
                <a:cs typeface="Times New Roman" pitchFamily="18" charset="0"/>
              </a:rPr>
              <a:t> запланировано участие в следующих национальных проектах:</a:t>
            </a:r>
          </a:p>
          <a:p>
            <a:r>
              <a:rPr lang="ru-RU" sz="1600" dirty="0">
                <a:solidFill>
                  <a:srgbClr val="006699"/>
                </a:solidFill>
                <a:latin typeface="Times New Roman" pitchFamily="18" charset="0"/>
                <a:cs typeface="Times New Roman" pitchFamily="18" charset="0"/>
              </a:rPr>
              <a:t>1. В рамках реализации национального проекта «Жилье и городская среда», регионального проекта Республики Хакасия «Формирование комфортной городской среды» государственной программы Республики Хакасия «Формирование комфортной городской среды и благоустройство территории муниципальных образований Республики Хакасия», </a:t>
            </a:r>
            <a:r>
              <a:rPr lang="ru-RU" sz="1600" dirty="0" smtClean="0">
                <a:solidFill>
                  <a:srgbClr val="006699"/>
                </a:solidFill>
                <a:latin typeface="Times New Roman" pitchFamily="18" charset="0"/>
                <a:cs typeface="Times New Roman" pitchFamily="18" charset="0"/>
              </a:rPr>
              <a:t>запланирована </a:t>
            </a:r>
            <a:r>
              <a:rPr lang="ru-RU" sz="1600" dirty="0">
                <a:solidFill>
                  <a:srgbClr val="006699"/>
                </a:solidFill>
                <a:latin typeface="Times New Roman" pitchFamily="18" charset="0"/>
                <a:cs typeface="Times New Roman" pitchFamily="18" charset="0"/>
              </a:rPr>
              <a:t>реализация мероприятий по благоустройству пяти общественных территорий:</a:t>
            </a:r>
          </a:p>
          <a:p>
            <a:r>
              <a:rPr lang="ru-RU" sz="1600" dirty="0">
                <a:solidFill>
                  <a:srgbClr val="006699"/>
                </a:solidFill>
                <a:latin typeface="Times New Roman" pitchFamily="18" charset="0"/>
                <a:cs typeface="Times New Roman" pitchFamily="18" charset="0"/>
              </a:rPr>
              <a:t>- г. Саяногорск, сквер за зданием «5 элемент» Заводского </a:t>
            </a:r>
            <a:r>
              <a:rPr lang="ru-RU" sz="1600" dirty="0" err="1">
                <a:solidFill>
                  <a:srgbClr val="006699"/>
                </a:solidFill>
                <a:latin typeface="Times New Roman" pitchFamily="18" charset="0"/>
                <a:cs typeface="Times New Roman" pitchFamily="18" charset="0"/>
              </a:rPr>
              <a:t>мкр</a:t>
            </a:r>
            <a:r>
              <a:rPr lang="ru-RU" sz="1600" dirty="0">
                <a:solidFill>
                  <a:srgbClr val="006699"/>
                </a:solidFill>
                <a:latin typeface="Times New Roman" pitchFamily="18" charset="0"/>
                <a:cs typeface="Times New Roman" pitchFamily="18" charset="0"/>
              </a:rPr>
              <a:t>.;</a:t>
            </a:r>
          </a:p>
          <a:p>
            <a:r>
              <a:rPr lang="ru-RU" sz="1600" dirty="0">
                <a:solidFill>
                  <a:srgbClr val="006699"/>
                </a:solidFill>
                <a:latin typeface="Times New Roman" pitchFamily="18" charset="0"/>
                <a:cs typeface="Times New Roman" pitchFamily="18" charset="0"/>
              </a:rPr>
              <a:t>- архитектурные формы на въезде в город Саяногорск;</a:t>
            </a:r>
          </a:p>
          <a:p>
            <a:r>
              <a:rPr lang="ru-RU" sz="1600" dirty="0">
                <a:solidFill>
                  <a:srgbClr val="006699"/>
                </a:solidFill>
                <a:latin typeface="Times New Roman" pitchFamily="18" charset="0"/>
                <a:cs typeface="Times New Roman" pitchFamily="18" charset="0"/>
              </a:rPr>
              <a:t>- г. Саяногорск, территория между домами № 21Б и 22 в Ленинградском </a:t>
            </a:r>
            <a:r>
              <a:rPr lang="ru-RU" sz="1600" dirty="0" err="1">
                <a:solidFill>
                  <a:srgbClr val="006699"/>
                </a:solidFill>
                <a:latin typeface="Times New Roman" pitchFamily="18" charset="0"/>
                <a:cs typeface="Times New Roman" pitchFamily="18" charset="0"/>
              </a:rPr>
              <a:t>мкр</a:t>
            </a:r>
            <a:r>
              <a:rPr lang="ru-RU" sz="1600" dirty="0">
                <a:solidFill>
                  <a:srgbClr val="006699"/>
                </a:solidFill>
                <a:latin typeface="Times New Roman" pitchFamily="18" charset="0"/>
                <a:cs typeface="Times New Roman" pitchFamily="18" charset="0"/>
              </a:rPr>
              <a:t>.;</a:t>
            </a:r>
          </a:p>
          <a:p>
            <a:r>
              <a:rPr lang="ru-RU" sz="1600" dirty="0">
                <a:solidFill>
                  <a:srgbClr val="006699"/>
                </a:solidFill>
                <a:latin typeface="Times New Roman" pitchFamily="18" charset="0"/>
                <a:cs typeface="Times New Roman" pitchFamily="18" charset="0"/>
              </a:rPr>
              <a:t>- г. Саяногорск, территория за детским садом «Дельфин»;</a:t>
            </a:r>
          </a:p>
          <a:p>
            <a:pPr marL="171450" indent="-171450">
              <a:buFontTx/>
              <a:buChar char="-"/>
            </a:pPr>
            <a:r>
              <a:rPr lang="ru-RU" sz="1600" dirty="0" err="1" smtClean="0">
                <a:solidFill>
                  <a:srgbClr val="006699"/>
                </a:solidFill>
                <a:latin typeface="Times New Roman" pitchFamily="18" charset="0"/>
                <a:cs typeface="Times New Roman" pitchFamily="18" charset="0"/>
              </a:rPr>
              <a:t>рп</a:t>
            </a:r>
            <a:r>
              <a:rPr lang="ru-RU" sz="1600" dirty="0" smtClean="0">
                <a:solidFill>
                  <a:srgbClr val="0066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>
                <a:solidFill>
                  <a:srgbClr val="006699"/>
                </a:solidFill>
                <a:latin typeface="Times New Roman" pitchFamily="18" charset="0"/>
                <a:cs typeface="Times New Roman" pitchFamily="18" charset="0"/>
              </a:rPr>
              <a:t>Черемушки, пешеходная лестница: от остановки «Рабочая» и остановки «2-я терраса» на 2-ю террасу</a:t>
            </a:r>
            <a:r>
              <a:rPr lang="ru-RU" sz="1600" dirty="0" smtClean="0">
                <a:solidFill>
                  <a:srgbClr val="006699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ru-RU" sz="1600" dirty="0" smtClean="0">
                <a:solidFill>
                  <a:srgbClr val="006699"/>
                </a:solidFill>
                <a:latin typeface="Times New Roman" pitchFamily="18" charset="0"/>
                <a:cs typeface="Times New Roman" pitchFamily="18" charset="0"/>
              </a:rPr>
              <a:t>Финансовое </a:t>
            </a:r>
            <a:r>
              <a:rPr lang="ru-RU" sz="1600" dirty="0">
                <a:solidFill>
                  <a:srgbClr val="006699"/>
                </a:solidFill>
                <a:latin typeface="Times New Roman" pitchFamily="18" charset="0"/>
                <a:cs typeface="Times New Roman" pitchFamily="18" charset="0"/>
              </a:rPr>
              <a:t>обеспечение расходных обязательств, составляет 12 352,9 </a:t>
            </a:r>
            <a:r>
              <a:rPr lang="ru-RU" sz="1600" dirty="0" err="1">
                <a:solidFill>
                  <a:srgbClr val="006699"/>
                </a:solidFill>
                <a:latin typeface="Times New Roman" pitchFamily="18" charset="0"/>
                <a:cs typeface="Times New Roman" pitchFamily="18" charset="0"/>
              </a:rPr>
              <a:t>тыс.руб</a:t>
            </a:r>
            <a:r>
              <a:rPr lang="ru-RU" sz="1600" dirty="0">
                <a:solidFill>
                  <a:srgbClr val="006699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1600" dirty="0">
              <a:solidFill>
                <a:srgbClr val="006699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dirty="0" smtClean="0">
                <a:solidFill>
                  <a:srgbClr val="006699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1600" dirty="0">
                <a:solidFill>
                  <a:srgbClr val="006699"/>
                </a:solidFill>
                <a:latin typeface="Times New Roman" pitchFamily="18" charset="0"/>
                <a:cs typeface="Times New Roman" pitchFamily="18" charset="0"/>
              </a:rPr>
              <a:t>. В рамках реализации национального проекта «Культура», федеральной целевой программы «Увековечение памяти погибших при защите Отечества на 2019 - 2024 годы», государственной программы Республики Хакасия «Культура Республики Хакасия», </a:t>
            </a:r>
            <a:r>
              <a:rPr lang="ru-RU" sz="1600" dirty="0" smtClean="0">
                <a:solidFill>
                  <a:srgbClr val="006699"/>
                </a:solidFill>
                <a:latin typeface="Times New Roman" pitchFamily="18" charset="0"/>
                <a:cs typeface="Times New Roman" pitchFamily="18" charset="0"/>
              </a:rPr>
              <a:t>запланированы </a:t>
            </a:r>
            <a:r>
              <a:rPr lang="ru-RU" sz="1600" dirty="0">
                <a:solidFill>
                  <a:srgbClr val="006699"/>
                </a:solidFill>
                <a:latin typeface="Times New Roman" pitchFamily="18" charset="0"/>
                <a:cs typeface="Times New Roman" pitchFamily="18" charset="0"/>
              </a:rPr>
              <a:t>мероприятия по созданию и восстановлению военно-мемориальных объектов:</a:t>
            </a:r>
          </a:p>
          <a:p>
            <a:r>
              <a:rPr lang="ru-RU" sz="1600" dirty="0">
                <a:solidFill>
                  <a:srgbClr val="006699"/>
                </a:solidFill>
                <a:latin typeface="Times New Roman" pitchFamily="18" charset="0"/>
                <a:cs typeface="Times New Roman" pitchFamily="18" charset="0"/>
              </a:rPr>
              <a:t>- воинское захоронение гвардии сержанта Воробьева О.В.;</a:t>
            </a:r>
          </a:p>
          <a:p>
            <a:r>
              <a:rPr lang="ru-RU" sz="1600" dirty="0">
                <a:solidFill>
                  <a:srgbClr val="006699"/>
                </a:solidFill>
                <a:latin typeface="Times New Roman" pitchFamily="18" charset="0"/>
                <a:cs typeface="Times New Roman" pitchFamily="18" charset="0"/>
              </a:rPr>
              <a:t>- воинское захоронение рядового Зверева В.Г.;</a:t>
            </a:r>
          </a:p>
          <a:p>
            <a:pPr marL="171450" indent="-171450">
              <a:buFontTx/>
              <a:buChar char="-"/>
            </a:pPr>
            <a:r>
              <a:rPr lang="ru-RU" sz="1600" dirty="0" smtClean="0">
                <a:solidFill>
                  <a:srgbClr val="006699"/>
                </a:solidFill>
                <a:latin typeface="Times New Roman" pitchFamily="18" charset="0"/>
                <a:cs typeface="Times New Roman" pitchFamily="18" charset="0"/>
              </a:rPr>
              <a:t>воинское </a:t>
            </a:r>
            <a:r>
              <a:rPr lang="ru-RU" sz="1600" dirty="0">
                <a:solidFill>
                  <a:srgbClr val="006699"/>
                </a:solidFill>
                <a:latin typeface="Times New Roman" pitchFamily="18" charset="0"/>
                <a:cs typeface="Times New Roman" pitchFamily="18" charset="0"/>
              </a:rPr>
              <a:t>захоронение гвардии сержанта Стукач Д.В</a:t>
            </a:r>
            <a:r>
              <a:rPr lang="ru-RU" sz="1600" dirty="0" smtClean="0">
                <a:solidFill>
                  <a:srgbClr val="006699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ru-RU" sz="1600" dirty="0" smtClean="0">
                <a:solidFill>
                  <a:srgbClr val="006699"/>
                </a:solidFill>
                <a:latin typeface="Times New Roman" pitchFamily="18" charset="0"/>
                <a:cs typeface="Times New Roman" pitchFamily="18" charset="0"/>
              </a:rPr>
              <a:t>Предусмотрено </a:t>
            </a:r>
            <a:r>
              <a:rPr lang="ru-RU" sz="1600" dirty="0">
                <a:solidFill>
                  <a:srgbClr val="006699"/>
                </a:solidFill>
                <a:latin typeface="Times New Roman" pitchFamily="18" charset="0"/>
                <a:cs typeface="Times New Roman" pitchFamily="18" charset="0"/>
              </a:rPr>
              <a:t>предоставление межбюджетного трансферта в размере 1 002,8 </a:t>
            </a:r>
            <a:r>
              <a:rPr lang="ru-RU" sz="1600" dirty="0" err="1">
                <a:solidFill>
                  <a:srgbClr val="006699"/>
                </a:solidFill>
                <a:latin typeface="Times New Roman" pitchFamily="18" charset="0"/>
                <a:cs typeface="Times New Roman" pitchFamily="18" charset="0"/>
              </a:rPr>
              <a:t>тыс.руб</a:t>
            </a:r>
            <a:r>
              <a:rPr lang="ru-RU" sz="1600" dirty="0" smtClean="0">
                <a:solidFill>
                  <a:srgbClr val="006699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1600" dirty="0">
              <a:solidFill>
                <a:srgbClr val="006699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609147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43808" y="250294"/>
            <a:ext cx="51125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НАЦИОНАЛЬНЫЙ ПРОЕКТ </a:t>
            </a:r>
          </a:p>
          <a:p>
            <a:pPr algn="ctr"/>
            <a:r>
              <a:rPr lang="ru-RU" sz="4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ЭКОЛОГИЯ</a:t>
            </a:r>
            <a:endParaRPr lang="ru-RU" sz="4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69773" y="1785590"/>
            <a:ext cx="75742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700" b="1" dirty="0" smtClean="0">
                <a:solidFill>
                  <a:schemeClr val="accent1">
                    <a:lumMod val="50000"/>
                  </a:schemeClr>
                </a:solidFill>
              </a:rPr>
              <a:t>РЕГИОНАЛЬНЫЙ ПРОЕКТ</a:t>
            </a:r>
          </a:p>
          <a:p>
            <a:pPr algn="ctr"/>
            <a:r>
              <a:rPr lang="ru-RU" sz="2700" b="1" dirty="0" smtClean="0">
                <a:solidFill>
                  <a:schemeClr val="accent1">
                    <a:lumMod val="50000"/>
                  </a:schemeClr>
                </a:solidFill>
              </a:rPr>
              <a:t>ЧИСТАЯ СТРАНА</a:t>
            </a:r>
            <a:endParaRPr lang="ru-RU" sz="27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2249060" y="4581128"/>
            <a:ext cx="664342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u="sng" dirty="0" smtClean="0"/>
              <a:t>Мероприятие:</a:t>
            </a:r>
            <a:r>
              <a:rPr lang="ru-RU" b="1" dirty="0" smtClean="0"/>
              <a:t>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Разработка проекта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рекультивации земельных участков, использованных, но не предназначенных для размещения отходов (ликвидация несанкционированных свалок на земельных участках, расположенных в границах муниципального образования город Саяногорск Республики Хакасия)</a:t>
            </a:r>
            <a:r>
              <a:rPr lang="ru-RU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itchFamily="18" charset="0"/>
              </a:rPr>
              <a:t>.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639140" y="2969657"/>
            <a:ext cx="757422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B050"/>
                </a:solidFill>
              </a:rPr>
              <a:t>«МУНИЦИПАЛЬНАЯ </a:t>
            </a:r>
            <a:r>
              <a:rPr lang="ru-RU" sz="2000" b="1" dirty="0">
                <a:solidFill>
                  <a:srgbClr val="00B050"/>
                </a:solidFill>
              </a:rPr>
              <a:t>ПРОГРАММА </a:t>
            </a:r>
            <a:endParaRPr lang="ru-RU" sz="2000" b="1" dirty="0" smtClean="0">
              <a:solidFill>
                <a:srgbClr val="00B050"/>
              </a:solidFill>
            </a:endParaRPr>
          </a:p>
          <a:p>
            <a:pPr algn="ctr"/>
            <a:r>
              <a:rPr lang="ru-RU" sz="2000" b="1" dirty="0" smtClean="0">
                <a:solidFill>
                  <a:srgbClr val="00B050"/>
                </a:solidFill>
              </a:rPr>
              <a:t>УЛУЧШЕНИЕ ЭКОЛОГИЧЕСКОГО СОСТОЯНИЯ </a:t>
            </a:r>
          </a:p>
          <a:p>
            <a:pPr algn="ctr"/>
            <a:r>
              <a:rPr lang="ru-RU" sz="2000" b="1" dirty="0" smtClean="0">
                <a:solidFill>
                  <a:srgbClr val="00B050"/>
                </a:solidFill>
              </a:rPr>
              <a:t>МУНИЦИПАЛЬНОГО ОБРАЗОВАНИЯ </a:t>
            </a:r>
          </a:p>
          <a:p>
            <a:pPr algn="ctr"/>
            <a:r>
              <a:rPr lang="ru-RU" sz="2000" b="1" dirty="0" smtClean="0">
                <a:solidFill>
                  <a:srgbClr val="00B050"/>
                </a:solidFill>
              </a:rPr>
              <a:t>ГОРОД САЯНОГОРСК»</a:t>
            </a:r>
            <a:endParaRPr lang="ru-RU" sz="2000" b="1" dirty="0">
              <a:solidFill>
                <a:srgbClr val="00B050"/>
              </a:solidFill>
            </a:endParaRPr>
          </a:p>
        </p:txBody>
      </p:sp>
      <p:pic>
        <p:nvPicPr>
          <p:cNvPr id="21" name="image13.pn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06308" y="188640"/>
            <a:ext cx="1421476" cy="1324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88146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Заголовок 1">
            <a:extLst>
              <a:ext uri="{FF2B5EF4-FFF2-40B4-BE49-F238E27FC236}">
                <a16:creationId xmlns:a16="http://schemas.microsoft.com/office/drawing/2014/main" xmlns="" id="{E4F3FD70-849E-4811-91DB-0A4D21CDAC0E}"/>
              </a:ext>
            </a:extLst>
          </p:cNvPr>
          <p:cNvSpPr txBox="1">
            <a:spLocks/>
          </p:cNvSpPr>
          <p:nvPr/>
        </p:nvSpPr>
        <p:spPr>
          <a:xfrm>
            <a:off x="838200" y="177386"/>
            <a:ext cx="8305800" cy="1163382"/>
          </a:xfrm>
          <a:prstGeom prst="rect">
            <a:avLst/>
          </a:prstGeom>
        </p:spPr>
        <p:txBody>
          <a:bodyPr vert="horz" anchor="b">
            <a:normAutofit fontScale="85000" lnSpcReduction="2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000" b="1" kern="1200" cap="sm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21945" marR="280035" algn="ctr">
              <a:spcBef>
                <a:spcPts val="270"/>
              </a:spcBef>
            </a:pPr>
            <a:r>
              <a:rPr lang="ru-RU" sz="2400" dirty="0" smtClean="0">
                <a:solidFill>
                  <a:srgbClr val="001F5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ОБЪЕМ ФИНАНСИРОВАНИЯ И ОСВОЕНИЕ,  НАПРАВЛЕННЫЙ</a:t>
            </a: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2400" dirty="0" smtClean="0">
                <a:solidFill>
                  <a:srgbClr val="001F5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НА РЕАЛИЗАЦИЮ ПРОЕКТА В 2021 ГОДУ</a:t>
            </a: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ru-RU" sz="2400" dirty="0"/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79336586"/>
              </p:ext>
            </p:extLst>
          </p:nvPr>
        </p:nvGraphicFramePr>
        <p:xfrm>
          <a:off x="317106" y="1744530"/>
          <a:ext cx="8647381" cy="459111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84520"/>
                <a:gridCol w="1181258"/>
                <a:gridCol w="1181258"/>
                <a:gridCol w="1181258"/>
                <a:gridCol w="1119087"/>
              </a:tblGrid>
              <a:tr h="175647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МЕРОПРИЯТИЯ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ОБЪЕМ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ФИНАНСИРОВАНИЯ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тыс</a:t>
                      </a: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 руб.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ФБ,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тыс. руб.</a:t>
                      </a:r>
                      <a:endParaRPr lang="ru-RU" sz="1800" dirty="0" smtClean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РБ,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тыс. руб.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МБ,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тыс. руб.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</a:tr>
              <a:tr h="1639087">
                <a:tc>
                  <a:txBody>
                    <a:bodyPr/>
                    <a:lstStyle/>
                    <a:p>
                      <a:r>
                        <a:rPr lang="ru-RU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Разработка проекта рекультивации земельных участков, использованных, но не предназначенных для размещения отходов (ликвидация несанкционированных свалок на земельных участках, расположенных в границах муниципального образования город Саяногорск Республики Хакасия)</a:t>
                      </a:r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4 074,5</a:t>
                      </a:r>
                      <a:endParaRPr lang="ru-RU" sz="20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  <a:endParaRPr lang="ru-RU" sz="2000" b="1" dirty="0" smtClean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r>
                        <a:rPr lang="ru-RU" sz="2000" b="1" baseline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911</a:t>
                      </a:r>
                      <a:r>
                        <a:rPr lang="ru-RU" sz="2000" b="1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,6</a:t>
                      </a:r>
                      <a:endParaRPr lang="ru-RU" sz="20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162,9</a:t>
                      </a:r>
                      <a:endParaRPr lang="ru-RU" sz="20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pic>
        <p:nvPicPr>
          <p:cNvPr id="19" name="image13.pn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7462" y="96867"/>
            <a:ext cx="1708234" cy="1531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8251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123728" y="44624"/>
            <a:ext cx="65886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u="sng" dirty="0" smtClean="0">
                <a:solidFill>
                  <a:schemeClr val="accent2">
                    <a:lumMod val="75000"/>
                  </a:schemeClr>
                </a:solidFill>
              </a:rPr>
              <a:t>1</a:t>
            </a:r>
            <a:r>
              <a:rPr lang="en-US" b="1" u="sng" dirty="0">
                <a:solidFill>
                  <a:schemeClr val="accent2">
                    <a:lumMod val="75000"/>
                  </a:schemeClr>
                </a:solidFill>
              </a:rPr>
              <a:t>4</a:t>
            </a:r>
            <a:r>
              <a:rPr lang="ru-RU" b="1" u="sng" dirty="0" smtClean="0">
                <a:solidFill>
                  <a:schemeClr val="accent2">
                    <a:lumMod val="75000"/>
                  </a:schemeClr>
                </a:solidFill>
              </a:rPr>
              <a:t> Национальных проектов Российской Федерации</a:t>
            </a:r>
            <a:endParaRPr lang="ru-RU" b="1" u="sng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2411760" y="404664"/>
            <a:ext cx="2827337" cy="3619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1" indent="0" algn="ctr" defTabSz="914400" rtl="0" eaLnBrk="1" fontAlgn="base" latinLnBrk="0" hangingPunct="1">
              <a:lnSpc>
                <a:spcPct val="100000"/>
              </a:lnSpc>
              <a:buClrTx/>
              <a:buSzTx/>
              <a:buFontTx/>
              <a:buNone/>
              <a:tabLst/>
            </a:pPr>
            <a:r>
              <a:rPr kumimoji="0" lang="ru-RU" sz="13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Здравоохранение</a:t>
            </a:r>
            <a:endParaRPr kumimoji="0" lang="ru-RU" sz="18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" name="Group 3"/>
          <p:cNvGrpSpPr>
            <a:grpSpLocks/>
          </p:cNvGrpSpPr>
          <p:nvPr/>
        </p:nvGrpSpPr>
        <p:grpSpPr bwMode="auto">
          <a:xfrm>
            <a:off x="1949103" y="404664"/>
            <a:ext cx="349250" cy="349250"/>
            <a:chOff x="13208" y="-4"/>
            <a:chExt cx="550" cy="550"/>
          </a:xfrm>
        </p:grpSpPr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310" y="98"/>
              <a:ext cx="345" cy="3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AutoShape 5"/>
            <p:cNvSpPr>
              <a:spLocks/>
            </p:cNvSpPr>
            <p:nvPr/>
          </p:nvSpPr>
          <p:spPr bwMode="auto">
            <a:xfrm>
              <a:off x="13208" y="-5"/>
              <a:ext cx="550" cy="550"/>
            </a:xfrm>
            <a:custGeom>
              <a:avLst/>
              <a:gdLst>
                <a:gd name="T0" fmla="+- 0 13669 13208"/>
                <a:gd name="T1" fmla="*/ T0 w 550"/>
                <a:gd name="T2" fmla="+- 0 -4 -4"/>
                <a:gd name="T3" fmla="*/ -4 h 550"/>
                <a:gd name="T4" fmla="+- 0 13296 13208"/>
                <a:gd name="T5" fmla="*/ T4 w 550"/>
                <a:gd name="T6" fmla="+- 0 -4 -4"/>
                <a:gd name="T7" fmla="*/ -4 h 550"/>
                <a:gd name="T8" fmla="+- 0 13262 13208"/>
                <a:gd name="T9" fmla="*/ T8 w 550"/>
                <a:gd name="T10" fmla="+- 0 3 -4"/>
                <a:gd name="T11" fmla="*/ 3 h 550"/>
                <a:gd name="T12" fmla="+- 0 13234 13208"/>
                <a:gd name="T13" fmla="*/ T12 w 550"/>
                <a:gd name="T14" fmla="+- 0 22 -4"/>
                <a:gd name="T15" fmla="*/ 22 h 550"/>
                <a:gd name="T16" fmla="+- 0 13215 13208"/>
                <a:gd name="T17" fmla="*/ T16 w 550"/>
                <a:gd name="T18" fmla="+- 0 50 -4"/>
                <a:gd name="T19" fmla="*/ 50 h 550"/>
                <a:gd name="T20" fmla="+- 0 13208 13208"/>
                <a:gd name="T21" fmla="*/ T20 w 550"/>
                <a:gd name="T22" fmla="+- 0 84 -4"/>
                <a:gd name="T23" fmla="*/ 84 h 550"/>
                <a:gd name="T24" fmla="+- 0 13208 13208"/>
                <a:gd name="T25" fmla="*/ T24 w 550"/>
                <a:gd name="T26" fmla="+- 0 456 -4"/>
                <a:gd name="T27" fmla="*/ 456 h 550"/>
                <a:gd name="T28" fmla="+- 0 13215 13208"/>
                <a:gd name="T29" fmla="*/ T28 w 550"/>
                <a:gd name="T30" fmla="+- 0 491 -4"/>
                <a:gd name="T31" fmla="*/ 491 h 550"/>
                <a:gd name="T32" fmla="+- 0 13234 13208"/>
                <a:gd name="T33" fmla="*/ T32 w 550"/>
                <a:gd name="T34" fmla="+- 0 519 -4"/>
                <a:gd name="T35" fmla="*/ 519 h 550"/>
                <a:gd name="T36" fmla="+- 0 13262 13208"/>
                <a:gd name="T37" fmla="*/ T36 w 550"/>
                <a:gd name="T38" fmla="+- 0 538 -4"/>
                <a:gd name="T39" fmla="*/ 538 h 550"/>
                <a:gd name="T40" fmla="+- 0 13296 13208"/>
                <a:gd name="T41" fmla="*/ T40 w 550"/>
                <a:gd name="T42" fmla="+- 0 545 -4"/>
                <a:gd name="T43" fmla="*/ 545 h 550"/>
                <a:gd name="T44" fmla="+- 0 13669 13208"/>
                <a:gd name="T45" fmla="*/ T44 w 550"/>
                <a:gd name="T46" fmla="+- 0 545 -4"/>
                <a:gd name="T47" fmla="*/ 545 h 550"/>
                <a:gd name="T48" fmla="+- 0 13703 13208"/>
                <a:gd name="T49" fmla="*/ T48 w 550"/>
                <a:gd name="T50" fmla="+- 0 538 -4"/>
                <a:gd name="T51" fmla="*/ 538 h 550"/>
                <a:gd name="T52" fmla="+- 0 13718 13208"/>
                <a:gd name="T53" fmla="*/ T52 w 550"/>
                <a:gd name="T54" fmla="+- 0 528 -4"/>
                <a:gd name="T55" fmla="*/ 528 h 550"/>
                <a:gd name="T56" fmla="+- 0 13296 13208"/>
                <a:gd name="T57" fmla="*/ T56 w 550"/>
                <a:gd name="T58" fmla="+- 0 528 -4"/>
                <a:gd name="T59" fmla="*/ 528 h 550"/>
                <a:gd name="T60" fmla="+- 0 13269 13208"/>
                <a:gd name="T61" fmla="*/ T60 w 550"/>
                <a:gd name="T62" fmla="+- 0 522 -4"/>
                <a:gd name="T63" fmla="*/ 522 h 550"/>
                <a:gd name="T64" fmla="+- 0 13246 13208"/>
                <a:gd name="T65" fmla="*/ T64 w 550"/>
                <a:gd name="T66" fmla="+- 0 507 -4"/>
                <a:gd name="T67" fmla="*/ 507 h 550"/>
                <a:gd name="T68" fmla="+- 0 13231 13208"/>
                <a:gd name="T69" fmla="*/ T68 w 550"/>
                <a:gd name="T70" fmla="+- 0 484 -4"/>
                <a:gd name="T71" fmla="*/ 484 h 550"/>
                <a:gd name="T72" fmla="+- 0 13225 13208"/>
                <a:gd name="T73" fmla="*/ T72 w 550"/>
                <a:gd name="T74" fmla="+- 0 456 -4"/>
                <a:gd name="T75" fmla="*/ 456 h 550"/>
                <a:gd name="T76" fmla="+- 0 13225 13208"/>
                <a:gd name="T77" fmla="*/ T76 w 550"/>
                <a:gd name="T78" fmla="+- 0 84 -4"/>
                <a:gd name="T79" fmla="*/ 84 h 550"/>
                <a:gd name="T80" fmla="+- 0 13231 13208"/>
                <a:gd name="T81" fmla="*/ T80 w 550"/>
                <a:gd name="T82" fmla="+- 0 56 -4"/>
                <a:gd name="T83" fmla="*/ 56 h 550"/>
                <a:gd name="T84" fmla="+- 0 13246 13208"/>
                <a:gd name="T85" fmla="*/ T84 w 550"/>
                <a:gd name="T86" fmla="+- 0 34 -4"/>
                <a:gd name="T87" fmla="*/ 34 h 550"/>
                <a:gd name="T88" fmla="+- 0 13269 13208"/>
                <a:gd name="T89" fmla="*/ T88 w 550"/>
                <a:gd name="T90" fmla="+- 0 18 -4"/>
                <a:gd name="T91" fmla="*/ 18 h 550"/>
                <a:gd name="T92" fmla="+- 0 13296 13208"/>
                <a:gd name="T93" fmla="*/ T92 w 550"/>
                <a:gd name="T94" fmla="+- 0 13 -4"/>
                <a:gd name="T95" fmla="*/ 13 h 550"/>
                <a:gd name="T96" fmla="+- 0 13718 13208"/>
                <a:gd name="T97" fmla="*/ T96 w 550"/>
                <a:gd name="T98" fmla="+- 0 13 -4"/>
                <a:gd name="T99" fmla="*/ 13 h 550"/>
                <a:gd name="T100" fmla="+- 0 13703 13208"/>
                <a:gd name="T101" fmla="*/ T100 w 550"/>
                <a:gd name="T102" fmla="+- 0 3 -4"/>
                <a:gd name="T103" fmla="*/ 3 h 550"/>
                <a:gd name="T104" fmla="+- 0 13669 13208"/>
                <a:gd name="T105" fmla="*/ T104 w 550"/>
                <a:gd name="T106" fmla="+- 0 -4 -4"/>
                <a:gd name="T107" fmla="*/ -4 h 550"/>
                <a:gd name="T108" fmla="+- 0 13718 13208"/>
                <a:gd name="T109" fmla="*/ T108 w 550"/>
                <a:gd name="T110" fmla="+- 0 13 -4"/>
                <a:gd name="T111" fmla="*/ 13 h 550"/>
                <a:gd name="T112" fmla="+- 0 13669 13208"/>
                <a:gd name="T113" fmla="*/ T112 w 550"/>
                <a:gd name="T114" fmla="+- 0 13 -4"/>
                <a:gd name="T115" fmla="*/ 13 h 550"/>
                <a:gd name="T116" fmla="+- 0 13696 13208"/>
                <a:gd name="T117" fmla="*/ T116 w 550"/>
                <a:gd name="T118" fmla="+- 0 18 -4"/>
                <a:gd name="T119" fmla="*/ 18 h 550"/>
                <a:gd name="T120" fmla="+- 0 13719 13208"/>
                <a:gd name="T121" fmla="*/ T120 w 550"/>
                <a:gd name="T122" fmla="+- 0 34 -4"/>
                <a:gd name="T123" fmla="*/ 34 h 550"/>
                <a:gd name="T124" fmla="+- 0 13734 13208"/>
                <a:gd name="T125" fmla="*/ T124 w 550"/>
                <a:gd name="T126" fmla="+- 0 56 -4"/>
                <a:gd name="T127" fmla="*/ 56 h 550"/>
                <a:gd name="T128" fmla="+- 0 13740 13208"/>
                <a:gd name="T129" fmla="*/ T128 w 550"/>
                <a:gd name="T130" fmla="+- 0 84 -4"/>
                <a:gd name="T131" fmla="*/ 84 h 550"/>
                <a:gd name="T132" fmla="+- 0 13740 13208"/>
                <a:gd name="T133" fmla="*/ T132 w 550"/>
                <a:gd name="T134" fmla="+- 0 456 -4"/>
                <a:gd name="T135" fmla="*/ 456 h 550"/>
                <a:gd name="T136" fmla="+- 0 13734 13208"/>
                <a:gd name="T137" fmla="*/ T136 w 550"/>
                <a:gd name="T138" fmla="+- 0 484 -4"/>
                <a:gd name="T139" fmla="*/ 484 h 550"/>
                <a:gd name="T140" fmla="+- 0 13719 13208"/>
                <a:gd name="T141" fmla="*/ T140 w 550"/>
                <a:gd name="T142" fmla="+- 0 507 -4"/>
                <a:gd name="T143" fmla="*/ 507 h 550"/>
                <a:gd name="T144" fmla="+- 0 13696 13208"/>
                <a:gd name="T145" fmla="*/ T144 w 550"/>
                <a:gd name="T146" fmla="+- 0 522 -4"/>
                <a:gd name="T147" fmla="*/ 522 h 550"/>
                <a:gd name="T148" fmla="+- 0 13669 13208"/>
                <a:gd name="T149" fmla="*/ T148 w 550"/>
                <a:gd name="T150" fmla="+- 0 528 -4"/>
                <a:gd name="T151" fmla="*/ 528 h 550"/>
                <a:gd name="T152" fmla="+- 0 13718 13208"/>
                <a:gd name="T153" fmla="*/ T152 w 550"/>
                <a:gd name="T154" fmla="+- 0 528 -4"/>
                <a:gd name="T155" fmla="*/ 528 h 550"/>
                <a:gd name="T156" fmla="+- 0 13731 13208"/>
                <a:gd name="T157" fmla="*/ T156 w 550"/>
                <a:gd name="T158" fmla="+- 0 519 -4"/>
                <a:gd name="T159" fmla="*/ 519 h 550"/>
                <a:gd name="T160" fmla="+- 0 13750 13208"/>
                <a:gd name="T161" fmla="*/ T160 w 550"/>
                <a:gd name="T162" fmla="+- 0 491 -4"/>
                <a:gd name="T163" fmla="*/ 491 h 550"/>
                <a:gd name="T164" fmla="+- 0 13757 13208"/>
                <a:gd name="T165" fmla="*/ T164 w 550"/>
                <a:gd name="T166" fmla="+- 0 456 -4"/>
                <a:gd name="T167" fmla="*/ 456 h 550"/>
                <a:gd name="T168" fmla="+- 0 13757 13208"/>
                <a:gd name="T169" fmla="*/ T168 w 550"/>
                <a:gd name="T170" fmla="+- 0 84 -4"/>
                <a:gd name="T171" fmla="*/ 84 h 550"/>
                <a:gd name="T172" fmla="+- 0 13750 13208"/>
                <a:gd name="T173" fmla="*/ T172 w 550"/>
                <a:gd name="T174" fmla="+- 0 50 -4"/>
                <a:gd name="T175" fmla="*/ 50 h 550"/>
                <a:gd name="T176" fmla="+- 0 13731 13208"/>
                <a:gd name="T177" fmla="*/ T176 w 550"/>
                <a:gd name="T178" fmla="+- 0 22 -4"/>
                <a:gd name="T179" fmla="*/ 22 h 550"/>
                <a:gd name="T180" fmla="+- 0 13718 13208"/>
                <a:gd name="T181" fmla="*/ T180 w 550"/>
                <a:gd name="T182" fmla="+- 0 13 -4"/>
                <a:gd name="T183" fmla="*/ 13 h 550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  <a:cxn ang="0">
                  <a:pos x="T149" y="T151"/>
                </a:cxn>
                <a:cxn ang="0">
                  <a:pos x="T153" y="T155"/>
                </a:cxn>
                <a:cxn ang="0">
                  <a:pos x="T157" y="T159"/>
                </a:cxn>
                <a:cxn ang="0">
                  <a:pos x="T161" y="T163"/>
                </a:cxn>
                <a:cxn ang="0">
                  <a:pos x="T165" y="T167"/>
                </a:cxn>
                <a:cxn ang="0">
                  <a:pos x="T169" y="T171"/>
                </a:cxn>
                <a:cxn ang="0">
                  <a:pos x="T173" y="T175"/>
                </a:cxn>
                <a:cxn ang="0">
                  <a:pos x="T177" y="T179"/>
                </a:cxn>
                <a:cxn ang="0">
                  <a:pos x="T181" y="T183"/>
                </a:cxn>
              </a:cxnLst>
              <a:rect l="0" t="0" r="r" b="b"/>
              <a:pathLst>
                <a:path w="550" h="550">
                  <a:moveTo>
                    <a:pt x="461" y="0"/>
                  </a:moveTo>
                  <a:lnTo>
                    <a:pt x="88" y="0"/>
                  </a:lnTo>
                  <a:lnTo>
                    <a:pt x="54" y="7"/>
                  </a:lnTo>
                  <a:lnTo>
                    <a:pt x="26" y="26"/>
                  </a:lnTo>
                  <a:lnTo>
                    <a:pt x="7" y="54"/>
                  </a:lnTo>
                  <a:lnTo>
                    <a:pt x="0" y="88"/>
                  </a:lnTo>
                  <a:lnTo>
                    <a:pt x="0" y="460"/>
                  </a:lnTo>
                  <a:lnTo>
                    <a:pt x="7" y="495"/>
                  </a:lnTo>
                  <a:lnTo>
                    <a:pt x="26" y="523"/>
                  </a:lnTo>
                  <a:lnTo>
                    <a:pt x="54" y="542"/>
                  </a:lnTo>
                  <a:lnTo>
                    <a:pt x="88" y="549"/>
                  </a:lnTo>
                  <a:lnTo>
                    <a:pt x="461" y="549"/>
                  </a:lnTo>
                  <a:lnTo>
                    <a:pt x="495" y="542"/>
                  </a:lnTo>
                  <a:lnTo>
                    <a:pt x="510" y="532"/>
                  </a:lnTo>
                  <a:lnTo>
                    <a:pt x="88" y="532"/>
                  </a:lnTo>
                  <a:lnTo>
                    <a:pt x="61" y="526"/>
                  </a:lnTo>
                  <a:lnTo>
                    <a:pt x="38" y="511"/>
                  </a:lnTo>
                  <a:lnTo>
                    <a:pt x="23" y="488"/>
                  </a:lnTo>
                  <a:lnTo>
                    <a:pt x="17" y="460"/>
                  </a:lnTo>
                  <a:lnTo>
                    <a:pt x="17" y="88"/>
                  </a:lnTo>
                  <a:lnTo>
                    <a:pt x="23" y="60"/>
                  </a:lnTo>
                  <a:lnTo>
                    <a:pt x="38" y="38"/>
                  </a:lnTo>
                  <a:lnTo>
                    <a:pt x="61" y="22"/>
                  </a:lnTo>
                  <a:lnTo>
                    <a:pt x="88" y="17"/>
                  </a:lnTo>
                  <a:lnTo>
                    <a:pt x="510" y="17"/>
                  </a:lnTo>
                  <a:lnTo>
                    <a:pt x="495" y="7"/>
                  </a:lnTo>
                  <a:lnTo>
                    <a:pt x="461" y="0"/>
                  </a:lnTo>
                  <a:close/>
                  <a:moveTo>
                    <a:pt x="510" y="17"/>
                  </a:moveTo>
                  <a:lnTo>
                    <a:pt x="461" y="17"/>
                  </a:lnTo>
                  <a:lnTo>
                    <a:pt x="488" y="22"/>
                  </a:lnTo>
                  <a:lnTo>
                    <a:pt x="511" y="38"/>
                  </a:lnTo>
                  <a:lnTo>
                    <a:pt x="526" y="60"/>
                  </a:lnTo>
                  <a:lnTo>
                    <a:pt x="532" y="88"/>
                  </a:lnTo>
                  <a:lnTo>
                    <a:pt x="532" y="460"/>
                  </a:lnTo>
                  <a:lnTo>
                    <a:pt x="526" y="488"/>
                  </a:lnTo>
                  <a:lnTo>
                    <a:pt x="511" y="511"/>
                  </a:lnTo>
                  <a:lnTo>
                    <a:pt x="488" y="526"/>
                  </a:lnTo>
                  <a:lnTo>
                    <a:pt x="461" y="532"/>
                  </a:lnTo>
                  <a:lnTo>
                    <a:pt x="510" y="532"/>
                  </a:lnTo>
                  <a:lnTo>
                    <a:pt x="523" y="523"/>
                  </a:lnTo>
                  <a:lnTo>
                    <a:pt x="542" y="495"/>
                  </a:lnTo>
                  <a:lnTo>
                    <a:pt x="549" y="460"/>
                  </a:lnTo>
                  <a:lnTo>
                    <a:pt x="549" y="88"/>
                  </a:lnTo>
                  <a:lnTo>
                    <a:pt x="542" y="54"/>
                  </a:lnTo>
                  <a:lnTo>
                    <a:pt x="523" y="26"/>
                  </a:lnTo>
                  <a:lnTo>
                    <a:pt x="510" y="17"/>
                  </a:lnTo>
                  <a:close/>
                </a:path>
              </a:pathLst>
            </a:custGeom>
            <a:solidFill>
              <a:srgbClr val="0067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grpSp>
        <p:nvGrpSpPr>
          <p:cNvPr id="6" name="Group 6"/>
          <p:cNvGrpSpPr>
            <a:grpSpLocks/>
          </p:cNvGrpSpPr>
          <p:nvPr/>
        </p:nvGrpSpPr>
        <p:grpSpPr bwMode="auto">
          <a:xfrm>
            <a:off x="1954097" y="836712"/>
            <a:ext cx="349250" cy="349250"/>
            <a:chOff x="13208" y="6"/>
            <a:chExt cx="550" cy="550"/>
          </a:xfrm>
        </p:grpSpPr>
        <p:sp>
          <p:nvSpPr>
            <p:cNvPr id="7" name="AutoShape 7"/>
            <p:cNvSpPr>
              <a:spLocks/>
            </p:cNvSpPr>
            <p:nvPr/>
          </p:nvSpPr>
          <p:spPr bwMode="auto">
            <a:xfrm>
              <a:off x="13208" y="100"/>
              <a:ext cx="550" cy="455"/>
            </a:xfrm>
            <a:custGeom>
              <a:avLst/>
              <a:gdLst>
                <a:gd name="T0" fmla="+- 0 13240 13208"/>
                <a:gd name="T1" fmla="*/ T0 w 550"/>
                <a:gd name="T2" fmla="+- 0 100 100"/>
                <a:gd name="T3" fmla="*/ 100 h 455"/>
                <a:gd name="T4" fmla="+- 0 13217 13208"/>
                <a:gd name="T5" fmla="*/ T4 w 550"/>
                <a:gd name="T6" fmla="+- 0 109 100"/>
                <a:gd name="T7" fmla="*/ 109 h 455"/>
                <a:gd name="T8" fmla="+- 0 13208 13208"/>
                <a:gd name="T9" fmla="*/ T8 w 550"/>
                <a:gd name="T10" fmla="+- 0 130 100"/>
                <a:gd name="T11" fmla="*/ 130 h 455"/>
                <a:gd name="T12" fmla="+- 0 13211 13208"/>
                <a:gd name="T13" fmla="*/ T12 w 550"/>
                <a:gd name="T14" fmla="+- 0 504 100"/>
                <a:gd name="T15" fmla="*/ 504 h 455"/>
                <a:gd name="T16" fmla="+- 0 13228 13208"/>
                <a:gd name="T17" fmla="*/ T16 w 550"/>
                <a:gd name="T18" fmla="+- 0 520 100"/>
                <a:gd name="T19" fmla="*/ 520 h 455"/>
                <a:gd name="T20" fmla="+- 0 13434 13208"/>
                <a:gd name="T21" fmla="*/ T20 w 550"/>
                <a:gd name="T22" fmla="+- 0 522 100"/>
                <a:gd name="T23" fmla="*/ 522 h 455"/>
                <a:gd name="T24" fmla="+- 0 13444 13208"/>
                <a:gd name="T25" fmla="*/ T24 w 550"/>
                <a:gd name="T26" fmla="+- 0 555 100"/>
                <a:gd name="T27" fmla="*/ 555 h 455"/>
                <a:gd name="T28" fmla="+- 0 13531 13208"/>
                <a:gd name="T29" fmla="*/ T28 w 550"/>
                <a:gd name="T30" fmla="+- 0 546 100"/>
                <a:gd name="T31" fmla="*/ 546 h 455"/>
                <a:gd name="T32" fmla="+- 0 13452 13208"/>
                <a:gd name="T33" fmla="*/ T32 w 550"/>
                <a:gd name="T34" fmla="+- 0 540 100"/>
                <a:gd name="T35" fmla="*/ 540 h 455"/>
                <a:gd name="T36" fmla="+- 0 13449 13208"/>
                <a:gd name="T37" fmla="*/ T36 w 550"/>
                <a:gd name="T38" fmla="+- 0 510 100"/>
                <a:gd name="T39" fmla="*/ 510 h 455"/>
                <a:gd name="T40" fmla="+- 0 13231 13208"/>
                <a:gd name="T41" fmla="*/ T40 w 550"/>
                <a:gd name="T42" fmla="+- 0 507 100"/>
                <a:gd name="T43" fmla="*/ 507 h 455"/>
                <a:gd name="T44" fmla="+- 0 13223 13208"/>
                <a:gd name="T45" fmla="*/ T44 w 550"/>
                <a:gd name="T46" fmla="+- 0 122 100"/>
                <a:gd name="T47" fmla="*/ 122 h 455"/>
                <a:gd name="T48" fmla="+- 0 13267 13208"/>
                <a:gd name="T49" fmla="*/ T48 w 550"/>
                <a:gd name="T50" fmla="+- 0 115 100"/>
                <a:gd name="T51" fmla="*/ 115 h 455"/>
                <a:gd name="T52" fmla="+- 0 13725 13208"/>
                <a:gd name="T53" fmla="*/ T52 w 550"/>
                <a:gd name="T54" fmla="+- 0 100 100"/>
                <a:gd name="T55" fmla="*/ 100 h 455"/>
                <a:gd name="T56" fmla="+- 0 13698 13208"/>
                <a:gd name="T57" fmla="*/ T56 w 550"/>
                <a:gd name="T58" fmla="+- 0 115 100"/>
                <a:gd name="T59" fmla="*/ 115 h 455"/>
                <a:gd name="T60" fmla="+- 0 13742 13208"/>
                <a:gd name="T61" fmla="*/ T60 w 550"/>
                <a:gd name="T62" fmla="+- 0 122 100"/>
                <a:gd name="T63" fmla="*/ 122 h 455"/>
                <a:gd name="T64" fmla="+- 0 13735 13208"/>
                <a:gd name="T65" fmla="*/ T64 w 550"/>
                <a:gd name="T66" fmla="+- 0 507 100"/>
                <a:gd name="T67" fmla="*/ 507 h 455"/>
                <a:gd name="T68" fmla="+- 0 13516 13208"/>
                <a:gd name="T69" fmla="*/ T68 w 550"/>
                <a:gd name="T70" fmla="+- 0 510 100"/>
                <a:gd name="T71" fmla="*/ 510 h 455"/>
                <a:gd name="T72" fmla="+- 0 13513 13208"/>
                <a:gd name="T73" fmla="*/ T72 w 550"/>
                <a:gd name="T74" fmla="+- 0 540 100"/>
                <a:gd name="T75" fmla="*/ 540 h 455"/>
                <a:gd name="T76" fmla="+- 0 13531 13208"/>
                <a:gd name="T77" fmla="*/ T76 w 550"/>
                <a:gd name="T78" fmla="+- 0 522 100"/>
                <a:gd name="T79" fmla="*/ 522 h 455"/>
                <a:gd name="T80" fmla="+- 0 13738 13208"/>
                <a:gd name="T81" fmla="*/ T80 w 550"/>
                <a:gd name="T82" fmla="+- 0 520 100"/>
                <a:gd name="T83" fmla="*/ 520 h 455"/>
                <a:gd name="T84" fmla="+- 0 13755 13208"/>
                <a:gd name="T85" fmla="*/ T84 w 550"/>
                <a:gd name="T86" fmla="+- 0 504 100"/>
                <a:gd name="T87" fmla="*/ 504 h 455"/>
                <a:gd name="T88" fmla="+- 0 13757 13208"/>
                <a:gd name="T89" fmla="*/ T88 w 550"/>
                <a:gd name="T90" fmla="+- 0 130 100"/>
                <a:gd name="T91" fmla="*/ 130 h 455"/>
                <a:gd name="T92" fmla="+- 0 13748 13208"/>
                <a:gd name="T93" fmla="*/ T92 w 550"/>
                <a:gd name="T94" fmla="+- 0 109 100"/>
                <a:gd name="T95" fmla="*/ 109 h 455"/>
                <a:gd name="T96" fmla="+- 0 13725 13208"/>
                <a:gd name="T97" fmla="*/ T96 w 550"/>
                <a:gd name="T98" fmla="+- 0 100 100"/>
                <a:gd name="T99" fmla="*/ 100 h 455"/>
                <a:gd name="T100" fmla="+- 0 13300 13208"/>
                <a:gd name="T101" fmla="*/ T100 w 550"/>
                <a:gd name="T102" fmla="+- 0 107 100"/>
                <a:gd name="T103" fmla="*/ 107 h 455"/>
                <a:gd name="T104" fmla="+- 0 13296 13208"/>
                <a:gd name="T105" fmla="*/ T104 w 550"/>
                <a:gd name="T106" fmla="+- 0 115 100"/>
                <a:gd name="T107" fmla="*/ 115 h 455"/>
                <a:gd name="T108" fmla="+- 0 13441 13208"/>
                <a:gd name="T109" fmla="*/ T108 w 550"/>
                <a:gd name="T110" fmla="+- 0 110 100"/>
                <a:gd name="T111" fmla="*/ 110 h 455"/>
                <a:gd name="T112" fmla="+- 0 13490 13208"/>
                <a:gd name="T113" fmla="*/ T112 w 550"/>
                <a:gd name="T114" fmla="+- 0 100 100"/>
                <a:gd name="T115" fmla="*/ 100 h 455"/>
                <a:gd name="T116" fmla="+- 0 13475 13208"/>
                <a:gd name="T117" fmla="*/ T116 w 550"/>
                <a:gd name="T118" fmla="+- 0 115 100"/>
                <a:gd name="T119" fmla="*/ 115 h 455"/>
                <a:gd name="T120" fmla="+- 0 13490 13208"/>
                <a:gd name="T121" fmla="*/ T120 w 550"/>
                <a:gd name="T122" fmla="+- 0 100 100"/>
                <a:gd name="T123" fmla="*/ 100 h 455"/>
                <a:gd name="T124" fmla="+- 0 13567 13208"/>
                <a:gd name="T125" fmla="*/ T124 w 550"/>
                <a:gd name="T126" fmla="+- 0 100 100"/>
                <a:gd name="T127" fmla="*/ 100 h 455"/>
                <a:gd name="T128" fmla="+- 0 13625 13208"/>
                <a:gd name="T129" fmla="*/ T128 w 550"/>
                <a:gd name="T130" fmla="+- 0 115 100"/>
                <a:gd name="T131" fmla="*/ 115 h 45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550" h="455">
                  <a:moveTo>
                    <a:pt x="59" y="0"/>
                  </a:moveTo>
                  <a:lnTo>
                    <a:pt x="32" y="0"/>
                  </a:lnTo>
                  <a:lnTo>
                    <a:pt x="20" y="2"/>
                  </a:lnTo>
                  <a:lnTo>
                    <a:pt x="9" y="9"/>
                  </a:lnTo>
                  <a:lnTo>
                    <a:pt x="3" y="18"/>
                  </a:lnTo>
                  <a:lnTo>
                    <a:pt x="0" y="30"/>
                  </a:lnTo>
                  <a:lnTo>
                    <a:pt x="0" y="392"/>
                  </a:lnTo>
                  <a:lnTo>
                    <a:pt x="3" y="404"/>
                  </a:lnTo>
                  <a:lnTo>
                    <a:pt x="9" y="413"/>
                  </a:lnTo>
                  <a:lnTo>
                    <a:pt x="20" y="420"/>
                  </a:lnTo>
                  <a:lnTo>
                    <a:pt x="32" y="422"/>
                  </a:lnTo>
                  <a:lnTo>
                    <a:pt x="226" y="422"/>
                  </a:lnTo>
                  <a:lnTo>
                    <a:pt x="226" y="446"/>
                  </a:lnTo>
                  <a:lnTo>
                    <a:pt x="236" y="455"/>
                  </a:lnTo>
                  <a:lnTo>
                    <a:pt x="313" y="455"/>
                  </a:lnTo>
                  <a:lnTo>
                    <a:pt x="323" y="446"/>
                  </a:lnTo>
                  <a:lnTo>
                    <a:pt x="323" y="440"/>
                  </a:lnTo>
                  <a:lnTo>
                    <a:pt x="244" y="440"/>
                  </a:lnTo>
                  <a:lnTo>
                    <a:pt x="241" y="437"/>
                  </a:lnTo>
                  <a:lnTo>
                    <a:pt x="241" y="410"/>
                  </a:lnTo>
                  <a:lnTo>
                    <a:pt x="238" y="407"/>
                  </a:lnTo>
                  <a:lnTo>
                    <a:pt x="23" y="407"/>
                  </a:lnTo>
                  <a:lnTo>
                    <a:pt x="15" y="400"/>
                  </a:lnTo>
                  <a:lnTo>
                    <a:pt x="15" y="22"/>
                  </a:lnTo>
                  <a:lnTo>
                    <a:pt x="23" y="15"/>
                  </a:lnTo>
                  <a:lnTo>
                    <a:pt x="59" y="15"/>
                  </a:lnTo>
                  <a:lnTo>
                    <a:pt x="59" y="0"/>
                  </a:lnTo>
                  <a:close/>
                  <a:moveTo>
                    <a:pt x="517" y="0"/>
                  </a:moveTo>
                  <a:lnTo>
                    <a:pt x="490" y="0"/>
                  </a:lnTo>
                  <a:lnTo>
                    <a:pt x="490" y="15"/>
                  </a:lnTo>
                  <a:lnTo>
                    <a:pt x="527" y="15"/>
                  </a:lnTo>
                  <a:lnTo>
                    <a:pt x="534" y="22"/>
                  </a:lnTo>
                  <a:lnTo>
                    <a:pt x="534" y="400"/>
                  </a:lnTo>
                  <a:lnTo>
                    <a:pt x="527" y="407"/>
                  </a:lnTo>
                  <a:lnTo>
                    <a:pt x="311" y="407"/>
                  </a:lnTo>
                  <a:lnTo>
                    <a:pt x="308" y="410"/>
                  </a:lnTo>
                  <a:lnTo>
                    <a:pt x="308" y="437"/>
                  </a:lnTo>
                  <a:lnTo>
                    <a:pt x="305" y="440"/>
                  </a:lnTo>
                  <a:lnTo>
                    <a:pt x="323" y="440"/>
                  </a:lnTo>
                  <a:lnTo>
                    <a:pt x="323" y="422"/>
                  </a:lnTo>
                  <a:lnTo>
                    <a:pt x="517" y="422"/>
                  </a:lnTo>
                  <a:lnTo>
                    <a:pt x="530" y="420"/>
                  </a:lnTo>
                  <a:lnTo>
                    <a:pt x="540" y="413"/>
                  </a:lnTo>
                  <a:lnTo>
                    <a:pt x="547" y="404"/>
                  </a:lnTo>
                  <a:lnTo>
                    <a:pt x="549" y="392"/>
                  </a:lnTo>
                  <a:lnTo>
                    <a:pt x="549" y="30"/>
                  </a:lnTo>
                  <a:lnTo>
                    <a:pt x="547" y="18"/>
                  </a:lnTo>
                  <a:lnTo>
                    <a:pt x="540" y="9"/>
                  </a:lnTo>
                  <a:lnTo>
                    <a:pt x="530" y="2"/>
                  </a:lnTo>
                  <a:lnTo>
                    <a:pt x="517" y="0"/>
                  </a:lnTo>
                  <a:close/>
                  <a:moveTo>
                    <a:pt x="229" y="7"/>
                  </a:moveTo>
                  <a:lnTo>
                    <a:pt x="92" y="7"/>
                  </a:lnTo>
                  <a:lnTo>
                    <a:pt x="88" y="10"/>
                  </a:lnTo>
                  <a:lnTo>
                    <a:pt x="88" y="15"/>
                  </a:lnTo>
                  <a:lnTo>
                    <a:pt x="233" y="15"/>
                  </a:lnTo>
                  <a:lnTo>
                    <a:pt x="233" y="10"/>
                  </a:lnTo>
                  <a:lnTo>
                    <a:pt x="229" y="7"/>
                  </a:lnTo>
                  <a:close/>
                  <a:moveTo>
                    <a:pt x="282" y="0"/>
                  </a:moveTo>
                  <a:lnTo>
                    <a:pt x="267" y="0"/>
                  </a:lnTo>
                  <a:lnTo>
                    <a:pt x="267" y="15"/>
                  </a:lnTo>
                  <a:lnTo>
                    <a:pt x="282" y="15"/>
                  </a:lnTo>
                  <a:lnTo>
                    <a:pt x="282" y="0"/>
                  </a:lnTo>
                  <a:close/>
                  <a:moveTo>
                    <a:pt x="417" y="0"/>
                  </a:moveTo>
                  <a:lnTo>
                    <a:pt x="359" y="0"/>
                  </a:lnTo>
                  <a:lnTo>
                    <a:pt x="359" y="15"/>
                  </a:lnTo>
                  <a:lnTo>
                    <a:pt x="417" y="15"/>
                  </a:lnTo>
                  <a:lnTo>
                    <a:pt x="417" y="0"/>
                  </a:lnTo>
                  <a:close/>
                </a:path>
              </a:pathLst>
            </a:custGeom>
            <a:solidFill>
              <a:srgbClr val="0067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1" name="AutoShape 8"/>
            <p:cNvSpPr>
              <a:spLocks/>
            </p:cNvSpPr>
            <p:nvPr/>
          </p:nvSpPr>
          <p:spPr bwMode="auto">
            <a:xfrm>
              <a:off x="13296" y="260"/>
              <a:ext cx="145" cy="148"/>
            </a:xfrm>
            <a:custGeom>
              <a:avLst/>
              <a:gdLst>
                <a:gd name="T0" fmla="+- 0 13440 13296"/>
                <a:gd name="T1" fmla="*/ T0 w 145"/>
                <a:gd name="T2" fmla="+- 0 396 261"/>
                <a:gd name="T3" fmla="*/ 396 h 148"/>
                <a:gd name="T4" fmla="+- 0 13437 13296"/>
                <a:gd name="T5" fmla="*/ T4 w 145"/>
                <a:gd name="T6" fmla="+- 0 393 261"/>
                <a:gd name="T7" fmla="*/ 393 h 148"/>
                <a:gd name="T8" fmla="+- 0 13300 13296"/>
                <a:gd name="T9" fmla="*/ T8 w 145"/>
                <a:gd name="T10" fmla="+- 0 393 261"/>
                <a:gd name="T11" fmla="*/ 393 h 148"/>
                <a:gd name="T12" fmla="+- 0 13296 13296"/>
                <a:gd name="T13" fmla="*/ T12 w 145"/>
                <a:gd name="T14" fmla="+- 0 396 261"/>
                <a:gd name="T15" fmla="*/ 396 h 148"/>
                <a:gd name="T16" fmla="+- 0 13296 13296"/>
                <a:gd name="T17" fmla="*/ T16 w 145"/>
                <a:gd name="T18" fmla="+- 0 405 261"/>
                <a:gd name="T19" fmla="*/ 405 h 148"/>
                <a:gd name="T20" fmla="+- 0 13300 13296"/>
                <a:gd name="T21" fmla="*/ T20 w 145"/>
                <a:gd name="T22" fmla="+- 0 408 261"/>
                <a:gd name="T23" fmla="*/ 408 h 148"/>
                <a:gd name="T24" fmla="+- 0 13437 13296"/>
                <a:gd name="T25" fmla="*/ T24 w 145"/>
                <a:gd name="T26" fmla="+- 0 408 261"/>
                <a:gd name="T27" fmla="*/ 408 h 148"/>
                <a:gd name="T28" fmla="+- 0 13440 13296"/>
                <a:gd name="T29" fmla="*/ T28 w 145"/>
                <a:gd name="T30" fmla="+- 0 405 261"/>
                <a:gd name="T31" fmla="*/ 405 h 148"/>
                <a:gd name="T32" fmla="+- 0 13440 13296"/>
                <a:gd name="T33" fmla="*/ T32 w 145"/>
                <a:gd name="T34" fmla="+- 0 400 261"/>
                <a:gd name="T35" fmla="*/ 400 h 148"/>
                <a:gd name="T36" fmla="+- 0 13440 13296"/>
                <a:gd name="T37" fmla="*/ T36 w 145"/>
                <a:gd name="T38" fmla="+- 0 396 261"/>
                <a:gd name="T39" fmla="*/ 396 h 148"/>
                <a:gd name="T40" fmla="+- 0 13440 13296"/>
                <a:gd name="T41" fmla="*/ T40 w 145"/>
                <a:gd name="T42" fmla="+- 0 346 261"/>
                <a:gd name="T43" fmla="*/ 346 h 148"/>
                <a:gd name="T44" fmla="+- 0 13437 13296"/>
                <a:gd name="T45" fmla="*/ T44 w 145"/>
                <a:gd name="T46" fmla="+- 0 343 261"/>
                <a:gd name="T47" fmla="*/ 343 h 148"/>
                <a:gd name="T48" fmla="+- 0 13300 13296"/>
                <a:gd name="T49" fmla="*/ T48 w 145"/>
                <a:gd name="T50" fmla="+- 0 343 261"/>
                <a:gd name="T51" fmla="*/ 343 h 148"/>
                <a:gd name="T52" fmla="+- 0 13296 13296"/>
                <a:gd name="T53" fmla="*/ T52 w 145"/>
                <a:gd name="T54" fmla="+- 0 346 261"/>
                <a:gd name="T55" fmla="*/ 346 h 148"/>
                <a:gd name="T56" fmla="+- 0 13296 13296"/>
                <a:gd name="T57" fmla="*/ T56 w 145"/>
                <a:gd name="T58" fmla="+- 0 354 261"/>
                <a:gd name="T59" fmla="*/ 354 h 148"/>
                <a:gd name="T60" fmla="+- 0 13300 13296"/>
                <a:gd name="T61" fmla="*/ T60 w 145"/>
                <a:gd name="T62" fmla="+- 0 358 261"/>
                <a:gd name="T63" fmla="*/ 358 h 148"/>
                <a:gd name="T64" fmla="+- 0 13437 13296"/>
                <a:gd name="T65" fmla="*/ T64 w 145"/>
                <a:gd name="T66" fmla="+- 0 358 261"/>
                <a:gd name="T67" fmla="*/ 358 h 148"/>
                <a:gd name="T68" fmla="+- 0 13440 13296"/>
                <a:gd name="T69" fmla="*/ T68 w 145"/>
                <a:gd name="T70" fmla="+- 0 354 261"/>
                <a:gd name="T71" fmla="*/ 354 h 148"/>
                <a:gd name="T72" fmla="+- 0 13440 13296"/>
                <a:gd name="T73" fmla="*/ T72 w 145"/>
                <a:gd name="T74" fmla="+- 0 350 261"/>
                <a:gd name="T75" fmla="*/ 350 h 148"/>
                <a:gd name="T76" fmla="+- 0 13440 13296"/>
                <a:gd name="T77" fmla="*/ T76 w 145"/>
                <a:gd name="T78" fmla="+- 0 346 261"/>
                <a:gd name="T79" fmla="*/ 346 h 148"/>
                <a:gd name="T80" fmla="+- 0 13440 13296"/>
                <a:gd name="T81" fmla="*/ T80 w 145"/>
                <a:gd name="T82" fmla="+- 0 264 261"/>
                <a:gd name="T83" fmla="*/ 264 h 148"/>
                <a:gd name="T84" fmla="+- 0 13437 13296"/>
                <a:gd name="T85" fmla="*/ T84 w 145"/>
                <a:gd name="T86" fmla="+- 0 261 261"/>
                <a:gd name="T87" fmla="*/ 261 h 148"/>
                <a:gd name="T88" fmla="+- 0 13300 13296"/>
                <a:gd name="T89" fmla="*/ T88 w 145"/>
                <a:gd name="T90" fmla="+- 0 261 261"/>
                <a:gd name="T91" fmla="*/ 261 h 148"/>
                <a:gd name="T92" fmla="+- 0 13296 13296"/>
                <a:gd name="T93" fmla="*/ T92 w 145"/>
                <a:gd name="T94" fmla="+- 0 264 261"/>
                <a:gd name="T95" fmla="*/ 264 h 148"/>
                <a:gd name="T96" fmla="+- 0 13296 13296"/>
                <a:gd name="T97" fmla="*/ T96 w 145"/>
                <a:gd name="T98" fmla="+- 0 272 261"/>
                <a:gd name="T99" fmla="*/ 272 h 148"/>
                <a:gd name="T100" fmla="+- 0 13300 13296"/>
                <a:gd name="T101" fmla="*/ T100 w 145"/>
                <a:gd name="T102" fmla="+- 0 276 261"/>
                <a:gd name="T103" fmla="*/ 276 h 148"/>
                <a:gd name="T104" fmla="+- 0 13437 13296"/>
                <a:gd name="T105" fmla="*/ T104 w 145"/>
                <a:gd name="T106" fmla="+- 0 276 261"/>
                <a:gd name="T107" fmla="*/ 276 h 148"/>
                <a:gd name="T108" fmla="+- 0 13440 13296"/>
                <a:gd name="T109" fmla="*/ T108 w 145"/>
                <a:gd name="T110" fmla="+- 0 272 261"/>
                <a:gd name="T111" fmla="*/ 272 h 148"/>
                <a:gd name="T112" fmla="+- 0 13440 13296"/>
                <a:gd name="T113" fmla="*/ T112 w 145"/>
                <a:gd name="T114" fmla="+- 0 268 261"/>
                <a:gd name="T115" fmla="*/ 268 h 148"/>
                <a:gd name="T116" fmla="+- 0 13440 13296"/>
                <a:gd name="T117" fmla="*/ T116 w 145"/>
                <a:gd name="T118" fmla="+- 0 264 261"/>
                <a:gd name="T119" fmla="*/ 264 h 148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</a:cxnLst>
              <a:rect l="0" t="0" r="r" b="b"/>
              <a:pathLst>
                <a:path w="145" h="148">
                  <a:moveTo>
                    <a:pt x="144" y="135"/>
                  </a:moveTo>
                  <a:lnTo>
                    <a:pt x="141" y="132"/>
                  </a:lnTo>
                  <a:lnTo>
                    <a:pt x="4" y="132"/>
                  </a:lnTo>
                  <a:lnTo>
                    <a:pt x="0" y="135"/>
                  </a:lnTo>
                  <a:lnTo>
                    <a:pt x="0" y="144"/>
                  </a:lnTo>
                  <a:lnTo>
                    <a:pt x="4" y="147"/>
                  </a:lnTo>
                  <a:lnTo>
                    <a:pt x="141" y="147"/>
                  </a:lnTo>
                  <a:lnTo>
                    <a:pt x="144" y="144"/>
                  </a:lnTo>
                  <a:lnTo>
                    <a:pt x="144" y="139"/>
                  </a:lnTo>
                  <a:lnTo>
                    <a:pt x="144" y="135"/>
                  </a:lnTo>
                  <a:close/>
                  <a:moveTo>
                    <a:pt x="144" y="85"/>
                  </a:moveTo>
                  <a:lnTo>
                    <a:pt x="141" y="82"/>
                  </a:lnTo>
                  <a:lnTo>
                    <a:pt x="4" y="82"/>
                  </a:lnTo>
                  <a:lnTo>
                    <a:pt x="0" y="85"/>
                  </a:lnTo>
                  <a:lnTo>
                    <a:pt x="0" y="93"/>
                  </a:lnTo>
                  <a:lnTo>
                    <a:pt x="4" y="97"/>
                  </a:lnTo>
                  <a:lnTo>
                    <a:pt x="141" y="97"/>
                  </a:lnTo>
                  <a:lnTo>
                    <a:pt x="144" y="93"/>
                  </a:lnTo>
                  <a:lnTo>
                    <a:pt x="144" y="89"/>
                  </a:lnTo>
                  <a:lnTo>
                    <a:pt x="144" y="85"/>
                  </a:lnTo>
                  <a:close/>
                  <a:moveTo>
                    <a:pt x="144" y="3"/>
                  </a:moveTo>
                  <a:lnTo>
                    <a:pt x="141" y="0"/>
                  </a:lnTo>
                  <a:lnTo>
                    <a:pt x="4" y="0"/>
                  </a:lnTo>
                  <a:lnTo>
                    <a:pt x="0" y="3"/>
                  </a:lnTo>
                  <a:lnTo>
                    <a:pt x="0" y="11"/>
                  </a:lnTo>
                  <a:lnTo>
                    <a:pt x="4" y="15"/>
                  </a:lnTo>
                  <a:lnTo>
                    <a:pt x="141" y="15"/>
                  </a:lnTo>
                  <a:lnTo>
                    <a:pt x="144" y="11"/>
                  </a:lnTo>
                  <a:lnTo>
                    <a:pt x="144" y="7"/>
                  </a:lnTo>
                  <a:lnTo>
                    <a:pt x="144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pic>
          <p:nvPicPr>
            <p:cNvPr id="1033" name="Picture 9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296" y="106"/>
              <a:ext cx="145" cy="1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" name="AutoShape 10"/>
            <p:cNvSpPr>
              <a:spLocks/>
            </p:cNvSpPr>
            <p:nvPr/>
          </p:nvSpPr>
          <p:spPr bwMode="auto">
            <a:xfrm>
              <a:off x="13259" y="68"/>
              <a:ext cx="223" cy="432"/>
            </a:xfrm>
            <a:custGeom>
              <a:avLst/>
              <a:gdLst>
                <a:gd name="T0" fmla="+- 0 13464 13260"/>
                <a:gd name="T1" fmla="*/ T0 w 223"/>
                <a:gd name="T2" fmla="+- 0 68 68"/>
                <a:gd name="T3" fmla="*/ 68 h 432"/>
                <a:gd name="T4" fmla="+- 0 13260 13260"/>
                <a:gd name="T5" fmla="*/ T4 w 223"/>
                <a:gd name="T6" fmla="+- 0 68 68"/>
                <a:gd name="T7" fmla="*/ 68 h 432"/>
                <a:gd name="T8" fmla="+- 0 13260 13260"/>
                <a:gd name="T9" fmla="*/ T8 w 223"/>
                <a:gd name="T10" fmla="+- 0 477 68"/>
                <a:gd name="T11" fmla="*/ 477 h 432"/>
                <a:gd name="T12" fmla="+- 0 13461 13260"/>
                <a:gd name="T13" fmla="*/ T12 w 223"/>
                <a:gd name="T14" fmla="+- 0 477 68"/>
                <a:gd name="T15" fmla="*/ 477 h 432"/>
                <a:gd name="T16" fmla="+- 0 13470 13260"/>
                <a:gd name="T17" fmla="*/ T16 w 223"/>
                <a:gd name="T18" fmla="+- 0 481 68"/>
                <a:gd name="T19" fmla="*/ 481 h 432"/>
                <a:gd name="T20" fmla="+- 0 13480 13260"/>
                <a:gd name="T21" fmla="*/ T20 w 223"/>
                <a:gd name="T22" fmla="+- 0 492 68"/>
                <a:gd name="T23" fmla="*/ 492 h 432"/>
                <a:gd name="T24" fmla="+- 0 13483 13260"/>
                <a:gd name="T25" fmla="*/ T24 w 223"/>
                <a:gd name="T26" fmla="+- 0 499 68"/>
                <a:gd name="T27" fmla="*/ 499 h 432"/>
                <a:gd name="T28" fmla="+- 0 13483 13260"/>
                <a:gd name="T29" fmla="*/ T28 w 223"/>
                <a:gd name="T30" fmla="+- 0 477 68"/>
                <a:gd name="T31" fmla="*/ 477 h 432"/>
                <a:gd name="T32" fmla="+- 0 13475 13260"/>
                <a:gd name="T33" fmla="*/ T32 w 223"/>
                <a:gd name="T34" fmla="+- 0 477 68"/>
                <a:gd name="T35" fmla="*/ 477 h 432"/>
                <a:gd name="T36" fmla="+- 0 13469 13260"/>
                <a:gd name="T37" fmla="*/ T36 w 223"/>
                <a:gd name="T38" fmla="+- 0 472 68"/>
                <a:gd name="T39" fmla="*/ 472 h 432"/>
                <a:gd name="T40" fmla="+- 0 13461 13260"/>
                <a:gd name="T41" fmla="*/ T40 w 223"/>
                <a:gd name="T42" fmla="+- 0 469 68"/>
                <a:gd name="T43" fmla="*/ 469 h 432"/>
                <a:gd name="T44" fmla="+- 0 13267 13260"/>
                <a:gd name="T45" fmla="*/ T44 w 223"/>
                <a:gd name="T46" fmla="+- 0 469 68"/>
                <a:gd name="T47" fmla="*/ 469 h 432"/>
                <a:gd name="T48" fmla="+- 0 13267 13260"/>
                <a:gd name="T49" fmla="*/ T48 w 223"/>
                <a:gd name="T50" fmla="+- 0 76 68"/>
                <a:gd name="T51" fmla="*/ 76 h 432"/>
                <a:gd name="T52" fmla="+- 0 13474 13260"/>
                <a:gd name="T53" fmla="*/ T52 w 223"/>
                <a:gd name="T54" fmla="+- 0 76 68"/>
                <a:gd name="T55" fmla="*/ 76 h 432"/>
                <a:gd name="T56" fmla="+- 0 13473 13260"/>
                <a:gd name="T57" fmla="*/ T56 w 223"/>
                <a:gd name="T58" fmla="+- 0 74 68"/>
                <a:gd name="T59" fmla="*/ 74 h 432"/>
                <a:gd name="T60" fmla="+- 0 13464 13260"/>
                <a:gd name="T61" fmla="*/ T60 w 223"/>
                <a:gd name="T62" fmla="+- 0 68 68"/>
                <a:gd name="T63" fmla="*/ 68 h 432"/>
                <a:gd name="T64" fmla="+- 0 13474 13260"/>
                <a:gd name="T65" fmla="*/ T64 w 223"/>
                <a:gd name="T66" fmla="+- 0 76 68"/>
                <a:gd name="T67" fmla="*/ 76 h 432"/>
                <a:gd name="T68" fmla="+- 0 13465 13260"/>
                <a:gd name="T69" fmla="*/ T68 w 223"/>
                <a:gd name="T70" fmla="+- 0 76 68"/>
                <a:gd name="T71" fmla="*/ 76 h 432"/>
                <a:gd name="T72" fmla="+- 0 13475 13260"/>
                <a:gd name="T73" fmla="*/ T72 w 223"/>
                <a:gd name="T74" fmla="+- 0 86 68"/>
                <a:gd name="T75" fmla="*/ 86 h 432"/>
                <a:gd name="T76" fmla="+- 0 13475 13260"/>
                <a:gd name="T77" fmla="*/ T76 w 223"/>
                <a:gd name="T78" fmla="+- 0 477 68"/>
                <a:gd name="T79" fmla="*/ 477 h 432"/>
                <a:gd name="T80" fmla="+- 0 13483 13260"/>
                <a:gd name="T81" fmla="*/ T80 w 223"/>
                <a:gd name="T82" fmla="+- 0 477 68"/>
                <a:gd name="T83" fmla="*/ 477 h 432"/>
                <a:gd name="T84" fmla="+- 0 13483 13260"/>
                <a:gd name="T85" fmla="*/ T84 w 223"/>
                <a:gd name="T86" fmla="+- 0 93 68"/>
                <a:gd name="T87" fmla="*/ 93 h 432"/>
                <a:gd name="T88" fmla="+- 0 13481 13260"/>
                <a:gd name="T89" fmla="*/ T88 w 223"/>
                <a:gd name="T90" fmla="+- 0 88 68"/>
                <a:gd name="T91" fmla="*/ 88 h 432"/>
                <a:gd name="T92" fmla="+- 0 13478 13260"/>
                <a:gd name="T93" fmla="*/ T92 w 223"/>
                <a:gd name="T94" fmla="+- 0 83 68"/>
                <a:gd name="T95" fmla="*/ 83 h 432"/>
                <a:gd name="T96" fmla="+- 0 13474 13260"/>
                <a:gd name="T97" fmla="*/ T96 w 223"/>
                <a:gd name="T98" fmla="+- 0 76 68"/>
                <a:gd name="T99" fmla="*/ 76 h 43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</a:cxnLst>
              <a:rect l="0" t="0" r="r" b="b"/>
              <a:pathLst>
                <a:path w="223" h="432">
                  <a:moveTo>
                    <a:pt x="204" y="0"/>
                  </a:moveTo>
                  <a:lnTo>
                    <a:pt x="0" y="0"/>
                  </a:lnTo>
                  <a:lnTo>
                    <a:pt x="0" y="409"/>
                  </a:lnTo>
                  <a:lnTo>
                    <a:pt x="201" y="409"/>
                  </a:lnTo>
                  <a:lnTo>
                    <a:pt x="210" y="413"/>
                  </a:lnTo>
                  <a:lnTo>
                    <a:pt x="220" y="424"/>
                  </a:lnTo>
                  <a:lnTo>
                    <a:pt x="223" y="431"/>
                  </a:lnTo>
                  <a:lnTo>
                    <a:pt x="223" y="409"/>
                  </a:lnTo>
                  <a:lnTo>
                    <a:pt x="215" y="409"/>
                  </a:lnTo>
                  <a:lnTo>
                    <a:pt x="209" y="404"/>
                  </a:lnTo>
                  <a:lnTo>
                    <a:pt x="201" y="401"/>
                  </a:lnTo>
                  <a:lnTo>
                    <a:pt x="7" y="401"/>
                  </a:lnTo>
                  <a:lnTo>
                    <a:pt x="7" y="8"/>
                  </a:lnTo>
                  <a:lnTo>
                    <a:pt x="214" y="8"/>
                  </a:lnTo>
                  <a:lnTo>
                    <a:pt x="213" y="6"/>
                  </a:lnTo>
                  <a:lnTo>
                    <a:pt x="204" y="0"/>
                  </a:lnTo>
                  <a:close/>
                  <a:moveTo>
                    <a:pt x="214" y="8"/>
                  </a:moveTo>
                  <a:lnTo>
                    <a:pt x="205" y="8"/>
                  </a:lnTo>
                  <a:lnTo>
                    <a:pt x="215" y="18"/>
                  </a:lnTo>
                  <a:lnTo>
                    <a:pt x="215" y="409"/>
                  </a:lnTo>
                  <a:lnTo>
                    <a:pt x="223" y="409"/>
                  </a:lnTo>
                  <a:lnTo>
                    <a:pt x="223" y="25"/>
                  </a:lnTo>
                  <a:lnTo>
                    <a:pt x="221" y="20"/>
                  </a:lnTo>
                  <a:lnTo>
                    <a:pt x="218" y="15"/>
                  </a:lnTo>
                  <a:lnTo>
                    <a:pt x="214" y="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3" name="AutoShape 11"/>
            <p:cNvSpPr>
              <a:spLocks/>
            </p:cNvSpPr>
            <p:nvPr/>
          </p:nvSpPr>
          <p:spPr bwMode="auto">
            <a:xfrm>
              <a:off x="13252" y="60"/>
              <a:ext cx="238" cy="454"/>
            </a:xfrm>
            <a:custGeom>
              <a:avLst/>
              <a:gdLst>
                <a:gd name="T0" fmla="+- 0 13465 13252"/>
                <a:gd name="T1" fmla="*/ T0 w 238"/>
                <a:gd name="T2" fmla="+- 0 61 61"/>
                <a:gd name="T3" fmla="*/ 61 h 454"/>
                <a:gd name="T4" fmla="+- 0 13256 13252"/>
                <a:gd name="T5" fmla="*/ T4 w 238"/>
                <a:gd name="T6" fmla="+- 0 61 61"/>
                <a:gd name="T7" fmla="*/ 61 h 454"/>
                <a:gd name="T8" fmla="+- 0 13252 13252"/>
                <a:gd name="T9" fmla="*/ T8 w 238"/>
                <a:gd name="T10" fmla="+- 0 64 61"/>
                <a:gd name="T11" fmla="*/ 64 h 454"/>
                <a:gd name="T12" fmla="+- 0 13252 13252"/>
                <a:gd name="T13" fmla="*/ T12 w 238"/>
                <a:gd name="T14" fmla="+- 0 481 61"/>
                <a:gd name="T15" fmla="*/ 481 h 454"/>
                <a:gd name="T16" fmla="+- 0 13256 13252"/>
                <a:gd name="T17" fmla="*/ T16 w 238"/>
                <a:gd name="T18" fmla="+- 0 484 61"/>
                <a:gd name="T19" fmla="*/ 484 h 454"/>
                <a:gd name="T20" fmla="+- 0 13465 13252"/>
                <a:gd name="T21" fmla="*/ T20 w 238"/>
                <a:gd name="T22" fmla="+- 0 484 61"/>
                <a:gd name="T23" fmla="*/ 484 h 454"/>
                <a:gd name="T24" fmla="+- 0 13475 13252"/>
                <a:gd name="T25" fmla="*/ T24 w 238"/>
                <a:gd name="T26" fmla="+- 0 494 61"/>
                <a:gd name="T27" fmla="*/ 494 h 454"/>
                <a:gd name="T28" fmla="+- 0 13475 13252"/>
                <a:gd name="T29" fmla="*/ T28 w 238"/>
                <a:gd name="T30" fmla="+- 0 511 61"/>
                <a:gd name="T31" fmla="*/ 511 h 454"/>
                <a:gd name="T32" fmla="+- 0 13478 13252"/>
                <a:gd name="T33" fmla="*/ T32 w 238"/>
                <a:gd name="T34" fmla="+- 0 514 61"/>
                <a:gd name="T35" fmla="*/ 514 h 454"/>
                <a:gd name="T36" fmla="+- 0 13487 13252"/>
                <a:gd name="T37" fmla="*/ T36 w 238"/>
                <a:gd name="T38" fmla="+- 0 514 61"/>
                <a:gd name="T39" fmla="*/ 514 h 454"/>
                <a:gd name="T40" fmla="+- 0 13490 13252"/>
                <a:gd name="T41" fmla="*/ T40 w 238"/>
                <a:gd name="T42" fmla="+- 0 511 61"/>
                <a:gd name="T43" fmla="*/ 511 h 454"/>
                <a:gd name="T44" fmla="+- 0 13490 13252"/>
                <a:gd name="T45" fmla="*/ T44 w 238"/>
                <a:gd name="T46" fmla="+- 0 477 61"/>
                <a:gd name="T47" fmla="*/ 477 h 454"/>
                <a:gd name="T48" fmla="+- 0 13475 13252"/>
                <a:gd name="T49" fmla="*/ T48 w 238"/>
                <a:gd name="T50" fmla="+- 0 477 61"/>
                <a:gd name="T51" fmla="*/ 477 h 454"/>
                <a:gd name="T52" fmla="+- 0 13469 13252"/>
                <a:gd name="T53" fmla="*/ T52 w 238"/>
                <a:gd name="T54" fmla="+- 0 472 61"/>
                <a:gd name="T55" fmla="*/ 472 h 454"/>
                <a:gd name="T56" fmla="+- 0 13461 13252"/>
                <a:gd name="T57" fmla="*/ T56 w 238"/>
                <a:gd name="T58" fmla="+- 0 469 61"/>
                <a:gd name="T59" fmla="*/ 469 h 454"/>
                <a:gd name="T60" fmla="+- 0 13267 13252"/>
                <a:gd name="T61" fmla="*/ T60 w 238"/>
                <a:gd name="T62" fmla="+- 0 469 61"/>
                <a:gd name="T63" fmla="*/ 469 h 454"/>
                <a:gd name="T64" fmla="+- 0 13267 13252"/>
                <a:gd name="T65" fmla="*/ T64 w 238"/>
                <a:gd name="T66" fmla="+- 0 76 61"/>
                <a:gd name="T67" fmla="*/ 76 h 454"/>
                <a:gd name="T68" fmla="+- 0 13482 13252"/>
                <a:gd name="T69" fmla="*/ T68 w 238"/>
                <a:gd name="T70" fmla="+- 0 76 61"/>
                <a:gd name="T71" fmla="*/ 76 h 454"/>
                <a:gd name="T72" fmla="+- 0 13476 13252"/>
                <a:gd name="T73" fmla="*/ T72 w 238"/>
                <a:gd name="T74" fmla="+- 0 67 61"/>
                <a:gd name="T75" fmla="*/ 67 h 454"/>
                <a:gd name="T76" fmla="+- 0 13465 13252"/>
                <a:gd name="T77" fmla="*/ T76 w 238"/>
                <a:gd name="T78" fmla="+- 0 61 61"/>
                <a:gd name="T79" fmla="*/ 61 h 454"/>
                <a:gd name="T80" fmla="+- 0 13482 13252"/>
                <a:gd name="T81" fmla="*/ T80 w 238"/>
                <a:gd name="T82" fmla="+- 0 76 61"/>
                <a:gd name="T83" fmla="*/ 76 h 454"/>
                <a:gd name="T84" fmla="+- 0 13465 13252"/>
                <a:gd name="T85" fmla="*/ T84 w 238"/>
                <a:gd name="T86" fmla="+- 0 76 61"/>
                <a:gd name="T87" fmla="*/ 76 h 454"/>
                <a:gd name="T88" fmla="+- 0 13475 13252"/>
                <a:gd name="T89" fmla="*/ T88 w 238"/>
                <a:gd name="T90" fmla="+- 0 86 61"/>
                <a:gd name="T91" fmla="*/ 86 h 454"/>
                <a:gd name="T92" fmla="+- 0 13475 13252"/>
                <a:gd name="T93" fmla="*/ T92 w 238"/>
                <a:gd name="T94" fmla="+- 0 477 61"/>
                <a:gd name="T95" fmla="*/ 477 h 454"/>
                <a:gd name="T96" fmla="+- 0 13490 13252"/>
                <a:gd name="T97" fmla="*/ T96 w 238"/>
                <a:gd name="T98" fmla="+- 0 477 61"/>
                <a:gd name="T99" fmla="*/ 477 h 454"/>
                <a:gd name="T100" fmla="+- 0 13490 13252"/>
                <a:gd name="T101" fmla="*/ T100 w 238"/>
                <a:gd name="T102" fmla="+- 0 93 61"/>
                <a:gd name="T103" fmla="*/ 93 h 454"/>
                <a:gd name="T104" fmla="+- 0 13489 13252"/>
                <a:gd name="T105" fmla="*/ T104 w 238"/>
                <a:gd name="T106" fmla="+- 0 88 61"/>
                <a:gd name="T107" fmla="*/ 88 h 454"/>
                <a:gd name="T108" fmla="+- 0 13487 13252"/>
                <a:gd name="T109" fmla="*/ T108 w 238"/>
                <a:gd name="T110" fmla="+- 0 83 61"/>
                <a:gd name="T111" fmla="*/ 83 h 454"/>
                <a:gd name="T112" fmla="+- 0 13486 13252"/>
                <a:gd name="T113" fmla="*/ T112 w 238"/>
                <a:gd name="T114" fmla="+- 0 81 61"/>
                <a:gd name="T115" fmla="*/ 81 h 454"/>
                <a:gd name="T116" fmla="+- 0 13484 13252"/>
                <a:gd name="T117" fmla="*/ T116 w 238"/>
                <a:gd name="T118" fmla="+- 0 78 61"/>
                <a:gd name="T119" fmla="*/ 78 h 454"/>
                <a:gd name="T120" fmla="+- 0 13482 13252"/>
                <a:gd name="T121" fmla="*/ T120 w 238"/>
                <a:gd name="T122" fmla="+- 0 76 61"/>
                <a:gd name="T123" fmla="*/ 76 h 454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</a:cxnLst>
              <a:rect l="0" t="0" r="r" b="b"/>
              <a:pathLst>
                <a:path w="238" h="454">
                  <a:moveTo>
                    <a:pt x="213" y="0"/>
                  </a:moveTo>
                  <a:lnTo>
                    <a:pt x="4" y="0"/>
                  </a:lnTo>
                  <a:lnTo>
                    <a:pt x="0" y="3"/>
                  </a:lnTo>
                  <a:lnTo>
                    <a:pt x="0" y="420"/>
                  </a:lnTo>
                  <a:lnTo>
                    <a:pt x="4" y="423"/>
                  </a:lnTo>
                  <a:lnTo>
                    <a:pt x="213" y="423"/>
                  </a:lnTo>
                  <a:lnTo>
                    <a:pt x="223" y="433"/>
                  </a:lnTo>
                  <a:lnTo>
                    <a:pt x="223" y="450"/>
                  </a:lnTo>
                  <a:lnTo>
                    <a:pt x="226" y="453"/>
                  </a:lnTo>
                  <a:lnTo>
                    <a:pt x="235" y="453"/>
                  </a:lnTo>
                  <a:lnTo>
                    <a:pt x="238" y="450"/>
                  </a:lnTo>
                  <a:lnTo>
                    <a:pt x="238" y="416"/>
                  </a:lnTo>
                  <a:lnTo>
                    <a:pt x="223" y="416"/>
                  </a:lnTo>
                  <a:lnTo>
                    <a:pt x="217" y="411"/>
                  </a:lnTo>
                  <a:lnTo>
                    <a:pt x="209" y="408"/>
                  </a:lnTo>
                  <a:lnTo>
                    <a:pt x="15" y="408"/>
                  </a:lnTo>
                  <a:lnTo>
                    <a:pt x="15" y="15"/>
                  </a:lnTo>
                  <a:lnTo>
                    <a:pt x="230" y="15"/>
                  </a:lnTo>
                  <a:lnTo>
                    <a:pt x="224" y="6"/>
                  </a:lnTo>
                  <a:lnTo>
                    <a:pt x="213" y="0"/>
                  </a:lnTo>
                  <a:close/>
                  <a:moveTo>
                    <a:pt x="230" y="15"/>
                  </a:moveTo>
                  <a:lnTo>
                    <a:pt x="213" y="15"/>
                  </a:lnTo>
                  <a:lnTo>
                    <a:pt x="223" y="25"/>
                  </a:lnTo>
                  <a:lnTo>
                    <a:pt x="223" y="416"/>
                  </a:lnTo>
                  <a:lnTo>
                    <a:pt x="238" y="416"/>
                  </a:lnTo>
                  <a:lnTo>
                    <a:pt x="238" y="32"/>
                  </a:lnTo>
                  <a:lnTo>
                    <a:pt x="237" y="27"/>
                  </a:lnTo>
                  <a:lnTo>
                    <a:pt x="235" y="22"/>
                  </a:lnTo>
                  <a:lnTo>
                    <a:pt x="234" y="20"/>
                  </a:lnTo>
                  <a:lnTo>
                    <a:pt x="232" y="17"/>
                  </a:lnTo>
                  <a:lnTo>
                    <a:pt x="230" y="15"/>
                  </a:lnTo>
                  <a:close/>
                </a:path>
              </a:pathLst>
            </a:custGeom>
            <a:solidFill>
              <a:srgbClr val="0067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4" name="AutoShape 12"/>
            <p:cNvSpPr>
              <a:spLocks/>
            </p:cNvSpPr>
            <p:nvPr/>
          </p:nvSpPr>
          <p:spPr bwMode="auto">
            <a:xfrm>
              <a:off x="13482" y="68"/>
              <a:ext cx="223" cy="432"/>
            </a:xfrm>
            <a:custGeom>
              <a:avLst/>
              <a:gdLst>
                <a:gd name="T0" fmla="+- 0 13642 13483"/>
                <a:gd name="T1" fmla="*/ T0 w 223"/>
                <a:gd name="T2" fmla="+- 0 365 68"/>
                <a:gd name="T3" fmla="*/ 365 h 432"/>
                <a:gd name="T4" fmla="+- 0 13631 13483"/>
                <a:gd name="T5" fmla="*/ T4 w 223"/>
                <a:gd name="T6" fmla="+- 0 360 68"/>
                <a:gd name="T7" fmla="*/ 360 h 432"/>
                <a:gd name="T8" fmla="+- 0 13576 13483"/>
                <a:gd name="T9" fmla="*/ T8 w 223"/>
                <a:gd name="T10" fmla="+- 0 382 68"/>
                <a:gd name="T11" fmla="*/ 382 h 432"/>
                <a:gd name="T12" fmla="+- 0 13565 13483"/>
                <a:gd name="T13" fmla="*/ T12 w 223"/>
                <a:gd name="T14" fmla="+- 0 387 68"/>
                <a:gd name="T15" fmla="*/ 387 h 432"/>
                <a:gd name="T16" fmla="+- 0 13590 13483"/>
                <a:gd name="T17" fmla="*/ T16 w 223"/>
                <a:gd name="T18" fmla="+- 0 419 68"/>
                <a:gd name="T19" fmla="*/ 419 h 432"/>
                <a:gd name="T20" fmla="+- 0 13593 13483"/>
                <a:gd name="T21" fmla="*/ T20 w 223"/>
                <a:gd name="T22" fmla="+- 0 421 68"/>
                <a:gd name="T23" fmla="*/ 421 h 432"/>
                <a:gd name="T24" fmla="+- 0 13598 13483"/>
                <a:gd name="T25" fmla="*/ T24 w 223"/>
                <a:gd name="T26" fmla="+- 0 421 68"/>
                <a:gd name="T27" fmla="*/ 421 h 432"/>
                <a:gd name="T28" fmla="+- 0 13640 13483"/>
                <a:gd name="T29" fmla="*/ T28 w 223"/>
                <a:gd name="T30" fmla="+- 0 373 68"/>
                <a:gd name="T31" fmla="*/ 373 h 432"/>
                <a:gd name="T32" fmla="+- 0 13706 13483"/>
                <a:gd name="T33" fmla="*/ T32 w 223"/>
                <a:gd name="T34" fmla="+- 0 68 68"/>
                <a:gd name="T35" fmla="*/ 68 h 432"/>
                <a:gd name="T36" fmla="+- 0 13698 13483"/>
                <a:gd name="T37" fmla="*/ T36 w 223"/>
                <a:gd name="T38" fmla="+- 0 76 68"/>
                <a:gd name="T39" fmla="*/ 76 h 432"/>
                <a:gd name="T40" fmla="+- 0 13504 13483"/>
                <a:gd name="T41" fmla="*/ T40 w 223"/>
                <a:gd name="T42" fmla="+- 0 469 68"/>
                <a:gd name="T43" fmla="*/ 469 h 432"/>
                <a:gd name="T44" fmla="+- 0 13490 13483"/>
                <a:gd name="T45" fmla="*/ T44 w 223"/>
                <a:gd name="T46" fmla="+- 0 477 68"/>
                <a:gd name="T47" fmla="*/ 477 h 432"/>
                <a:gd name="T48" fmla="+- 0 13500 13483"/>
                <a:gd name="T49" fmla="*/ T48 w 223"/>
                <a:gd name="T50" fmla="+- 0 76 68"/>
                <a:gd name="T51" fmla="*/ 76 h 432"/>
                <a:gd name="T52" fmla="+- 0 13567 13483"/>
                <a:gd name="T53" fmla="*/ T52 w 223"/>
                <a:gd name="T54" fmla="+- 0 112 68"/>
                <a:gd name="T55" fmla="*/ 112 h 432"/>
                <a:gd name="T56" fmla="+- 0 13567 13483"/>
                <a:gd name="T57" fmla="*/ T56 w 223"/>
                <a:gd name="T58" fmla="+- 0 305 68"/>
                <a:gd name="T59" fmla="*/ 305 h 432"/>
                <a:gd name="T60" fmla="+- 0 13588 13483"/>
                <a:gd name="T61" fmla="*/ T60 w 223"/>
                <a:gd name="T62" fmla="+- 0 332 68"/>
                <a:gd name="T63" fmla="*/ 332 h 432"/>
                <a:gd name="T64" fmla="+- 0 13592 13483"/>
                <a:gd name="T65" fmla="*/ T64 w 223"/>
                <a:gd name="T66" fmla="+- 0 353 68"/>
                <a:gd name="T67" fmla="*/ 353 h 432"/>
                <a:gd name="T68" fmla="+- 0 13603 13483"/>
                <a:gd name="T69" fmla="*/ T68 w 223"/>
                <a:gd name="T70" fmla="+- 0 350 68"/>
                <a:gd name="T71" fmla="*/ 350 h 432"/>
                <a:gd name="T72" fmla="+- 0 13615 13483"/>
                <a:gd name="T73" fmla="*/ T72 w 223"/>
                <a:gd name="T74" fmla="+- 0 318 68"/>
                <a:gd name="T75" fmla="*/ 318 h 432"/>
                <a:gd name="T76" fmla="+- 0 13625 13483"/>
                <a:gd name="T77" fmla="*/ T76 w 223"/>
                <a:gd name="T78" fmla="+- 0 304 68"/>
                <a:gd name="T79" fmla="*/ 304 h 432"/>
                <a:gd name="T80" fmla="+- 0 13625 13483"/>
                <a:gd name="T81" fmla="*/ T80 w 223"/>
                <a:gd name="T82" fmla="+- 0 100 68"/>
                <a:gd name="T83" fmla="*/ 100 h 432"/>
                <a:gd name="T84" fmla="+- 0 13698 13483"/>
                <a:gd name="T85" fmla="*/ T84 w 223"/>
                <a:gd name="T86" fmla="+- 0 76 68"/>
                <a:gd name="T87" fmla="*/ 76 h 432"/>
                <a:gd name="T88" fmla="+- 0 13610 13483"/>
                <a:gd name="T89" fmla="*/ T88 w 223"/>
                <a:gd name="T90" fmla="+- 0 68 68"/>
                <a:gd name="T91" fmla="*/ 68 h 432"/>
                <a:gd name="T92" fmla="+- 0 13610 13483"/>
                <a:gd name="T93" fmla="*/ T92 w 223"/>
                <a:gd name="T94" fmla="+- 0 115 68"/>
                <a:gd name="T95" fmla="*/ 115 h 432"/>
                <a:gd name="T96" fmla="+- 0 13596 13483"/>
                <a:gd name="T97" fmla="*/ T96 w 223"/>
                <a:gd name="T98" fmla="+- 0 318 68"/>
                <a:gd name="T99" fmla="*/ 318 h 432"/>
                <a:gd name="T100" fmla="+- 0 13582 13483"/>
                <a:gd name="T101" fmla="*/ T100 w 223"/>
                <a:gd name="T102" fmla="+- 0 115 68"/>
                <a:gd name="T103" fmla="*/ 115 h 432"/>
                <a:gd name="T104" fmla="+- 0 13610 13483"/>
                <a:gd name="T105" fmla="*/ T104 w 223"/>
                <a:gd name="T106" fmla="+- 0 100 68"/>
                <a:gd name="T107" fmla="*/ 100 h 432"/>
                <a:gd name="T108" fmla="+- 0 13582 13483"/>
                <a:gd name="T109" fmla="*/ T108 w 223"/>
                <a:gd name="T110" fmla="+- 0 76 68"/>
                <a:gd name="T111" fmla="*/ 76 h 432"/>
                <a:gd name="T112" fmla="+- 0 13502 13483"/>
                <a:gd name="T113" fmla="*/ T112 w 223"/>
                <a:gd name="T114" fmla="+- 0 68 68"/>
                <a:gd name="T115" fmla="*/ 68 h 432"/>
                <a:gd name="T116" fmla="+- 0 13487 13483"/>
                <a:gd name="T117" fmla="*/ T116 w 223"/>
                <a:gd name="T118" fmla="+- 0 83 68"/>
                <a:gd name="T119" fmla="*/ 83 h 432"/>
                <a:gd name="T120" fmla="+- 0 13483 13483"/>
                <a:gd name="T121" fmla="*/ T120 w 223"/>
                <a:gd name="T122" fmla="+- 0 93 68"/>
                <a:gd name="T123" fmla="*/ 93 h 432"/>
                <a:gd name="T124" fmla="+- 0 13485 13483"/>
                <a:gd name="T125" fmla="*/ T124 w 223"/>
                <a:gd name="T126" fmla="+- 0 492 68"/>
                <a:gd name="T127" fmla="*/ 492 h 432"/>
                <a:gd name="T128" fmla="+- 0 13503 13483"/>
                <a:gd name="T129" fmla="*/ T128 w 223"/>
                <a:gd name="T130" fmla="+- 0 477 68"/>
                <a:gd name="T131" fmla="*/ 477 h 432"/>
                <a:gd name="T132" fmla="+- 0 13706 13483"/>
                <a:gd name="T133" fmla="*/ T132 w 223"/>
                <a:gd name="T134" fmla="+- 0 477 68"/>
                <a:gd name="T135" fmla="*/ 477 h 432"/>
                <a:gd name="T136" fmla="+- 0 13706 13483"/>
                <a:gd name="T137" fmla="*/ T136 w 223"/>
                <a:gd name="T138" fmla="+- 0 68 68"/>
                <a:gd name="T139" fmla="*/ 68 h 43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</a:cxnLst>
              <a:rect l="0" t="0" r="r" b="b"/>
              <a:pathLst>
                <a:path w="223" h="432">
                  <a:moveTo>
                    <a:pt x="159" y="302"/>
                  </a:moveTo>
                  <a:lnTo>
                    <a:pt x="159" y="297"/>
                  </a:lnTo>
                  <a:lnTo>
                    <a:pt x="153" y="292"/>
                  </a:lnTo>
                  <a:lnTo>
                    <a:pt x="148" y="292"/>
                  </a:lnTo>
                  <a:lnTo>
                    <a:pt x="112" y="335"/>
                  </a:lnTo>
                  <a:lnTo>
                    <a:pt x="93" y="314"/>
                  </a:lnTo>
                  <a:lnTo>
                    <a:pt x="88" y="314"/>
                  </a:lnTo>
                  <a:lnTo>
                    <a:pt x="82" y="319"/>
                  </a:lnTo>
                  <a:lnTo>
                    <a:pt x="82" y="324"/>
                  </a:lnTo>
                  <a:lnTo>
                    <a:pt x="107" y="351"/>
                  </a:lnTo>
                  <a:lnTo>
                    <a:pt x="108" y="352"/>
                  </a:lnTo>
                  <a:lnTo>
                    <a:pt x="110" y="353"/>
                  </a:lnTo>
                  <a:lnTo>
                    <a:pt x="111" y="353"/>
                  </a:lnTo>
                  <a:lnTo>
                    <a:pt x="115" y="353"/>
                  </a:lnTo>
                  <a:lnTo>
                    <a:pt x="117" y="352"/>
                  </a:lnTo>
                  <a:lnTo>
                    <a:pt x="157" y="305"/>
                  </a:lnTo>
                  <a:lnTo>
                    <a:pt x="159" y="302"/>
                  </a:lnTo>
                  <a:close/>
                  <a:moveTo>
                    <a:pt x="223" y="0"/>
                  </a:moveTo>
                  <a:lnTo>
                    <a:pt x="215" y="0"/>
                  </a:lnTo>
                  <a:lnTo>
                    <a:pt x="215" y="8"/>
                  </a:lnTo>
                  <a:lnTo>
                    <a:pt x="215" y="401"/>
                  </a:lnTo>
                  <a:lnTo>
                    <a:pt x="21" y="401"/>
                  </a:lnTo>
                  <a:lnTo>
                    <a:pt x="13" y="404"/>
                  </a:lnTo>
                  <a:lnTo>
                    <a:pt x="7" y="409"/>
                  </a:lnTo>
                  <a:lnTo>
                    <a:pt x="7" y="18"/>
                  </a:lnTo>
                  <a:lnTo>
                    <a:pt x="17" y="8"/>
                  </a:lnTo>
                  <a:lnTo>
                    <a:pt x="84" y="8"/>
                  </a:lnTo>
                  <a:lnTo>
                    <a:pt x="84" y="44"/>
                  </a:lnTo>
                  <a:lnTo>
                    <a:pt x="84" y="236"/>
                  </a:lnTo>
                  <a:lnTo>
                    <a:pt x="84" y="237"/>
                  </a:lnTo>
                  <a:lnTo>
                    <a:pt x="85" y="239"/>
                  </a:lnTo>
                  <a:lnTo>
                    <a:pt x="105" y="264"/>
                  </a:lnTo>
                  <a:lnTo>
                    <a:pt x="105" y="282"/>
                  </a:lnTo>
                  <a:lnTo>
                    <a:pt x="109" y="285"/>
                  </a:lnTo>
                  <a:lnTo>
                    <a:pt x="117" y="285"/>
                  </a:lnTo>
                  <a:lnTo>
                    <a:pt x="120" y="282"/>
                  </a:lnTo>
                  <a:lnTo>
                    <a:pt x="120" y="264"/>
                  </a:lnTo>
                  <a:lnTo>
                    <a:pt x="132" y="250"/>
                  </a:lnTo>
                  <a:lnTo>
                    <a:pt x="141" y="237"/>
                  </a:lnTo>
                  <a:lnTo>
                    <a:pt x="142" y="236"/>
                  </a:lnTo>
                  <a:lnTo>
                    <a:pt x="142" y="44"/>
                  </a:lnTo>
                  <a:lnTo>
                    <a:pt x="142" y="32"/>
                  </a:lnTo>
                  <a:lnTo>
                    <a:pt x="142" y="8"/>
                  </a:lnTo>
                  <a:lnTo>
                    <a:pt x="215" y="8"/>
                  </a:lnTo>
                  <a:lnTo>
                    <a:pt x="215" y="0"/>
                  </a:lnTo>
                  <a:lnTo>
                    <a:pt x="127" y="0"/>
                  </a:lnTo>
                  <a:lnTo>
                    <a:pt x="127" y="32"/>
                  </a:lnTo>
                  <a:lnTo>
                    <a:pt x="127" y="47"/>
                  </a:lnTo>
                  <a:lnTo>
                    <a:pt x="127" y="232"/>
                  </a:lnTo>
                  <a:lnTo>
                    <a:pt x="113" y="250"/>
                  </a:lnTo>
                  <a:lnTo>
                    <a:pt x="99" y="232"/>
                  </a:lnTo>
                  <a:lnTo>
                    <a:pt x="99" y="47"/>
                  </a:lnTo>
                  <a:lnTo>
                    <a:pt x="127" y="47"/>
                  </a:lnTo>
                  <a:lnTo>
                    <a:pt x="127" y="32"/>
                  </a:lnTo>
                  <a:lnTo>
                    <a:pt x="99" y="32"/>
                  </a:lnTo>
                  <a:lnTo>
                    <a:pt x="99" y="8"/>
                  </a:lnTo>
                  <a:lnTo>
                    <a:pt x="99" y="0"/>
                  </a:lnTo>
                  <a:lnTo>
                    <a:pt x="19" y="0"/>
                  </a:lnTo>
                  <a:lnTo>
                    <a:pt x="9" y="6"/>
                  </a:lnTo>
                  <a:lnTo>
                    <a:pt x="4" y="15"/>
                  </a:lnTo>
                  <a:lnTo>
                    <a:pt x="1" y="20"/>
                  </a:lnTo>
                  <a:lnTo>
                    <a:pt x="0" y="25"/>
                  </a:lnTo>
                  <a:lnTo>
                    <a:pt x="0" y="431"/>
                  </a:lnTo>
                  <a:lnTo>
                    <a:pt x="2" y="424"/>
                  </a:lnTo>
                  <a:lnTo>
                    <a:pt x="13" y="413"/>
                  </a:lnTo>
                  <a:lnTo>
                    <a:pt x="20" y="409"/>
                  </a:lnTo>
                  <a:lnTo>
                    <a:pt x="21" y="409"/>
                  </a:lnTo>
                  <a:lnTo>
                    <a:pt x="223" y="409"/>
                  </a:lnTo>
                  <a:lnTo>
                    <a:pt x="223" y="8"/>
                  </a:lnTo>
                  <a:lnTo>
                    <a:pt x="22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5" name="Freeform 13"/>
            <p:cNvSpPr>
              <a:spLocks/>
            </p:cNvSpPr>
            <p:nvPr/>
          </p:nvSpPr>
          <p:spPr bwMode="auto">
            <a:xfrm>
              <a:off x="13475" y="60"/>
              <a:ext cx="238" cy="454"/>
            </a:xfrm>
            <a:custGeom>
              <a:avLst/>
              <a:gdLst>
                <a:gd name="T0" fmla="+- 0 13710 13475"/>
                <a:gd name="T1" fmla="*/ T0 w 238"/>
                <a:gd name="T2" fmla="+- 0 61 61"/>
                <a:gd name="T3" fmla="*/ 61 h 454"/>
                <a:gd name="T4" fmla="+- 0 13706 13475"/>
                <a:gd name="T5" fmla="*/ T4 w 238"/>
                <a:gd name="T6" fmla="+- 0 61 61"/>
                <a:gd name="T7" fmla="*/ 61 h 454"/>
                <a:gd name="T8" fmla="+- 0 13610 13475"/>
                <a:gd name="T9" fmla="*/ T8 w 238"/>
                <a:gd name="T10" fmla="+- 0 61 61"/>
                <a:gd name="T11" fmla="*/ 61 h 454"/>
                <a:gd name="T12" fmla="+- 0 13610 13475"/>
                <a:gd name="T13" fmla="*/ T12 w 238"/>
                <a:gd name="T14" fmla="+- 0 76 61"/>
                <a:gd name="T15" fmla="*/ 76 h 454"/>
                <a:gd name="T16" fmla="+- 0 13698 13475"/>
                <a:gd name="T17" fmla="*/ T16 w 238"/>
                <a:gd name="T18" fmla="+- 0 76 61"/>
                <a:gd name="T19" fmla="*/ 76 h 454"/>
                <a:gd name="T20" fmla="+- 0 13698 13475"/>
                <a:gd name="T21" fmla="*/ T20 w 238"/>
                <a:gd name="T22" fmla="+- 0 469 61"/>
                <a:gd name="T23" fmla="*/ 469 h 454"/>
                <a:gd name="T24" fmla="+- 0 13504 13475"/>
                <a:gd name="T25" fmla="*/ T24 w 238"/>
                <a:gd name="T26" fmla="+- 0 469 61"/>
                <a:gd name="T27" fmla="*/ 469 h 454"/>
                <a:gd name="T28" fmla="+- 0 13496 13475"/>
                <a:gd name="T29" fmla="*/ T28 w 238"/>
                <a:gd name="T30" fmla="+- 0 472 61"/>
                <a:gd name="T31" fmla="*/ 472 h 454"/>
                <a:gd name="T32" fmla="+- 0 13490 13475"/>
                <a:gd name="T33" fmla="*/ T32 w 238"/>
                <a:gd name="T34" fmla="+- 0 477 61"/>
                <a:gd name="T35" fmla="*/ 477 h 454"/>
                <a:gd name="T36" fmla="+- 0 13490 13475"/>
                <a:gd name="T37" fmla="*/ T36 w 238"/>
                <a:gd name="T38" fmla="+- 0 86 61"/>
                <a:gd name="T39" fmla="*/ 86 h 454"/>
                <a:gd name="T40" fmla="+- 0 13500 13475"/>
                <a:gd name="T41" fmla="*/ T40 w 238"/>
                <a:gd name="T42" fmla="+- 0 76 61"/>
                <a:gd name="T43" fmla="*/ 76 h 454"/>
                <a:gd name="T44" fmla="+- 0 13582 13475"/>
                <a:gd name="T45" fmla="*/ T44 w 238"/>
                <a:gd name="T46" fmla="+- 0 76 61"/>
                <a:gd name="T47" fmla="*/ 76 h 454"/>
                <a:gd name="T48" fmla="+- 0 13582 13475"/>
                <a:gd name="T49" fmla="*/ T48 w 238"/>
                <a:gd name="T50" fmla="+- 0 61 61"/>
                <a:gd name="T51" fmla="*/ 61 h 454"/>
                <a:gd name="T52" fmla="+- 0 13500 13475"/>
                <a:gd name="T53" fmla="*/ T52 w 238"/>
                <a:gd name="T54" fmla="+- 0 61 61"/>
                <a:gd name="T55" fmla="*/ 61 h 454"/>
                <a:gd name="T56" fmla="+- 0 13489 13475"/>
                <a:gd name="T57" fmla="*/ T56 w 238"/>
                <a:gd name="T58" fmla="+- 0 67 61"/>
                <a:gd name="T59" fmla="*/ 67 h 454"/>
                <a:gd name="T60" fmla="+- 0 13481 13475"/>
                <a:gd name="T61" fmla="*/ T60 w 238"/>
                <a:gd name="T62" fmla="+- 0 78 61"/>
                <a:gd name="T63" fmla="*/ 78 h 454"/>
                <a:gd name="T64" fmla="+- 0 13476 13475"/>
                <a:gd name="T65" fmla="*/ T64 w 238"/>
                <a:gd name="T66" fmla="+- 0 88 61"/>
                <a:gd name="T67" fmla="*/ 88 h 454"/>
                <a:gd name="T68" fmla="+- 0 13475 13475"/>
                <a:gd name="T69" fmla="*/ T68 w 238"/>
                <a:gd name="T70" fmla="+- 0 93 61"/>
                <a:gd name="T71" fmla="*/ 93 h 454"/>
                <a:gd name="T72" fmla="+- 0 13475 13475"/>
                <a:gd name="T73" fmla="*/ T72 w 238"/>
                <a:gd name="T74" fmla="+- 0 511 61"/>
                <a:gd name="T75" fmla="*/ 511 h 454"/>
                <a:gd name="T76" fmla="+- 0 13478 13475"/>
                <a:gd name="T77" fmla="*/ T76 w 238"/>
                <a:gd name="T78" fmla="+- 0 514 61"/>
                <a:gd name="T79" fmla="*/ 514 h 454"/>
                <a:gd name="T80" fmla="+- 0 13487 13475"/>
                <a:gd name="T81" fmla="*/ T80 w 238"/>
                <a:gd name="T82" fmla="+- 0 514 61"/>
                <a:gd name="T83" fmla="*/ 514 h 454"/>
                <a:gd name="T84" fmla="+- 0 13490 13475"/>
                <a:gd name="T85" fmla="*/ T84 w 238"/>
                <a:gd name="T86" fmla="+- 0 511 61"/>
                <a:gd name="T87" fmla="*/ 511 h 454"/>
                <a:gd name="T88" fmla="+- 0 13490 13475"/>
                <a:gd name="T89" fmla="*/ T88 w 238"/>
                <a:gd name="T90" fmla="+- 0 494 61"/>
                <a:gd name="T91" fmla="*/ 494 h 454"/>
                <a:gd name="T92" fmla="+- 0 13500 13475"/>
                <a:gd name="T93" fmla="*/ T92 w 238"/>
                <a:gd name="T94" fmla="+- 0 484 61"/>
                <a:gd name="T95" fmla="*/ 484 h 454"/>
                <a:gd name="T96" fmla="+- 0 13710 13475"/>
                <a:gd name="T97" fmla="*/ T96 w 238"/>
                <a:gd name="T98" fmla="+- 0 484 61"/>
                <a:gd name="T99" fmla="*/ 484 h 454"/>
                <a:gd name="T100" fmla="+- 0 13713 13475"/>
                <a:gd name="T101" fmla="*/ T100 w 238"/>
                <a:gd name="T102" fmla="+- 0 481 61"/>
                <a:gd name="T103" fmla="*/ 481 h 454"/>
                <a:gd name="T104" fmla="+- 0 13713 13475"/>
                <a:gd name="T105" fmla="*/ T104 w 238"/>
                <a:gd name="T106" fmla="+- 0 64 61"/>
                <a:gd name="T107" fmla="*/ 64 h 454"/>
                <a:gd name="T108" fmla="+- 0 13710 13475"/>
                <a:gd name="T109" fmla="*/ T108 w 238"/>
                <a:gd name="T110" fmla="+- 0 61 61"/>
                <a:gd name="T111" fmla="*/ 61 h 454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</a:cxnLst>
              <a:rect l="0" t="0" r="r" b="b"/>
              <a:pathLst>
                <a:path w="238" h="454">
                  <a:moveTo>
                    <a:pt x="235" y="0"/>
                  </a:moveTo>
                  <a:lnTo>
                    <a:pt x="231" y="0"/>
                  </a:lnTo>
                  <a:lnTo>
                    <a:pt x="135" y="0"/>
                  </a:lnTo>
                  <a:lnTo>
                    <a:pt x="135" y="15"/>
                  </a:lnTo>
                  <a:lnTo>
                    <a:pt x="223" y="15"/>
                  </a:lnTo>
                  <a:lnTo>
                    <a:pt x="223" y="408"/>
                  </a:lnTo>
                  <a:lnTo>
                    <a:pt x="29" y="408"/>
                  </a:lnTo>
                  <a:lnTo>
                    <a:pt x="21" y="411"/>
                  </a:lnTo>
                  <a:lnTo>
                    <a:pt x="15" y="416"/>
                  </a:lnTo>
                  <a:lnTo>
                    <a:pt x="15" y="25"/>
                  </a:lnTo>
                  <a:lnTo>
                    <a:pt x="25" y="15"/>
                  </a:lnTo>
                  <a:lnTo>
                    <a:pt x="107" y="15"/>
                  </a:lnTo>
                  <a:lnTo>
                    <a:pt x="107" y="0"/>
                  </a:lnTo>
                  <a:lnTo>
                    <a:pt x="25" y="0"/>
                  </a:lnTo>
                  <a:lnTo>
                    <a:pt x="14" y="6"/>
                  </a:lnTo>
                  <a:lnTo>
                    <a:pt x="6" y="17"/>
                  </a:lnTo>
                  <a:lnTo>
                    <a:pt x="1" y="27"/>
                  </a:lnTo>
                  <a:lnTo>
                    <a:pt x="0" y="32"/>
                  </a:lnTo>
                  <a:lnTo>
                    <a:pt x="0" y="450"/>
                  </a:lnTo>
                  <a:lnTo>
                    <a:pt x="3" y="453"/>
                  </a:lnTo>
                  <a:lnTo>
                    <a:pt x="12" y="453"/>
                  </a:lnTo>
                  <a:lnTo>
                    <a:pt x="15" y="450"/>
                  </a:lnTo>
                  <a:lnTo>
                    <a:pt x="15" y="433"/>
                  </a:lnTo>
                  <a:lnTo>
                    <a:pt x="25" y="423"/>
                  </a:lnTo>
                  <a:lnTo>
                    <a:pt x="235" y="423"/>
                  </a:lnTo>
                  <a:lnTo>
                    <a:pt x="238" y="420"/>
                  </a:lnTo>
                  <a:lnTo>
                    <a:pt x="238" y="3"/>
                  </a:lnTo>
                  <a:lnTo>
                    <a:pt x="235" y="0"/>
                  </a:lnTo>
                  <a:close/>
                </a:path>
              </a:pathLst>
            </a:custGeom>
            <a:solidFill>
              <a:srgbClr val="0067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pic>
          <p:nvPicPr>
            <p:cNvPr id="1038" name="Picture 1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296" y="106"/>
              <a:ext cx="145" cy="1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6" name="AutoShape 15"/>
            <p:cNvSpPr>
              <a:spLocks/>
            </p:cNvSpPr>
            <p:nvPr/>
          </p:nvSpPr>
          <p:spPr bwMode="auto">
            <a:xfrm>
              <a:off x="13296" y="260"/>
              <a:ext cx="145" cy="148"/>
            </a:xfrm>
            <a:custGeom>
              <a:avLst/>
              <a:gdLst>
                <a:gd name="T0" fmla="+- 0 13440 13296"/>
                <a:gd name="T1" fmla="*/ T0 w 145"/>
                <a:gd name="T2" fmla="+- 0 396 261"/>
                <a:gd name="T3" fmla="*/ 396 h 148"/>
                <a:gd name="T4" fmla="+- 0 13437 13296"/>
                <a:gd name="T5" fmla="*/ T4 w 145"/>
                <a:gd name="T6" fmla="+- 0 393 261"/>
                <a:gd name="T7" fmla="*/ 393 h 148"/>
                <a:gd name="T8" fmla="+- 0 13300 13296"/>
                <a:gd name="T9" fmla="*/ T8 w 145"/>
                <a:gd name="T10" fmla="+- 0 393 261"/>
                <a:gd name="T11" fmla="*/ 393 h 148"/>
                <a:gd name="T12" fmla="+- 0 13296 13296"/>
                <a:gd name="T13" fmla="*/ T12 w 145"/>
                <a:gd name="T14" fmla="+- 0 396 261"/>
                <a:gd name="T15" fmla="*/ 396 h 148"/>
                <a:gd name="T16" fmla="+- 0 13296 13296"/>
                <a:gd name="T17" fmla="*/ T16 w 145"/>
                <a:gd name="T18" fmla="+- 0 405 261"/>
                <a:gd name="T19" fmla="*/ 405 h 148"/>
                <a:gd name="T20" fmla="+- 0 13300 13296"/>
                <a:gd name="T21" fmla="*/ T20 w 145"/>
                <a:gd name="T22" fmla="+- 0 408 261"/>
                <a:gd name="T23" fmla="*/ 408 h 148"/>
                <a:gd name="T24" fmla="+- 0 13437 13296"/>
                <a:gd name="T25" fmla="*/ T24 w 145"/>
                <a:gd name="T26" fmla="+- 0 408 261"/>
                <a:gd name="T27" fmla="*/ 408 h 148"/>
                <a:gd name="T28" fmla="+- 0 13440 13296"/>
                <a:gd name="T29" fmla="*/ T28 w 145"/>
                <a:gd name="T30" fmla="+- 0 405 261"/>
                <a:gd name="T31" fmla="*/ 405 h 148"/>
                <a:gd name="T32" fmla="+- 0 13440 13296"/>
                <a:gd name="T33" fmla="*/ T32 w 145"/>
                <a:gd name="T34" fmla="+- 0 400 261"/>
                <a:gd name="T35" fmla="*/ 400 h 148"/>
                <a:gd name="T36" fmla="+- 0 13440 13296"/>
                <a:gd name="T37" fmla="*/ T36 w 145"/>
                <a:gd name="T38" fmla="+- 0 396 261"/>
                <a:gd name="T39" fmla="*/ 396 h 148"/>
                <a:gd name="T40" fmla="+- 0 13440 13296"/>
                <a:gd name="T41" fmla="*/ T40 w 145"/>
                <a:gd name="T42" fmla="+- 0 346 261"/>
                <a:gd name="T43" fmla="*/ 346 h 148"/>
                <a:gd name="T44" fmla="+- 0 13437 13296"/>
                <a:gd name="T45" fmla="*/ T44 w 145"/>
                <a:gd name="T46" fmla="+- 0 343 261"/>
                <a:gd name="T47" fmla="*/ 343 h 148"/>
                <a:gd name="T48" fmla="+- 0 13300 13296"/>
                <a:gd name="T49" fmla="*/ T48 w 145"/>
                <a:gd name="T50" fmla="+- 0 343 261"/>
                <a:gd name="T51" fmla="*/ 343 h 148"/>
                <a:gd name="T52" fmla="+- 0 13296 13296"/>
                <a:gd name="T53" fmla="*/ T52 w 145"/>
                <a:gd name="T54" fmla="+- 0 346 261"/>
                <a:gd name="T55" fmla="*/ 346 h 148"/>
                <a:gd name="T56" fmla="+- 0 13296 13296"/>
                <a:gd name="T57" fmla="*/ T56 w 145"/>
                <a:gd name="T58" fmla="+- 0 354 261"/>
                <a:gd name="T59" fmla="*/ 354 h 148"/>
                <a:gd name="T60" fmla="+- 0 13300 13296"/>
                <a:gd name="T61" fmla="*/ T60 w 145"/>
                <a:gd name="T62" fmla="+- 0 358 261"/>
                <a:gd name="T63" fmla="*/ 358 h 148"/>
                <a:gd name="T64" fmla="+- 0 13437 13296"/>
                <a:gd name="T65" fmla="*/ T64 w 145"/>
                <a:gd name="T66" fmla="+- 0 358 261"/>
                <a:gd name="T67" fmla="*/ 358 h 148"/>
                <a:gd name="T68" fmla="+- 0 13440 13296"/>
                <a:gd name="T69" fmla="*/ T68 w 145"/>
                <a:gd name="T70" fmla="+- 0 354 261"/>
                <a:gd name="T71" fmla="*/ 354 h 148"/>
                <a:gd name="T72" fmla="+- 0 13440 13296"/>
                <a:gd name="T73" fmla="*/ T72 w 145"/>
                <a:gd name="T74" fmla="+- 0 350 261"/>
                <a:gd name="T75" fmla="*/ 350 h 148"/>
                <a:gd name="T76" fmla="+- 0 13440 13296"/>
                <a:gd name="T77" fmla="*/ T76 w 145"/>
                <a:gd name="T78" fmla="+- 0 346 261"/>
                <a:gd name="T79" fmla="*/ 346 h 148"/>
                <a:gd name="T80" fmla="+- 0 13440 13296"/>
                <a:gd name="T81" fmla="*/ T80 w 145"/>
                <a:gd name="T82" fmla="+- 0 264 261"/>
                <a:gd name="T83" fmla="*/ 264 h 148"/>
                <a:gd name="T84" fmla="+- 0 13437 13296"/>
                <a:gd name="T85" fmla="*/ T84 w 145"/>
                <a:gd name="T86" fmla="+- 0 261 261"/>
                <a:gd name="T87" fmla="*/ 261 h 148"/>
                <a:gd name="T88" fmla="+- 0 13300 13296"/>
                <a:gd name="T89" fmla="*/ T88 w 145"/>
                <a:gd name="T90" fmla="+- 0 261 261"/>
                <a:gd name="T91" fmla="*/ 261 h 148"/>
                <a:gd name="T92" fmla="+- 0 13296 13296"/>
                <a:gd name="T93" fmla="*/ T92 w 145"/>
                <a:gd name="T94" fmla="+- 0 264 261"/>
                <a:gd name="T95" fmla="*/ 264 h 148"/>
                <a:gd name="T96" fmla="+- 0 13296 13296"/>
                <a:gd name="T97" fmla="*/ T96 w 145"/>
                <a:gd name="T98" fmla="+- 0 272 261"/>
                <a:gd name="T99" fmla="*/ 272 h 148"/>
                <a:gd name="T100" fmla="+- 0 13300 13296"/>
                <a:gd name="T101" fmla="*/ T100 w 145"/>
                <a:gd name="T102" fmla="+- 0 276 261"/>
                <a:gd name="T103" fmla="*/ 276 h 148"/>
                <a:gd name="T104" fmla="+- 0 13437 13296"/>
                <a:gd name="T105" fmla="*/ T104 w 145"/>
                <a:gd name="T106" fmla="+- 0 276 261"/>
                <a:gd name="T107" fmla="*/ 276 h 148"/>
                <a:gd name="T108" fmla="+- 0 13440 13296"/>
                <a:gd name="T109" fmla="*/ T108 w 145"/>
                <a:gd name="T110" fmla="+- 0 272 261"/>
                <a:gd name="T111" fmla="*/ 272 h 148"/>
                <a:gd name="T112" fmla="+- 0 13440 13296"/>
                <a:gd name="T113" fmla="*/ T112 w 145"/>
                <a:gd name="T114" fmla="+- 0 268 261"/>
                <a:gd name="T115" fmla="*/ 268 h 148"/>
                <a:gd name="T116" fmla="+- 0 13440 13296"/>
                <a:gd name="T117" fmla="*/ T116 w 145"/>
                <a:gd name="T118" fmla="+- 0 264 261"/>
                <a:gd name="T119" fmla="*/ 264 h 148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</a:cxnLst>
              <a:rect l="0" t="0" r="r" b="b"/>
              <a:pathLst>
                <a:path w="145" h="148">
                  <a:moveTo>
                    <a:pt x="144" y="135"/>
                  </a:moveTo>
                  <a:lnTo>
                    <a:pt x="141" y="132"/>
                  </a:lnTo>
                  <a:lnTo>
                    <a:pt x="4" y="132"/>
                  </a:lnTo>
                  <a:lnTo>
                    <a:pt x="0" y="135"/>
                  </a:lnTo>
                  <a:lnTo>
                    <a:pt x="0" y="144"/>
                  </a:lnTo>
                  <a:lnTo>
                    <a:pt x="4" y="147"/>
                  </a:lnTo>
                  <a:lnTo>
                    <a:pt x="141" y="147"/>
                  </a:lnTo>
                  <a:lnTo>
                    <a:pt x="144" y="144"/>
                  </a:lnTo>
                  <a:lnTo>
                    <a:pt x="144" y="139"/>
                  </a:lnTo>
                  <a:lnTo>
                    <a:pt x="144" y="135"/>
                  </a:lnTo>
                  <a:close/>
                  <a:moveTo>
                    <a:pt x="144" y="85"/>
                  </a:moveTo>
                  <a:lnTo>
                    <a:pt x="141" y="82"/>
                  </a:lnTo>
                  <a:lnTo>
                    <a:pt x="4" y="82"/>
                  </a:lnTo>
                  <a:lnTo>
                    <a:pt x="0" y="85"/>
                  </a:lnTo>
                  <a:lnTo>
                    <a:pt x="0" y="93"/>
                  </a:lnTo>
                  <a:lnTo>
                    <a:pt x="4" y="97"/>
                  </a:lnTo>
                  <a:lnTo>
                    <a:pt x="141" y="97"/>
                  </a:lnTo>
                  <a:lnTo>
                    <a:pt x="144" y="93"/>
                  </a:lnTo>
                  <a:lnTo>
                    <a:pt x="144" y="89"/>
                  </a:lnTo>
                  <a:lnTo>
                    <a:pt x="144" y="85"/>
                  </a:lnTo>
                  <a:close/>
                  <a:moveTo>
                    <a:pt x="144" y="3"/>
                  </a:moveTo>
                  <a:lnTo>
                    <a:pt x="141" y="0"/>
                  </a:lnTo>
                  <a:lnTo>
                    <a:pt x="4" y="0"/>
                  </a:lnTo>
                  <a:lnTo>
                    <a:pt x="0" y="3"/>
                  </a:lnTo>
                  <a:lnTo>
                    <a:pt x="0" y="11"/>
                  </a:lnTo>
                  <a:lnTo>
                    <a:pt x="4" y="15"/>
                  </a:lnTo>
                  <a:lnTo>
                    <a:pt x="141" y="15"/>
                  </a:lnTo>
                  <a:lnTo>
                    <a:pt x="144" y="11"/>
                  </a:lnTo>
                  <a:lnTo>
                    <a:pt x="144" y="7"/>
                  </a:lnTo>
                  <a:lnTo>
                    <a:pt x="144" y="3"/>
                  </a:lnTo>
                  <a:close/>
                </a:path>
              </a:pathLst>
            </a:custGeom>
            <a:solidFill>
              <a:srgbClr val="0067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7" name="AutoShape 16"/>
            <p:cNvSpPr>
              <a:spLocks/>
            </p:cNvSpPr>
            <p:nvPr/>
          </p:nvSpPr>
          <p:spPr bwMode="auto">
            <a:xfrm>
              <a:off x="13574" y="13"/>
              <a:ext cx="43" cy="317"/>
            </a:xfrm>
            <a:custGeom>
              <a:avLst/>
              <a:gdLst>
                <a:gd name="T0" fmla="+- 0 13608 13574"/>
                <a:gd name="T1" fmla="*/ T0 w 43"/>
                <a:gd name="T2" fmla="+- 0 13 13"/>
                <a:gd name="T3" fmla="*/ 13 h 317"/>
                <a:gd name="T4" fmla="+- 0 13584 13574"/>
                <a:gd name="T5" fmla="*/ T4 w 43"/>
                <a:gd name="T6" fmla="+- 0 13 13"/>
                <a:gd name="T7" fmla="*/ 13 h 317"/>
                <a:gd name="T8" fmla="+- 0 13574 13574"/>
                <a:gd name="T9" fmla="*/ T8 w 43"/>
                <a:gd name="T10" fmla="+- 0 23 13"/>
                <a:gd name="T11" fmla="*/ 23 h 317"/>
                <a:gd name="T12" fmla="+- 0 13574 13574"/>
                <a:gd name="T13" fmla="*/ T12 w 43"/>
                <a:gd name="T14" fmla="+- 0 302 13"/>
                <a:gd name="T15" fmla="*/ 302 h 317"/>
                <a:gd name="T16" fmla="+- 0 13596 13574"/>
                <a:gd name="T17" fmla="*/ T16 w 43"/>
                <a:gd name="T18" fmla="+- 0 330 13"/>
                <a:gd name="T19" fmla="*/ 330 h 317"/>
                <a:gd name="T20" fmla="+- 0 13605 13574"/>
                <a:gd name="T21" fmla="*/ T20 w 43"/>
                <a:gd name="T22" fmla="+- 0 318 13"/>
                <a:gd name="T23" fmla="*/ 318 h 317"/>
                <a:gd name="T24" fmla="+- 0 13596 13574"/>
                <a:gd name="T25" fmla="*/ T24 w 43"/>
                <a:gd name="T26" fmla="+- 0 318 13"/>
                <a:gd name="T27" fmla="*/ 318 h 317"/>
                <a:gd name="T28" fmla="+- 0 13582 13574"/>
                <a:gd name="T29" fmla="*/ T28 w 43"/>
                <a:gd name="T30" fmla="+- 0 300 13"/>
                <a:gd name="T31" fmla="*/ 300 h 317"/>
                <a:gd name="T32" fmla="+- 0 13582 13574"/>
                <a:gd name="T33" fmla="*/ T32 w 43"/>
                <a:gd name="T34" fmla="+- 0 115 13"/>
                <a:gd name="T35" fmla="*/ 115 h 317"/>
                <a:gd name="T36" fmla="+- 0 13617 13574"/>
                <a:gd name="T37" fmla="*/ T36 w 43"/>
                <a:gd name="T38" fmla="+- 0 115 13"/>
                <a:gd name="T39" fmla="*/ 115 h 317"/>
                <a:gd name="T40" fmla="+- 0 13617 13574"/>
                <a:gd name="T41" fmla="*/ T40 w 43"/>
                <a:gd name="T42" fmla="+- 0 100 13"/>
                <a:gd name="T43" fmla="*/ 100 h 317"/>
                <a:gd name="T44" fmla="+- 0 13582 13574"/>
                <a:gd name="T45" fmla="*/ T44 w 43"/>
                <a:gd name="T46" fmla="+- 0 100 13"/>
                <a:gd name="T47" fmla="*/ 100 h 317"/>
                <a:gd name="T48" fmla="+- 0 13582 13574"/>
                <a:gd name="T49" fmla="*/ T48 w 43"/>
                <a:gd name="T50" fmla="+- 0 27 13"/>
                <a:gd name="T51" fmla="*/ 27 h 317"/>
                <a:gd name="T52" fmla="+- 0 13588 13574"/>
                <a:gd name="T53" fmla="*/ T52 w 43"/>
                <a:gd name="T54" fmla="+- 0 21 13"/>
                <a:gd name="T55" fmla="*/ 21 h 317"/>
                <a:gd name="T56" fmla="+- 0 13615 13574"/>
                <a:gd name="T57" fmla="*/ T56 w 43"/>
                <a:gd name="T58" fmla="+- 0 21 13"/>
                <a:gd name="T59" fmla="*/ 21 h 317"/>
                <a:gd name="T60" fmla="+- 0 13608 13574"/>
                <a:gd name="T61" fmla="*/ T60 w 43"/>
                <a:gd name="T62" fmla="+- 0 13 13"/>
                <a:gd name="T63" fmla="*/ 13 h 317"/>
                <a:gd name="T64" fmla="+- 0 13617 13574"/>
                <a:gd name="T65" fmla="*/ T64 w 43"/>
                <a:gd name="T66" fmla="+- 0 115 13"/>
                <a:gd name="T67" fmla="*/ 115 h 317"/>
                <a:gd name="T68" fmla="+- 0 13610 13574"/>
                <a:gd name="T69" fmla="*/ T68 w 43"/>
                <a:gd name="T70" fmla="+- 0 115 13"/>
                <a:gd name="T71" fmla="*/ 115 h 317"/>
                <a:gd name="T72" fmla="+- 0 13610 13574"/>
                <a:gd name="T73" fmla="*/ T72 w 43"/>
                <a:gd name="T74" fmla="+- 0 300 13"/>
                <a:gd name="T75" fmla="*/ 300 h 317"/>
                <a:gd name="T76" fmla="+- 0 13596 13574"/>
                <a:gd name="T77" fmla="*/ T76 w 43"/>
                <a:gd name="T78" fmla="+- 0 318 13"/>
                <a:gd name="T79" fmla="*/ 318 h 317"/>
                <a:gd name="T80" fmla="+- 0 13605 13574"/>
                <a:gd name="T81" fmla="*/ T80 w 43"/>
                <a:gd name="T82" fmla="+- 0 318 13"/>
                <a:gd name="T83" fmla="*/ 318 h 317"/>
                <a:gd name="T84" fmla="+- 0 13617 13574"/>
                <a:gd name="T85" fmla="*/ T84 w 43"/>
                <a:gd name="T86" fmla="+- 0 302 13"/>
                <a:gd name="T87" fmla="*/ 302 h 317"/>
                <a:gd name="T88" fmla="+- 0 13617 13574"/>
                <a:gd name="T89" fmla="*/ T88 w 43"/>
                <a:gd name="T90" fmla="+- 0 115 13"/>
                <a:gd name="T91" fmla="*/ 115 h 317"/>
                <a:gd name="T92" fmla="+- 0 13615 13574"/>
                <a:gd name="T93" fmla="*/ T92 w 43"/>
                <a:gd name="T94" fmla="+- 0 21 13"/>
                <a:gd name="T95" fmla="*/ 21 h 317"/>
                <a:gd name="T96" fmla="+- 0 13603 13574"/>
                <a:gd name="T97" fmla="*/ T96 w 43"/>
                <a:gd name="T98" fmla="+- 0 21 13"/>
                <a:gd name="T99" fmla="*/ 21 h 317"/>
                <a:gd name="T100" fmla="+- 0 13610 13574"/>
                <a:gd name="T101" fmla="*/ T100 w 43"/>
                <a:gd name="T102" fmla="+- 0 27 13"/>
                <a:gd name="T103" fmla="*/ 27 h 317"/>
                <a:gd name="T104" fmla="+- 0 13610 13574"/>
                <a:gd name="T105" fmla="*/ T104 w 43"/>
                <a:gd name="T106" fmla="+- 0 100 13"/>
                <a:gd name="T107" fmla="*/ 100 h 317"/>
                <a:gd name="T108" fmla="+- 0 13617 13574"/>
                <a:gd name="T109" fmla="*/ T108 w 43"/>
                <a:gd name="T110" fmla="+- 0 100 13"/>
                <a:gd name="T111" fmla="*/ 100 h 317"/>
                <a:gd name="T112" fmla="+- 0 13617 13574"/>
                <a:gd name="T113" fmla="*/ T112 w 43"/>
                <a:gd name="T114" fmla="+- 0 23 13"/>
                <a:gd name="T115" fmla="*/ 23 h 317"/>
                <a:gd name="T116" fmla="+- 0 13615 13574"/>
                <a:gd name="T117" fmla="*/ T116 w 43"/>
                <a:gd name="T118" fmla="+- 0 21 13"/>
                <a:gd name="T119" fmla="*/ 21 h 317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</a:cxnLst>
              <a:rect l="0" t="0" r="r" b="b"/>
              <a:pathLst>
                <a:path w="43" h="317">
                  <a:moveTo>
                    <a:pt x="34" y="0"/>
                  </a:moveTo>
                  <a:lnTo>
                    <a:pt x="10" y="0"/>
                  </a:lnTo>
                  <a:lnTo>
                    <a:pt x="0" y="10"/>
                  </a:lnTo>
                  <a:lnTo>
                    <a:pt x="0" y="289"/>
                  </a:lnTo>
                  <a:lnTo>
                    <a:pt x="22" y="317"/>
                  </a:lnTo>
                  <a:lnTo>
                    <a:pt x="31" y="305"/>
                  </a:lnTo>
                  <a:lnTo>
                    <a:pt x="22" y="305"/>
                  </a:lnTo>
                  <a:lnTo>
                    <a:pt x="8" y="287"/>
                  </a:lnTo>
                  <a:lnTo>
                    <a:pt x="8" y="102"/>
                  </a:lnTo>
                  <a:lnTo>
                    <a:pt x="43" y="102"/>
                  </a:lnTo>
                  <a:lnTo>
                    <a:pt x="43" y="87"/>
                  </a:lnTo>
                  <a:lnTo>
                    <a:pt x="8" y="87"/>
                  </a:lnTo>
                  <a:lnTo>
                    <a:pt x="8" y="14"/>
                  </a:lnTo>
                  <a:lnTo>
                    <a:pt x="14" y="8"/>
                  </a:lnTo>
                  <a:lnTo>
                    <a:pt x="41" y="8"/>
                  </a:lnTo>
                  <a:lnTo>
                    <a:pt x="34" y="0"/>
                  </a:lnTo>
                  <a:close/>
                  <a:moveTo>
                    <a:pt x="43" y="102"/>
                  </a:moveTo>
                  <a:lnTo>
                    <a:pt x="36" y="102"/>
                  </a:lnTo>
                  <a:lnTo>
                    <a:pt x="36" y="287"/>
                  </a:lnTo>
                  <a:lnTo>
                    <a:pt x="22" y="305"/>
                  </a:lnTo>
                  <a:lnTo>
                    <a:pt x="31" y="305"/>
                  </a:lnTo>
                  <a:lnTo>
                    <a:pt x="43" y="289"/>
                  </a:lnTo>
                  <a:lnTo>
                    <a:pt x="43" y="102"/>
                  </a:lnTo>
                  <a:close/>
                  <a:moveTo>
                    <a:pt x="41" y="8"/>
                  </a:moveTo>
                  <a:lnTo>
                    <a:pt x="29" y="8"/>
                  </a:lnTo>
                  <a:lnTo>
                    <a:pt x="36" y="14"/>
                  </a:lnTo>
                  <a:lnTo>
                    <a:pt x="36" y="87"/>
                  </a:lnTo>
                  <a:lnTo>
                    <a:pt x="43" y="87"/>
                  </a:lnTo>
                  <a:lnTo>
                    <a:pt x="43" y="10"/>
                  </a:lnTo>
                  <a:lnTo>
                    <a:pt x="41" y="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8" name="Freeform 17"/>
            <p:cNvSpPr>
              <a:spLocks/>
            </p:cNvSpPr>
            <p:nvPr/>
          </p:nvSpPr>
          <p:spPr bwMode="auto">
            <a:xfrm>
              <a:off x="13566" y="5"/>
              <a:ext cx="58" cy="348"/>
            </a:xfrm>
            <a:custGeom>
              <a:avLst/>
              <a:gdLst>
                <a:gd name="T0" fmla="+- 0 13625 13567"/>
                <a:gd name="T1" fmla="*/ T0 w 58"/>
                <a:gd name="T2" fmla="+- 0 35 6"/>
                <a:gd name="T3" fmla="*/ 35 h 348"/>
                <a:gd name="T4" fmla="+- 0 13622 13567"/>
                <a:gd name="T5" fmla="*/ T4 w 58"/>
                <a:gd name="T6" fmla="+- 0 23 6"/>
                <a:gd name="T7" fmla="*/ 23 h 348"/>
                <a:gd name="T8" fmla="+- 0 13621 13567"/>
                <a:gd name="T9" fmla="*/ T8 w 58"/>
                <a:gd name="T10" fmla="+- 0 21 6"/>
                <a:gd name="T11" fmla="*/ 21 h 348"/>
                <a:gd name="T12" fmla="+- 0 13616 13567"/>
                <a:gd name="T13" fmla="*/ T12 w 58"/>
                <a:gd name="T14" fmla="+- 0 14 6"/>
                <a:gd name="T15" fmla="*/ 14 h 348"/>
                <a:gd name="T16" fmla="+- 0 13610 13567"/>
                <a:gd name="T17" fmla="*/ T16 w 58"/>
                <a:gd name="T18" fmla="+- 0 10 6"/>
                <a:gd name="T19" fmla="*/ 10 h 348"/>
                <a:gd name="T20" fmla="+- 0 13610 13567"/>
                <a:gd name="T21" fmla="*/ T20 w 58"/>
                <a:gd name="T22" fmla="+- 0 27 6"/>
                <a:gd name="T23" fmla="*/ 27 h 348"/>
                <a:gd name="T24" fmla="+- 0 13610 13567"/>
                <a:gd name="T25" fmla="*/ T24 w 58"/>
                <a:gd name="T26" fmla="+- 0 100 6"/>
                <a:gd name="T27" fmla="*/ 100 h 348"/>
                <a:gd name="T28" fmla="+- 0 13610 13567"/>
                <a:gd name="T29" fmla="*/ T28 w 58"/>
                <a:gd name="T30" fmla="+- 0 115 6"/>
                <a:gd name="T31" fmla="*/ 115 h 348"/>
                <a:gd name="T32" fmla="+- 0 13610 13567"/>
                <a:gd name="T33" fmla="*/ T32 w 58"/>
                <a:gd name="T34" fmla="+- 0 300 6"/>
                <a:gd name="T35" fmla="*/ 300 h 348"/>
                <a:gd name="T36" fmla="+- 0 13596 13567"/>
                <a:gd name="T37" fmla="*/ T36 w 58"/>
                <a:gd name="T38" fmla="+- 0 318 6"/>
                <a:gd name="T39" fmla="*/ 318 h 348"/>
                <a:gd name="T40" fmla="+- 0 13582 13567"/>
                <a:gd name="T41" fmla="*/ T40 w 58"/>
                <a:gd name="T42" fmla="+- 0 300 6"/>
                <a:gd name="T43" fmla="*/ 300 h 348"/>
                <a:gd name="T44" fmla="+- 0 13582 13567"/>
                <a:gd name="T45" fmla="*/ T44 w 58"/>
                <a:gd name="T46" fmla="+- 0 115 6"/>
                <a:gd name="T47" fmla="*/ 115 h 348"/>
                <a:gd name="T48" fmla="+- 0 13610 13567"/>
                <a:gd name="T49" fmla="*/ T48 w 58"/>
                <a:gd name="T50" fmla="+- 0 115 6"/>
                <a:gd name="T51" fmla="*/ 115 h 348"/>
                <a:gd name="T52" fmla="+- 0 13610 13567"/>
                <a:gd name="T53" fmla="*/ T52 w 58"/>
                <a:gd name="T54" fmla="+- 0 100 6"/>
                <a:gd name="T55" fmla="*/ 100 h 348"/>
                <a:gd name="T56" fmla="+- 0 13582 13567"/>
                <a:gd name="T57" fmla="*/ T56 w 58"/>
                <a:gd name="T58" fmla="+- 0 100 6"/>
                <a:gd name="T59" fmla="*/ 100 h 348"/>
                <a:gd name="T60" fmla="+- 0 13582 13567"/>
                <a:gd name="T61" fmla="*/ T60 w 58"/>
                <a:gd name="T62" fmla="+- 0 27 6"/>
                <a:gd name="T63" fmla="*/ 27 h 348"/>
                <a:gd name="T64" fmla="+- 0 13588 13567"/>
                <a:gd name="T65" fmla="*/ T64 w 58"/>
                <a:gd name="T66" fmla="+- 0 21 6"/>
                <a:gd name="T67" fmla="*/ 21 h 348"/>
                <a:gd name="T68" fmla="+- 0 13603 13567"/>
                <a:gd name="T69" fmla="*/ T68 w 58"/>
                <a:gd name="T70" fmla="+- 0 21 6"/>
                <a:gd name="T71" fmla="*/ 21 h 348"/>
                <a:gd name="T72" fmla="+- 0 13610 13567"/>
                <a:gd name="T73" fmla="*/ T72 w 58"/>
                <a:gd name="T74" fmla="+- 0 27 6"/>
                <a:gd name="T75" fmla="*/ 27 h 348"/>
                <a:gd name="T76" fmla="+- 0 13610 13567"/>
                <a:gd name="T77" fmla="*/ T76 w 58"/>
                <a:gd name="T78" fmla="+- 0 10 6"/>
                <a:gd name="T79" fmla="*/ 10 h 348"/>
                <a:gd name="T80" fmla="+- 0 13607 13567"/>
                <a:gd name="T81" fmla="*/ T80 w 58"/>
                <a:gd name="T82" fmla="+- 0 8 6"/>
                <a:gd name="T83" fmla="*/ 8 h 348"/>
                <a:gd name="T84" fmla="+- 0 13596 13567"/>
                <a:gd name="T85" fmla="*/ T84 w 58"/>
                <a:gd name="T86" fmla="+- 0 6 6"/>
                <a:gd name="T87" fmla="*/ 6 h 348"/>
                <a:gd name="T88" fmla="+- 0 13584 13567"/>
                <a:gd name="T89" fmla="*/ T88 w 58"/>
                <a:gd name="T90" fmla="+- 0 8 6"/>
                <a:gd name="T91" fmla="*/ 8 h 348"/>
                <a:gd name="T92" fmla="+- 0 13575 13567"/>
                <a:gd name="T93" fmla="*/ T92 w 58"/>
                <a:gd name="T94" fmla="+- 0 14 6"/>
                <a:gd name="T95" fmla="*/ 14 h 348"/>
                <a:gd name="T96" fmla="+- 0 13569 13567"/>
                <a:gd name="T97" fmla="*/ T96 w 58"/>
                <a:gd name="T98" fmla="+- 0 23 6"/>
                <a:gd name="T99" fmla="*/ 23 h 348"/>
                <a:gd name="T100" fmla="+- 0 13567 13567"/>
                <a:gd name="T101" fmla="*/ T100 w 58"/>
                <a:gd name="T102" fmla="+- 0 35 6"/>
                <a:gd name="T103" fmla="*/ 35 h 348"/>
                <a:gd name="T104" fmla="+- 0 13567 13567"/>
                <a:gd name="T105" fmla="*/ T104 w 58"/>
                <a:gd name="T106" fmla="+- 0 103 6"/>
                <a:gd name="T107" fmla="*/ 103 h 348"/>
                <a:gd name="T108" fmla="+- 0 13567 13567"/>
                <a:gd name="T109" fmla="*/ T108 w 58"/>
                <a:gd name="T110" fmla="+- 0 112 6"/>
                <a:gd name="T111" fmla="*/ 112 h 348"/>
                <a:gd name="T112" fmla="+- 0 13567 13567"/>
                <a:gd name="T113" fmla="*/ T112 w 58"/>
                <a:gd name="T114" fmla="+- 0 304 6"/>
                <a:gd name="T115" fmla="*/ 304 h 348"/>
                <a:gd name="T116" fmla="+- 0 13567 13567"/>
                <a:gd name="T117" fmla="*/ T116 w 58"/>
                <a:gd name="T118" fmla="+- 0 305 6"/>
                <a:gd name="T119" fmla="*/ 305 h 348"/>
                <a:gd name="T120" fmla="+- 0 13568 13567"/>
                <a:gd name="T121" fmla="*/ T120 w 58"/>
                <a:gd name="T122" fmla="+- 0 307 6"/>
                <a:gd name="T123" fmla="*/ 307 h 348"/>
                <a:gd name="T124" fmla="+- 0 13588 13567"/>
                <a:gd name="T125" fmla="*/ T124 w 58"/>
                <a:gd name="T126" fmla="+- 0 332 6"/>
                <a:gd name="T127" fmla="*/ 332 h 348"/>
                <a:gd name="T128" fmla="+- 0 13588 13567"/>
                <a:gd name="T129" fmla="*/ T128 w 58"/>
                <a:gd name="T130" fmla="+- 0 350 6"/>
                <a:gd name="T131" fmla="*/ 350 h 348"/>
                <a:gd name="T132" fmla="+- 0 13592 13567"/>
                <a:gd name="T133" fmla="*/ T132 w 58"/>
                <a:gd name="T134" fmla="+- 0 353 6"/>
                <a:gd name="T135" fmla="*/ 353 h 348"/>
                <a:gd name="T136" fmla="+- 0 13600 13567"/>
                <a:gd name="T137" fmla="*/ T136 w 58"/>
                <a:gd name="T138" fmla="+- 0 353 6"/>
                <a:gd name="T139" fmla="*/ 353 h 348"/>
                <a:gd name="T140" fmla="+- 0 13603 13567"/>
                <a:gd name="T141" fmla="*/ T140 w 58"/>
                <a:gd name="T142" fmla="+- 0 350 6"/>
                <a:gd name="T143" fmla="*/ 350 h 348"/>
                <a:gd name="T144" fmla="+- 0 13603 13567"/>
                <a:gd name="T145" fmla="*/ T144 w 58"/>
                <a:gd name="T146" fmla="+- 0 332 6"/>
                <a:gd name="T147" fmla="*/ 332 h 348"/>
                <a:gd name="T148" fmla="+- 0 13615 13567"/>
                <a:gd name="T149" fmla="*/ T148 w 58"/>
                <a:gd name="T150" fmla="+- 0 318 6"/>
                <a:gd name="T151" fmla="*/ 318 h 348"/>
                <a:gd name="T152" fmla="+- 0 13624 13567"/>
                <a:gd name="T153" fmla="*/ T152 w 58"/>
                <a:gd name="T154" fmla="+- 0 305 6"/>
                <a:gd name="T155" fmla="*/ 305 h 348"/>
                <a:gd name="T156" fmla="+- 0 13625 13567"/>
                <a:gd name="T157" fmla="*/ T156 w 58"/>
                <a:gd name="T158" fmla="+- 0 304 6"/>
                <a:gd name="T159" fmla="*/ 304 h 348"/>
                <a:gd name="T160" fmla="+- 0 13625 13567"/>
                <a:gd name="T161" fmla="*/ T160 w 58"/>
                <a:gd name="T162" fmla="+- 0 112 6"/>
                <a:gd name="T163" fmla="*/ 112 h 348"/>
                <a:gd name="T164" fmla="+- 0 13625 13567"/>
                <a:gd name="T165" fmla="*/ T164 w 58"/>
                <a:gd name="T166" fmla="+- 0 107 6"/>
                <a:gd name="T167" fmla="*/ 107 h 348"/>
                <a:gd name="T168" fmla="+- 0 13625 13567"/>
                <a:gd name="T169" fmla="*/ T168 w 58"/>
                <a:gd name="T170" fmla="+- 0 103 6"/>
                <a:gd name="T171" fmla="*/ 103 h 348"/>
                <a:gd name="T172" fmla="+- 0 13625 13567"/>
                <a:gd name="T173" fmla="*/ T172 w 58"/>
                <a:gd name="T174" fmla="+- 0 35 6"/>
                <a:gd name="T175" fmla="*/ 35 h 348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  <a:cxn ang="0">
                  <a:pos x="T149" y="T151"/>
                </a:cxn>
                <a:cxn ang="0">
                  <a:pos x="T153" y="T155"/>
                </a:cxn>
                <a:cxn ang="0">
                  <a:pos x="T157" y="T159"/>
                </a:cxn>
                <a:cxn ang="0">
                  <a:pos x="T161" y="T163"/>
                </a:cxn>
                <a:cxn ang="0">
                  <a:pos x="T165" y="T167"/>
                </a:cxn>
                <a:cxn ang="0">
                  <a:pos x="T169" y="T171"/>
                </a:cxn>
                <a:cxn ang="0">
                  <a:pos x="T173" y="T175"/>
                </a:cxn>
              </a:cxnLst>
              <a:rect l="0" t="0" r="r" b="b"/>
              <a:pathLst>
                <a:path w="58" h="348">
                  <a:moveTo>
                    <a:pt x="58" y="29"/>
                  </a:moveTo>
                  <a:lnTo>
                    <a:pt x="55" y="17"/>
                  </a:lnTo>
                  <a:lnTo>
                    <a:pt x="54" y="15"/>
                  </a:lnTo>
                  <a:lnTo>
                    <a:pt x="49" y="8"/>
                  </a:lnTo>
                  <a:lnTo>
                    <a:pt x="43" y="4"/>
                  </a:lnTo>
                  <a:lnTo>
                    <a:pt x="43" y="21"/>
                  </a:lnTo>
                  <a:lnTo>
                    <a:pt x="43" y="94"/>
                  </a:lnTo>
                  <a:lnTo>
                    <a:pt x="43" y="109"/>
                  </a:lnTo>
                  <a:lnTo>
                    <a:pt x="43" y="294"/>
                  </a:lnTo>
                  <a:lnTo>
                    <a:pt x="29" y="312"/>
                  </a:lnTo>
                  <a:lnTo>
                    <a:pt x="15" y="294"/>
                  </a:lnTo>
                  <a:lnTo>
                    <a:pt x="15" y="109"/>
                  </a:lnTo>
                  <a:lnTo>
                    <a:pt x="43" y="109"/>
                  </a:lnTo>
                  <a:lnTo>
                    <a:pt x="43" y="94"/>
                  </a:lnTo>
                  <a:lnTo>
                    <a:pt x="15" y="94"/>
                  </a:lnTo>
                  <a:lnTo>
                    <a:pt x="15" y="21"/>
                  </a:lnTo>
                  <a:lnTo>
                    <a:pt x="21" y="15"/>
                  </a:lnTo>
                  <a:lnTo>
                    <a:pt x="36" y="15"/>
                  </a:lnTo>
                  <a:lnTo>
                    <a:pt x="43" y="21"/>
                  </a:lnTo>
                  <a:lnTo>
                    <a:pt x="43" y="4"/>
                  </a:lnTo>
                  <a:lnTo>
                    <a:pt x="40" y="2"/>
                  </a:lnTo>
                  <a:lnTo>
                    <a:pt x="29" y="0"/>
                  </a:lnTo>
                  <a:lnTo>
                    <a:pt x="17" y="2"/>
                  </a:lnTo>
                  <a:lnTo>
                    <a:pt x="8" y="8"/>
                  </a:lnTo>
                  <a:lnTo>
                    <a:pt x="2" y="17"/>
                  </a:lnTo>
                  <a:lnTo>
                    <a:pt x="0" y="29"/>
                  </a:lnTo>
                  <a:lnTo>
                    <a:pt x="0" y="97"/>
                  </a:lnTo>
                  <a:lnTo>
                    <a:pt x="0" y="106"/>
                  </a:lnTo>
                  <a:lnTo>
                    <a:pt x="0" y="298"/>
                  </a:lnTo>
                  <a:lnTo>
                    <a:pt x="0" y="299"/>
                  </a:lnTo>
                  <a:lnTo>
                    <a:pt x="1" y="301"/>
                  </a:lnTo>
                  <a:lnTo>
                    <a:pt x="21" y="326"/>
                  </a:lnTo>
                  <a:lnTo>
                    <a:pt x="21" y="344"/>
                  </a:lnTo>
                  <a:lnTo>
                    <a:pt x="25" y="347"/>
                  </a:lnTo>
                  <a:lnTo>
                    <a:pt x="33" y="347"/>
                  </a:lnTo>
                  <a:lnTo>
                    <a:pt x="36" y="344"/>
                  </a:lnTo>
                  <a:lnTo>
                    <a:pt x="36" y="326"/>
                  </a:lnTo>
                  <a:lnTo>
                    <a:pt x="48" y="312"/>
                  </a:lnTo>
                  <a:lnTo>
                    <a:pt x="57" y="299"/>
                  </a:lnTo>
                  <a:lnTo>
                    <a:pt x="58" y="298"/>
                  </a:lnTo>
                  <a:lnTo>
                    <a:pt x="58" y="106"/>
                  </a:lnTo>
                  <a:lnTo>
                    <a:pt x="58" y="101"/>
                  </a:lnTo>
                  <a:lnTo>
                    <a:pt x="58" y="97"/>
                  </a:lnTo>
                  <a:lnTo>
                    <a:pt x="58" y="29"/>
                  </a:lnTo>
                  <a:close/>
                </a:path>
              </a:pathLst>
            </a:custGeom>
            <a:solidFill>
              <a:srgbClr val="0067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9" name="Freeform 18"/>
            <p:cNvSpPr>
              <a:spLocks/>
            </p:cNvSpPr>
            <p:nvPr/>
          </p:nvSpPr>
          <p:spPr bwMode="auto">
            <a:xfrm>
              <a:off x="13564" y="359"/>
              <a:ext cx="78" cy="62"/>
            </a:xfrm>
            <a:custGeom>
              <a:avLst/>
              <a:gdLst>
                <a:gd name="T0" fmla="+- 0 13642 13565"/>
                <a:gd name="T1" fmla="*/ T0 w 78"/>
                <a:gd name="T2" fmla="+- 0 370 360"/>
                <a:gd name="T3" fmla="*/ 370 h 62"/>
                <a:gd name="T4" fmla="+- 0 13642 13565"/>
                <a:gd name="T5" fmla="*/ T4 w 78"/>
                <a:gd name="T6" fmla="+- 0 365 360"/>
                <a:gd name="T7" fmla="*/ 365 h 62"/>
                <a:gd name="T8" fmla="+- 0 13636 13565"/>
                <a:gd name="T9" fmla="*/ T8 w 78"/>
                <a:gd name="T10" fmla="+- 0 360 360"/>
                <a:gd name="T11" fmla="*/ 360 h 62"/>
                <a:gd name="T12" fmla="+- 0 13631 13565"/>
                <a:gd name="T13" fmla="*/ T12 w 78"/>
                <a:gd name="T14" fmla="+- 0 360 360"/>
                <a:gd name="T15" fmla="*/ 360 h 62"/>
                <a:gd name="T16" fmla="+- 0 13595 13565"/>
                <a:gd name="T17" fmla="*/ T16 w 78"/>
                <a:gd name="T18" fmla="+- 0 403 360"/>
                <a:gd name="T19" fmla="*/ 403 h 62"/>
                <a:gd name="T20" fmla="+- 0 13576 13565"/>
                <a:gd name="T21" fmla="*/ T20 w 78"/>
                <a:gd name="T22" fmla="+- 0 382 360"/>
                <a:gd name="T23" fmla="*/ 382 h 62"/>
                <a:gd name="T24" fmla="+- 0 13571 13565"/>
                <a:gd name="T25" fmla="*/ T24 w 78"/>
                <a:gd name="T26" fmla="+- 0 382 360"/>
                <a:gd name="T27" fmla="*/ 382 h 62"/>
                <a:gd name="T28" fmla="+- 0 13565 13565"/>
                <a:gd name="T29" fmla="*/ T28 w 78"/>
                <a:gd name="T30" fmla="+- 0 387 360"/>
                <a:gd name="T31" fmla="*/ 387 h 62"/>
                <a:gd name="T32" fmla="+- 0 13565 13565"/>
                <a:gd name="T33" fmla="*/ T32 w 78"/>
                <a:gd name="T34" fmla="+- 0 392 360"/>
                <a:gd name="T35" fmla="*/ 392 h 62"/>
                <a:gd name="T36" fmla="+- 0 13567 13565"/>
                <a:gd name="T37" fmla="*/ T36 w 78"/>
                <a:gd name="T38" fmla="+- 0 395 360"/>
                <a:gd name="T39" fmla="*/ 395 h 62"/>
                <a:gd name="T40" fmla="+- 0 13587 13565"/>
                <a:gd name="T41" fmla="*/ T40 w 78"/>
                <a:gd name="T42" fmla="+- 0 416 360"/>
                <a:gd name="T43" fmla="*/ 416 h 62"/>
                <a:gd name="T44" fmla="+- 0 13587 13565"/>
                <a:gd name="T45" fmla="*/ T44 w 78"/>
                <a:gd name="T46" fmla="+- 0 417 360"/>
                <a:gd name="T47" fmla="*/ 417 h 62"/>
                <a:gd name="T48" fmla="+- 0 13590 13565"/>
                <a:gd name="T49" fmla="*/ T48 w 78"/>
                <a:gd name="T50" fmla="+- 0 419 360"/>
                <a:gd name="T51" fmla="*/ 419 h 62"/>
                <a:gd name="T52" fmla="+- 0 13590 13565"/>
                <a:gd name="T53" fmla="*/ T52 w 78"/>
                <a:gd name="T54" fmla="+- 0 419 360"/>
                <a:gd name="T55" fmla="*/ 419 h 62"/>
                <a:gd name="T56" fmla="+- 0 13591 13565"/>
                <a:gd name="T57" fmla="*/ T56 w 78"/>
                <a:gd name="T58" fmla="+- 0 420 360"/>
                <a:gd name="T59" fmla="*/ 420 h 62"/>
                <a:gd name="T60" fmla="+- 0 13591 13565"/>
                <a:gd name="T61" fmla="*/ T60 w 78"/>
                <a:gd name="T62" fmla="+- 0 420 360"/>
                <a:gd name="T63" fmla="*/ 420 h 62"/>
                <a:gd name="T64" fmla="+- 0 13592 13565"/>
                <a:gd name="T65" fmla="*/ T64 w 78"/>
                <a:gd name="T66" fmla="+- 0 421 360"/>
                <a:gd name="T67" fmla="*/ 421 h 62"/>
                <a:gd name="T68" fmla="+- 0 13592 13565"/>
                <a:gd name="T69" fmla="*/ T68 w 78"/>
                <a:gd name="T70" fmla="+- 0 421 360"/>
                <a:gd name="T71" fmla="*/ 421 h 62"/>
                <a:gd name="T72" fmla="+- 0 13593 13565"/>
                <a:gd name="T73" fmla="*/ T72 w 78"/>
                <a:gd name="T74" fmla="+- 0 421 360"/>
                <a:gd name="T75" fmla="*/ 421 h 62"/>
                <a:gd name="T76" fmla="+- 0 13594 13565"/>
                <a:gd name="T77" fmla="*/ T76 w 78"/>
                <a:gd name="T78" fmla="+- 0 421 360"/>
                <a:gd name="T79" fmla="*/ 421 h 62"/>
                <a:gd name="T80" fmla="+- 0 13598 13565"/>
                <a:gd name="T81" fmla="*/ T80 w 78"/>
                <a:gd name="T82" fmla="+- 0 421 360"/>
                <a:gd name="T83" fmla="*/ 421 h 62"/>
                <a:gd name="T84" fmla="+- 0 13600 13565"/>
                <a:gd name="T85" fmla="*/ T84 w 78"/>
                <a:gd name="T86" fmla="+- 0 420 360"/>
                <a:gd name="T87" fmla="*/ 420 h 62"/>
                <a:gd name="T88" fmla="+- 0 13602 13565"/>
                <a:gd name="T89" fmla="*/ T88 w 78"/>
                <a:gd name="T90" fmla="+- 0 417 360"/>
                <a:gd name="T91" fmla="*/ 417 h 62"/>
                <a:gd name="T92" fmla="+- 0 13603 13565"/>
                <a:gd name="T93" fmla="*/ T92 w 78"/>
                <a:gd name="T94" fmla="+- 0 416 360"/>
                <a:gd name="T95" fmla="*/ 416 h 62"/>
                <a:gd name="T96" fmla="+- 0 13603 13565"/>
                <a:gd name="T97" fmla="*/ T96 w 78"/>
                <a:gd name="T98" fmla="+- 0 416 360"/>
                <a:gd name="T99" fmla="*/ 416 h 62"/>
                <a:gd name="T100" fmla="+- 0 13640 13565"/>
                <a:gd name="T101" fmla="*/ T100 w 78"/>
                <a:gd name="T102" fmla="+- 0 373 360"/>
                <a:gd name="T103" fmla="*/ 373 h 62"/>
                <a:gd name="T104" fmla="+- 0 13642 13565"/>
                <a:gd name="T105" fmla="*/ T104 w 78"/>
                <a:gd name="T106" fmla="+- 0 370 360"/>
                <a:gd name="T107" fmla="*/ 370 h 6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</a:cxnLst>
              <a:rect l="0" t="0" r="r" b="b"/>
              <a:pathLst>
                <a:path w="78" h="62">
                  <a:moveTo>
                    <a:pt x="77" y="10"/>
                  </a:moveTo>
                  <a:lnTo>
                    <a:pt x="77" y="5"/>
                  </a:lnTo>
                  <a:lnTo>
                    <a:pt x="71" y="0"/>
                  </a:lnTo>
                  <a:lnTo>
                    <a:pt x="66" y="0"/>
                  </a:lnTo>
                  <a:lnTo>
                    <a:pt x="30" y="43"/>
                  </a:lnTo>
                  <a:lnTo>
                    <a:pt x="11" y="22"/>
                  </a:lnTo>
                  <a:lnTo>
                    <a:pt x="6" y="22"/>
                  </a:lnTo>
                  <a:lnTo>
                    <a:pt x="0" y="27"/>
                  </a:lnTo>
                  <a:lnTo>
                    <a:pt x="0" y="32"/>
                  </a:lnTo>
                  <a:lnTo>
                    <a:pt x="2" y="35"/>
                  </a:lnTo>
                  <a:lnTo>
                    <a:pt x="22" y="56"/>
                  </a:lnTo>
                  <a:lnTo>
                    <a:pt x="22" y="57"/>
                  </a:lnTo>
                  <a:lnTo>
                    <a:pt x="25" y="59"/>
                  </a:lnTo>
                  <a:lnTo>
                    <a:pt x="26" y="60"/>
                  </a:lnTo>
                  <a:lnTo>
                    <a:pt x="27" y="61"/>
                  </a:lnTo>
                  <a:lnTo>
                    <a:pt x="28" y="61"/>
                  </a:lnTo>
                  <a:lnTo>
                    <a:pt x="29" y="61"/>
                  </a:lnTo>
                  <a:lnTo>
                    <a:pt x="33" y="61"/>
                  </a:lnTo>
                  <a:lnTo>
                    <a:pt x="35" y="60"/>
                  </a:lnTo>
                  <a:lnTo>
                    <a:pt x="37" y="57"/>
                  </a:lnTo>
                  <a:lnTo>
                    <a:pt x="38" y="56"/>
                  </a:lnTo>
                  <a:lnTo>
                    <a:pt x="75" y="13"/>
                  </a:lnTo>
                  <a:lnTo>
                    <a:pt x="77" y="10"/>
                  </a:lnTo>
                  <a:close/>
                </a:path>
              </a:pathLst>
            </a:custGeom>
            <a:solidFill>
              <a:srgbClr val="D714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sp>
        <p:nvSpPr>
          <p:cNvPr id="30" name="Text Box 19"/>
          <p:cNvSpPr txBox="1">
            <a:spLocks noChangeArrowheads="1"/>
          </p:cNvSpPr>
          <p:nvPr/>
        </p:nvSpPr>
        <p:spPr bwMode="auto">
          <a:xfrm>
            <a:off x="2411759" y="906810"/>
            <a:ext cx="2827337" cy="3619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2pPr marL="0" marR="0" lvl="1" indent="0" algn="ctr" fontAlgn="base">
              <a:lnSpc>
                <a:spcPct val="100000"/>
              </a:lnSpc>
              <a:buClrTx/>
              <a:buSzTx/>
              <a:buFontTx/>
              <a:buNone/>
              <a:tabLst/>
              <a:defRPr kumimoji="0" sz="1300" b="1" i="0" u="none" strike="noStrike" cap="none" normalizeH="0" baseline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defRPr>
            </a:lvl2pPr>
          </a:lstStyle>
          <a:p>
            <a:pPr lvl="1"/>
            <a:r>
              <a:rPr lang="ru-RU" dirty="0">
                <a:solidFill>
                  <a:srgbClr val="FF0000"/>
                </a:solidFill>
              </a:rPr>
              <a:t>Образование</a:t>
            </a:r>
          </a:p>
        </p:txBody>
      </p:sp>
      <p:grpSp>
        <p:nvGrpSpPr>
          <p:cNvPr id="31" name="Group 20"/>
          <p:cNvGrpSpPr>
            <a:grpSpLocks/>
          </p:cNvGrpSpPr>
          <p:nvPr/>
        </p:nvGrpSpPr>
        <p:grpSpPr bwMode="auto">
          <a:xfrm>
            <a:off x="2006325" y="1412776"/>
            <a:ext cx="347663" cy="349250"/>
            <a:chOff x="13210" y="290"/>
            <a:chExt cx="548" cy="550"/>
          </a:xfrm>
        </p:grpSpPr>
        <p:pic>
          <p:nvPicPr>
            <p:cNvPr id="1045" name="Picture 21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602" y="351"/>
              <a:ext cx="156" cy="2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24" name="Freeform 22"/>
            <p:cNvSpPr>
              <a:spLocks/>
            </p:cNvSpPr>
            <p:nvPr/>
          </p:nvSpPr>
          <p:spPr bwMode="auto">
            <a:xfrm>
              <a:off x="13209" y="290"/>
              <a:ext cx="496" cy="550"/>
            </a:xfrm>
            <a:custGeom>
              <a:avLst/>
              <a:gdLst>
                <a:gd name="T0" fmla="+- 0 13705 13210"/>
                <a:gd name="T1" fmla="*/ T0 w 496"/>
                <a:gd name="T2" fmla="+- 0 345 290"/>
                <a:gd name="T3" fmla="*/ 345 h 550"/>
                <a:gd name="T4" fmla="+- 0 13561 13210"/>
                <a:gd name="T5" fmla="*/ T4 w 496"/>
                <a:gd name="T6" fmla="+- 0 325 290"/>
                <a:gd name="T7" fmla="*/ 325 h 550"/>
                <a:gd name="T8" fmla="+- 0 13557 13210"/>
                <a:gd name="T9" fmla="*/ T8 w 496"/>
                <a:gd name="T10" fmla="+- 0 337 290"/>
                <a:gd name="T11" fmla="*/ 337 h 550"/>
                <a:gd name="T12" fmla="+- 0 13642 13210"/>
                <a:gd name="T13" fmla="*/ T12 w 496"/>
                <a:gd name="T14" fmla="+- 0 350 290"/>
                <a:gd name="T15" fmla="*/ 350 h 550"/>
                <a:gd name="T16" fmla="+- 0 13535 13210"/>
                <a:gd name="T17" fmla="*/ T16 w 496"/>
                <a:gd name="T18" fmla="+- 0 365 290"/>
                <a:gd name="T19" fmla="*/ 365 h 550"/>
                <a:gd name="T20" fmla="+- 0 13539 13210"/>
                <a:gd name="T21" fmla="*/ T20 w 496"/>
                <a:gd name="T22" fmla="+- 0 334 290"/>
                <a:gd name="T23" fmla="*/ 334 h 550"/>
                <a:gd name="T24" fmla="+- 0 13524 13210"/>
                <a:gd name="T25" fmla="*/ T24 w 496"/>
                <a:gd name="T26" fmla="+- 0 313 290"/>
                <a:gd name="T27" fmla="*/ 313 h 550"/>
                <a:gd name="T28" fmla="+- 0 13524 13210"/>
                <a:gd name="T29" fmla="*/ T28 w 496"/>
                <a:gd name="T30" fmla="+- 0 346 290"/>
                <a:gd name="T31" fmla="*/ 346 h 550"/>
                <a:gd name="T32" fmla="+- 0 13512 13210"/>
                <a:gd name="T33" fmla="*/ T32 w 496"/>
                <a:gd name="T34" fmla="+- 0 370 290"/>
                <a:gd name="T35" fmla="*/ 370 h 550"/>
                <a:gd name="T36" fmla="+- 0 13506 13210"/>
                <a:gd name="T37" fmla="*/ T36 w 496"/>
                <a:gd name="T38" fmla="+- 0 377 290"/>
                <a:gd name="T39" fmla="*/ 377 h 550"/>
                <a:gd name="T40" fmla="+- 0 13458 13210"/>
                <a:gd name="T41" fmla="*/ T40 w 496"/>
                <a:gd name="T42" fmla="+- 0 402 290"/>
                <a:gd name="T43" fmla="*/ 402 h 550"/>
                <a:gd name="T44" fmla="+- 0 13454 13210"/>
                <a:gd name="T45" fmla="*/ T44 w 496"/>
                <a:gd name="T46" fmla="+- 0 404 290"/>
                <a:gd name="T47" fmla="*/ 404 h 550"/>
                <a:gd name="T48" fmla="+- 0 13453 13210"/>
                <a:gd name="T49" fmla="*/ T48 w 496"/>
                <a:gd name="T50" fmla="+- 0 410 290"/>
                <a:gd name="T51" fmla="*/ 410 h 550"/>
                <a:gd name="T52" fmla="+- 0 13455 13210"/>
                <a:gd name="T53" fmla="*/ T52 w 496"/>
                <a:gd name="T54" fmla="+- 0 413 290"/>
                <a:gd name="T55" fmla="*/ 413 h 550"/>
                <a:gd name="T56" fmla="+- 0 13492 13210"/>
                <a:gd name="T57" fmla="*/ T56 w 496"/>
                <a:gd name="T58" fmla="+- 0 486 290"/>
                <a:gd name="T59" fmla="*/ 486 h 550"/>
                <a:gd name="T60" fmla="+- 0 13513 13210"/>
                <a:gd name="T61" fmla="*/ T60 w 496"/>
                <a:gd name="T62" fmla="+- 0 649 290"/>
                <a:gd name="T63" fmla="*/ 649 h 550"/>
                <a:gd name="T64" fmla="+- 0 13486 13210"/>
                <a:gd name="T65" fmla="*/ T64 w 496"/>
                <a:gd name="T66" fmla="+- 0 726 290"/>
                <a:gd name="T67" fmla="*/ 726 h 550"/>
                <a:gd name="T68" fmla="+- 0 13431 13210"/>
                <a:gd name="T69" fmla="*/ T68 w 496"/>
                <a:gd name="T70" fmla="+- 0 793 290"/>
                <a:gd name="T71" fmla="*/ 793 h 550"/>
                <a:gd name="T72" fmla="+- 0 13447 13210"/>
                <a:gd name="T73" fmla="*/ T72 w 496"/>
                <a:gd name="T74" fmla="+- 0 733 290"/>
                <a:gd name="T75" fmla="*/ 733 h 550"/>
                <a:gd name="T76" fmla="+- 0 13429 13210"/>
                <a:gd name="T77" fmla="*/ T76 w 496"/>
                <a:gd name="T78" fmla="+- 0 642 290"/>
                <a:gd name="T79" fmla="*/ 642 h 550"/>
                <a:gd name="T80" fmla="+- 0 13425 13210"/>
                <a:gd name="T81" fmla="*/ T80 w 496"/>
                <a:gd name="T82" fmla="+- 0 647 290"/>
                <a:gd name="T83" fmla="*/ 647 h 550"/>
                <a:gd name="T84" fmla="+- 0 13320 13210"/>
                <a:gd name="T85" fmla="*/ T84 w 496"/>
                <a:gd name="T86" fmla="+- 0 800 290"/>
                <a:gd name="T87" fmla="*/ 800 h 550"/>
                <a:gd name="T88" fmla="+- 0 13236 13210"/>
                <a:gd name="T89" fmla="*/ T88 w 496"/>
                <a:gd name="T90" fmla="+- 0 824 290"/>
                <a:gd name="T91" fmla="*/ 824 h 550"/>
                <a:gd name="T92" fmla="+- 0 13224 13210"/>
                <a:gd name="T93" fmla="*/ T92 w 496"/>
                <a:gd name="T94" fmla="+- 0 757 290"/>
                <a:gd name="T95" fmla="*/ 757 h 550"/>
                <a:gd name="T96" fmla="+- 0 13257 13210"/>
                <a:gd name="T97" fmla="*/ T96 w 496"/>
                <a:gd name="T98" fmla="+- 0 634 290"/>
                <a:gd name="T99" fmla="*/ 634 h 550"/>
                <a:gd name="T100" fmla="+- 0 13379 13210"/>
                <a:gd name="T101" fmla="*/ T100 w 496"/>
                <a:gd name="T102" fmla="+- 0 571 290"/>
                <a:gd name="T103" fmla="*/ 571 h 550"/>
                <a:gd name="T104" fmla="+- 0 13437 13210"/>
                <a:gd name="T105" fmla="*/ T104 w 496"/>
                <a:gd name="T106" fmla="+- 0 537 290"/>
                <a:gd name="T107" fmla="*/ 537 h 550"/>
                <a:gd name="T108" fmla="+- 0 13454 13210"/>
                <a:gd name="T109" fmla="*/ T108 w 496"/>
                <a:gd name="T110" fmla="+- 0 494 290"/>
                <a:gd name="T111" fmla="*/ 494 h 550"/>
                <a:gd name="T112" fmla="+- 0 13440 13210"/>
                <a:gd name="T113" fmla="*/ T112 w 496"/>
                <a:gd name="T114" fmla="+- 0 446 290"/>
                <a:gd name="T115" fmla="*/ 446 h 550"/>
                <a:gd name="T116" fmla="+- 0 13420 13210"/>
                <a:gd name="T117" fmla="*/ T116 w 496"/>
                <a:gd name="T118" fmla="+- 0 409 290"/>
                <a:gd name="T119" fmla="*/ 409 h 550"/>
                <a:gd name="T120" fmla="+- 0 13405 13210"/>
                <a:gd name="T121" fmla="*/ T120 w 496"/>
                <a:gd name="T122" fmla="+- 0 378 290"/>
                <a:gd name="T123" fmla="*/ 378 h 550"/>
                <a:gd name="T124" fmla="+- 0 13386 13210"/>
                <a:gd name="T125" fmla="*/ T124 w 496"/>
                <a:gd name="T126" fmla="+- 0 329 290"/>
                <a:gd name="T127" fmla="*/ 329 h 550"/>
                <a:gd name="T128" fmla="+- 0 13392 13210"/>
                <a:gd name="T129" fmla="*/ T128 w 496"/>
                <a:gd name="T130" fmla="+- 0 310 290"/>
                <a:gd name="T131" fmla="*/ 310 h 550"/>
                <a:gd name="T132" fmla="+- 0 13413 13210"/>
                <a:gd name="T133" fmla="*/ T132 w 496"/>
                <a:gd name="T134" fmla="+- 0 307 290"/>
                <a:gd name="T135" fmla="*/ 307 h 550"/>
                <a:gd name="T136" fmla="+- 0 13446 13210"/>
                <a:gd name="T137" fmla="*/ T136 w 496"/>
                <a:gd name="T138" fmla="+- 0 305 290"/>
                <a:gd name="T139" fmla="*/ 305 h 550"/>
                <a:gd name="T140" fmla="+- 0 13524 13210"/>
                <a:gd name="T141" fmla="*/ T140 w 496"/>
                <a:gd name="T142" fmla="+- 0 340 290"/>
                <a:gd name="T143" fmla="*/ 340 h 550"/>
                <a:gd name="T144" fmla="+- 0 13522 13210"/>
                <a:gd name="T145" fmla="*/ T144 w 496"/>
                <a:gd name="T146" fmla="+- 0 311 290"/>
                <a:gd name="T147" fmla="*/ 311 h 550"/>
                <a:gd name="T148" fmla="+- 0 13511 13210"/>
                <a:gd name="T149" fmla="*/ T148 w 496"/>
                <a:gd name="T150" fmla="+- 0 303 290"/>
                <a:gd name="T151" fmla="*/ 303 h 550"/>
                <a:gd name="T152" fmla="+- 0 13473 13210"/>
                <a:gd name="T153" fmla="*/ T152 w 496"/>
                <a:gd name="T154" fmla="+- 0 291 290"/>
                <a:gd name="T155" fmla="*/ 291 h 550"/>
                <a:gd name="T156" fmla="+- 0 13438 13210"/>
                <a:gd name="T157" fmla="*/ T156 w 496"/>
                <a:gd name="T158" fmla="+- 0 291 290"/>
                <a:gd name="T159" fmla="*/ 291 h 550"/>
                <a:gd name="T160" fmla="+- 0 13371 13210"/>
                <a:gd name="T161" fmla="*/ T160 w 496"/>
                <a:gd name="T162" fmla="+- 0 321 290"/>
                <a:gd name="T163" fmla="*/ 321 h 550"/>
                <a:gd name="T164" fmla="+- 0 13404 13210"/>
                <a:gd name="T165" fmla="*/ T164 w 496"/>
                <a:gd name="T166" fmla="+- 0 410 290"/>
                <a:gd name="T167" fmla="*/ 410 h 550"/>
                <a:gd name="T168" fmla="+- 0 13426 13210"/>
                <a:gd name="T169" fmla="*/ T168 w 496"/>
                <a:gd name="T170" fmla="+- 0 450 290"/>
                <a:gd name="T171" fmla="*/ 450 h 550"/>
                <a:gd name="T172" fmla="+- 0 13439 13210"/>
                <a:gd name="T173" fmla="*/ T172 w 496"/>
                <a:gd name="T174" fmla="+- 0 493 290"/>
                <a:gd name="T175" fmla="*/ 493 h 550"/>
                <a:gd name="T176" fmla="+- 0 13424 13210"/>
                <a:gd name="T177" fmla="*/ T176 w 496"/>
                <a:gd name="T178" fmla="+- 0 528 290"/>
                <a:gd name="T179" fmla="*/ 528 h 550"/>
                <a:gd name="T180" fmla="+- 0 13371 13210"/>
                <a:gd name="T181" fmla="*/ T180 w 496"/>
                <a:gd name="T182" fmla="+- 0 558 290"/>
                <a:gd name="T183" fmla="*/ 558 h 550"/>
                <a:gd name="T184" fmla="+- 0 13296 13210"/>
                <a:gd name="T185" fmla="*/ T184 w 496"/>
                <a:gd name="T186" fmla="+- 0 585 290"/>
                <a:gd name="T187" fmla="*/ 585 h 550"/>
                <a:gd name="T188" fmla="+- 0 13210 13210"/>
                <a:gd name="T189" fmla="*/ T188 w 496"/>
                <a:gd name="T190" fmla="+- 0 712 290"/>
                <a:gd name="T191" fmla="*/ 712 h 550"/>
                <a:gd name="T192" fmla="+- 0 13217 13210"/>
                <a:gd name="T193" fmla="*/ T192 w 496"/>
                <a:gd name="T194" fmla="+- 0 814 290"/>
                <a:gd name="T195" fmla="*/ 814 h 550"/>
                <a:gd name="T196" fmla="+- 0 13236 13210"/>
                <a:gd name="T197" fmla="*/ T196 w 496"/>
                <a:gd name="T198" fmla="+- 0 839 290"/>
                <a:gd name="T199" fmla="*/ 839 h 550"/>
                <a:gd name="T200" fmla="+- 0 13380 13210"/>
                <a:gd name="T201" fmla="*/ T200 w 496"/>
                <a:gd name="T202" fmla="+- 0 766 290"/>
                <a:gd name="T203" fmla="*/ 766 h 550"/>
                <a:gd name="T204" fmla="+- 0 13431 13210"/>
                <a:gd name="T205" fmla="*/ T204 w 496"/>
                <a:gd name="T206" fmla="+- 0 741 290"/>
                <a:gd name="T207" fmla="*/ 741 h 550"/>
                <a:gd name="T208" fmla="+- 0 13400 13210"/>
                <a:gd name="T209" fmla="*/ T208 w 496"/>
                <a:gd name="T210" fmla="+- 0 815 290"/>
                <a:gd name="T211" fmla="*/ 815 h 550"/>
                <a:gd name="T212" fmla="+- 0 13387 13210"/>
                <a:gd name="T213" fmla="*/ T212 w 496"/>
                <a:gd name="T214" fmla="+- 0 828 290"/>
                <a:gd name="T215" fmla="*/ 828 h 550"/>
                <a:gd name="T216" fmla="+- 0 13392 13210"/>
                <a:gd name="T217" fmla="*/ T216 w 496"/>
                <a:gd name="T218" fmla="+- 0 839 290"/>
                <a:gd name="T219" fmla="*/ 839 h 550"/>
                <a:gd name="T220" fmla="+- 0 13400 13210"/>
                <a:gd name="T221" fmla="*/ T220 w 496"/>
                <a:gd name="T222" fmla="+- 0 837 290"/>
                <a:gd name="T223" fmla="*/ 837 h 550"/>
                <a:gd name="T224" fmla="+- 0 13513 13210"/>
                <a:gd name="T225" fmla="*/ T224 w 496"/>
                <a:gd name="T226" fmla="+- 0 704 290"/>
                <a:gd name="T227" fmla="*/ 704 h 550"/>
                <a:gd name="T228" fmla="+- 0 13530 13210"/>
                <a:gd name="T229" fmla="*/ T228 w 496"/>
                <a:gd name="T230" fmla="+- 0 571 290"/>
                <a:gd name="T231" fmla="*/ 571 h 550"/>
                <a:gd name="T232" fmla="+- 0 13491 13210"/>
                <a:gd name="T233" fmla="*/ T232 w 496"/>
                <a:gd name="T234" fmla="+- 0 447 290"/>
                <a:gd name="T235" fmla="*/ 447 h 550"/>
                <a:gd name="T236" fmla="+- 0 13500 13210"/>
                <a:gd name="T237" fmla="*/ T236 w 496"/>
                <a:gd name="T238" fmla="+- 0 399 290"/>
                <a:gd name="T239" fmla="*/ 399 h 550"/>
                <a:gd name="T240" fmla="+- 0 13702 13210"/>
                <a:gd name="T241" fmla="*/ T240 w 496"/>
                <a:gd name="T242" fmla="+- 0 356 290"/>
                <a:gd name="T243" fmla="*/ 356 h 550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  <a:cxn ang="0">
                  <a:pos x="T149" y="T151"/>
                </a:cxn>
                <a:cxn ang="0">
                  <a:pos x="T153" y="T155"/>
                </a:cxn>
                <a:cxn ang="0">
                  <a:pos x="T157" y="T159"/>
                </a:cxn>
                <a:cxn ang="0">
                  <a:pos x="T161" y="T163"/>
                </a:cxn>
                <a:cxn ang="0">
                  <a:pos x="T165" y="T167"/>
                </a:cxn>
                <a:cxn ang="0">
                  <a:pos x="T169" y="T171"/>
                </a:cxn>
                <a:cxn ang="0">
                  <a:pos x="T173" y="T175"/>
                </a:cxn>
                <a:cxn ang="0">
                  <a:pos x="T177" y="T179"/>
                </a:cxn>
                <a:cxn ang="0">
                  <a:pos x="T181" y="T183"/>
                </a:cxn>
                <a:cxn ang="0">
                  <a:pos x="T185" y="T187"/>
                </a:cxn>
                <a:cxn ang="0">
                  <a:pos x="T189" y="T191"/>
                </a:cxn>
                <a:cxn ang="0">
                  <a:pos x="T193" y="T195"/>
                </a:cxn>
                <a:cxn ang="0">
                  <a:pos x="T197" y="T199"/>
                </a:cxn>
                <a:cxn ang="0">
                  <a:pos x="T201" y="T203"/>
                </a:cxn>
                <a:cxn ang="0">
                  <a:pos x="T205" y="T207"/>
                </a:cxn>
                <a:cxn ang="0">
                  <a:pos x="T209" y="T211"/>
                </a:cxn>
                <a:cxn ang="0">
                  <a:pos x="T213" y="T215"/>
                </a:cxn>
                <a:cxn ang="0">
                  <a:pos x="T217" y="T219"/>
                </a:cxn>
                <a:cxn ang="0">
                  <a:pos x="T221" y="T223"/>
                </a:cxn>
                <a:cxn ang="0">
                  <a:pos x="T225" y="T227"/>
                </a:cxn>
                <a:cxn ang="0">
                  <a:pos x="T229" y="T231"/>
                </a:cxn>
                <a:cxn ang="0">
                  <a:pos x="T233" y="T235"/>
                </a:cxn>
                <a:cxn ang="0">
                  <a:pos x="T237" y="T239"/>
                </a:cxn>
                <a:cxn ang="0">
                  <a:pos x="T241" y="T243"/>
                </a:cxn>
              </a:cxnLst>
              <a:rect l="0" t="0" r="r" b="b"/>
              <a:pathLst>
                <a:path w="496" h="550">
                  <a:moveTo>
                    <a:pt x="495" y="63"/>
                  </a:moveTo>
                  <a:lnTo>
                    <a:pt x="495" y="55"/>
                  </a:lnTo>
                  <a:lnTo>
                    <a:pt x="492" y="52"/>
                  </a:lnTo>
                  <a:lnTo>
                    <a:pt x="351" y="35"/>
                  </a:lnTo>
                  <a:lnTo>
                    <a:pt x="348" y="38"/>
                  </a:lnTo>
                  <a:lnTo>
                    <a:pt x="347" y="47"/>
                  </a:lnTo>
                  <a:lnTo>
                    <a:pt x="350" y="50"/>
                  </a:lnTo>
                  <a:lnTo>
                    <a:pt x="432" y="60"/>
                  </a:lnTo>
                  <a:lnTo>
                    <a:pt x="323" y="76"/>
                  </a:lnTo>
                  <a:lnTo>
                    <a:pt x="325" y="75"/>
                  </a:lnTo>
                  <a:lnTo>
                    <a:pt x="329" y="56"/>
                  </a:lnTo>
                  <a:lnTo>
                    <a:pt x="329" y="44"/>
                  </a:lnTo>
                  <a:lnTo>
                    <a:pt x="323" y="31"/>
                  </a:lnTo>
                  <a:lnTo>
                    <a:pt x="314" y="23"/>
                  </a:lnTo>
                  <a:lnTo>
                    <a:pt x="314" y="50"/>
                  </a:lnTo>
                  <a:lnTo>
                    <a:pt x="314" y="56"/>
                  </a:lnTo>
                  <a:lnTo>
                    <a:pt x="309" y="71"/>
                  </a:lnTo>
                  <a:lnTo>
                    <a:pt x="302" y="80"/>
                  </a:lnTo>
                  <a:lnTo>
                    <a:pt x="296" y="87"/>
                  </a:lnTo>
                  <a:lnTo>
                    <a:pt x="275" y="101"/>
                  </a:lnTo>
                  <a:lnTo>
                    <a:pt x="248" y="112"/>
                  </a:lnTo>
                  <a:lnTo>
                    <a:pt x="246" y="113"/>
                  </a:lnTo>
                  <a:lnTo>
                    <a:pt x="244" y="114"/>
                  </a:lnTo>
                  <a:lnTo>
                    <a:pt x="243" y="119"/>
                  </a:lnTo>
                  <a:lnTo>
                    <a:pt x="243" y="120"/>
                  </a:lnTo>
                  <a:lnTo>
                    <a:pt x="243" y="121"/>
                  </a:lnTo>
                  <a:lnTo>
                    <a:pt x="245" y="123"/>
                  </a:lnTo>
                  <a:lnTo>
                    <a:pt x="257" y="143"/>
                  </a:lnTo>
                  <a:lnTo>
                    <a:pt x="282" y="196"/>
                  </a:lnTo>
                  <a:lnTo>
                    <a:pt x="303" y="271"/>
                  </a:lnTo>
                  <a:lnTo>
                    <a:pt x="303" y="359"/>
                  </a:lnTo>
                  <a:lnTo>
                    <a:pt x="293" y="399"/>
                  </a:lnTo>
                  <a:lnTo>
                    <a:pt x="276" y="436"/>
                  </a:lnTo>
                  <a:lnTo>
                    <a:pt x="252" y="471"/>
                  </a:lnTo>
                  <a:lnTo>
                    <a:pt x="221" y="503"/>
                  </a:lnTo>
                  <a:lnTo>
                    <a:pt x="231" y="477"/>
                  </a:lnTo>
                  <a:lnTo>
                    <a:pt x="237" y="443"/>
                  </a:lnTo>
                  <a:lnTo>
                    <a:pt x="229" y="357"/>
                  </a:lnTo>
                  <a:lnTo>
                    <a:pt x="219" y="352"/>
                  </a:lnTo>
                  <a:lnTo>
                    <a:pt x="216" y="354"/>
                  </a:lnTo>
                  <a:lnTo>
                    <a:pt x="215" y="357"/>
                  </a:lnTo>
                  <a:lnTo>
                    <a:pt x="167" y="457"/>
                  </a:lnTo>
                  <a:lnTo>
                    <a:pt x="110" y="510"/>
                  </a:lnTo>
                  <a:lnTo>
                    <a:pt x="58" y="531"/>
                  </a:lnTo>
                  <a:lnTo>
                    <a:pt x="26" y="534"/>
                  </a:lnTo>
                  <a:lnTo>
                    <a:pt x="19" y="508"/>
                  </a:lnTo>
                  <a:lnTo>
                    <a:pt x="14" y="467"/>
                  </a:lnTo>
                  <a:lnTo>
                    <a:pt x="15" y="417"/>
                  </a:lnTo>
                  <a:lnTo>
                    <a:pt x="47" y="344"/>
                  </a:lnTo>
                  <a:lnTo>
                    <a:pt x="124" y="296"/>
                  </a:lnTo>
                  <a:lnTo>
                    <a:pt x="169" y="281"/>
                  </a:lnTo>
                  <a:lnTo>
                    <a:pt x="203" y="265"/>
                  </a:lnTo>
                  <a:lnTo>
                    <a:pt x="227" y="247"/>
                  </a:lnTo>
                  <a:lnTo>
                    <a:pt x="240" y="227"/>
                  </a:lnTo>
                  <a:lnTo>
                    <a:pt x="244" y="204"/>
                  </a:lnTo>
                  <a:lnTo>
                    <a:pt x="240" y="181"/>
                  </a:lnTo>
                  <a:lnTo>
                    <a:pt x="230" y="156"/>
                  </a:lnTo>
                  <a:lnTo>
                    <a:pt x="216" y="130"/>
                  </a:lnTo>
                  <a:lnTo>
                    <a:pt x="210" y="119"/>
                  </a:lnTo>
                  <a:lnTo>
                    <a:pt x="207" y="113"/>
                  </a:lnTo>
                  <a:lnTo>
                    <a:pt x="195" y="88"/>
                  </a:lnTo>
                  <a:lnTo>
                    <a:pt x="183" y="62"/>
                  </a:lnTo>
                  <a:lnTo>
                    <a:pt x="176" y="39"/>
                  </a:lnTo>
                  <a:lnTo>
                    <a:pt x="177" y="24"/>
                  </a:lnTo>
                  <a:lnTo>
                    <a:pt x="182" y="20"/>
                  </a:lnTo>
                  <a:lnTo>
                    <a:pt x="191" y="18"/>
                  </a:lnTo>
                  <a:lnTo>
                    <a:pt x="203" y="17"/>
                  </a:lnTo>
                  <a:lnTo>
                    <a:pt x="229" y="15"/>
                  </a:lnTo>
                  <a:lnTo>
                    <a:pt x="236" y="15"/>
                  </a:lnTo>
                  <a:lnTo>
                    <a:pt x="302" y="32"/>
                  </a:lnTo>
                  <a:lnTo>
                    <a:pt x="314" y="50"/>
                  </a:lnTo>
                  <a:lnTo>
                    <a:pt x="314" y="23"/>
                  </a:lnTo>
                  <a:lnTo>
                    <a:pt x="312" y="21"/>
                  </a:lnTo>
                  <a:lnTo>
                    <a:pt x="304" y="15"/>
                  </a:lnTo>
                  <a:lnTo>
                    <a:pt x="301" y="13"/>
                  </a:lnTo>
                  <a:lnTo>
                    <a:pt x="285" y="5"/>
                  </a:lnTo>
                  <a:lnTo>
                    <a:pt x="263" y="1"/>
                  </a:lnTo>
                  <a:lnTo>
                    <a:pt x="235" y="0"/>
                  </a:lnTo>
                  <a:lnTo>
                    <a:pt x="228" y="1"/>
                  </a:lnTo>
                  <a:lnTo>
                    <a:pt x="216" y="1"/>
                  </a:lnTo>
                  <a:lnTo>
                    <a:pt x="161" y="31"/>
                  </a:lnTo>
                  <a:lnTo>
                    <a:pt x="161" y="32"/>
                  </a:lnTo>
                  <a:lnTo>
                    <a:pt x="194" y="120"/>
                  </a:lnTo>
                  <a:lnTo>
                    <a:pt x="203" y="137"/>
                  </a:lnTo>
                  <a:lnTo>
                    <a:pt x="216" y="160"/>
                  </a:lnTo>
                  <a:lnTo>
                    <a:pt x="225" y="183"/>
                  </a:lnTo>
                  <a:lnTo>
                    <a:pt x="229" y="203"/>
                  </a:lnTo>
                  <a:lnTo>
                    <a:pt x="226" y="221"/>
                  </a:lnTo>
                  <a:lnTo>
                    <a:pt x="214" y="238"/>
                  </a:lnTo>
                  <a:lnTo>
                    <a:pt x="193" y="254"/>
                  </a:lnTo>
                  <a:lnTo>
                    <a:pt x="161" y="268"/>
                  </a:lnTo>
                  <a:lnTo>
                    <a:pt x="120" y="282"/>
                  </a:lnTo>
                  <a:lnTo>
                    <a:pt x="86" y="295"/>
                  </a:lnTo>
                  <a:lnTo>
                    <a:pt x="35" y="334"/>
                  </a:lnTo>
                  <a:lnTo>
                    <a:pt x="0" y="422"/>
                  </a:lnTo>
                  <a:lnTo>
                    <a:pt x="0" y="480"/>
                  </a:lnTo>
                  <a:lnTo>
                    <a:pt x="7" y="524"/>
                  </a:lnTo>
                  <a:lnTo>
                    <a:pt x="22" y="549"/>
                  </a:lnTo>
                  <a:lnTo>
                    <a:pt x="26" y="549"/>
                  </a:lnTo>
                  <a:lnTo>
                    <a:pt x="88" y="534"/>
                  </a:lnTo>
                  <a:lnTo>
                    <a:pt x="170" y="476"/>
                  </a:lnTo>
                  <a:lnTo>
                    <a:pt x="220" y="387"/>
                  </a:lnTo>
                  <a:lnTo>
                    <a:pt x="221" y="451"/>
                  </a:lnTo>
                  <a:lnTo>
                    <a:pt x="207" y="497"/>
                  </a:lnTo>
                  <a:lnTo>
                    <a:pt x="190" y="525"/>
                  </a:lnTo>
                  <a:lnTo>
                    <a:pt x="180" y="536"/>
                  </a:lnTo>
                  <a:lnTo>
                    <a:pt x="177" y="538"/>
                  </a:lnTo>
                  <a:lnTo>
                    <a:pt x="177" y="543"/>
                  </a:lnTo>
                  <a:lnTo>
                    <a:pt x="182" y="549"/>
                  </a:lnTo>
                  <a:lnTo>
                    <a:pt x="186" y="550"/>
                  </a:lnTo>
                  <a:lnTo>
                    <a:pt x="190" y="547"/>
                  </a:lnTo>
                  <a:lnTo>
                    <a:pt x="239" y="507"/>
                  </a:lnTo>
                  <a:lnTo>
                    <a:pt x="303" y="414"/>
                  </a:lnTo>
                  <a:lnTo>
                    <a:pt x="320" y="282"/>
                  </a:lnTo>
                  <a:lnTo>
                    <a:pt x="320" y="281"/>
                  </a:lnTo>
                  <a:lnTo>
                    <a:pt x="304" y="212"/>
                  </a:lnTo>
                  <a:lnTo>
                    <a:pt x="281" y="157"/>
                  </a:lnTo>
                  <a:lnTo>
                    <a:pt x="262" y="123"/>
                  </a:lnTo>
                  <a:lnTo>
                    <a:pt x="290" y="109"/>
                  </a:lnTo>
                  <a:lnTo>
                    <a:pt x="311" y="93"/>
                  </a:lnTo>
                  <a:lnTo>
                    <a:pt x="492" y="66"/>
                  </a:lnTo>
                  <a:lnTo>
                    <a:pt x="495" y="63"/>
                  </a:lnTo>
                  <a:close/>
                </a:path>
              </a:pathLst>
            </a:custGeom>
            <a:solidFill>
              <a:srgbClr val="0067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sp>
        <p:nvSpPr>
          <p:cNvPr id="37" name="Text Box 19"/>
          <p:cNvSpPr txBox="1">
            <a:spLocks noChangeArrowheads="1"/>
          </p:cNvSpPr>
          <p:nvPr/>
        </p:nvSpPr>
        <p:spPr bwMode="auto">
          <a:xfrm>
            <a:off x="2411760" y="1412776"/>
            <a:ext cx="2827337" cy="3619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2pPr marL="0" marR="0" lvl="1" indent="0" algn="ctr" fontAlgn="base">
              <a:lnSpc>
                <a:spcPct val="100000"/>
              </a:lnSpc>
              <a:buClrTx/>
              <a:buSzTx/>
              <a:buFontTx/>
              <a:buNone/>
              <a:tabLst/>
              <a:defRPr kumimoji="0" sz="1300" b="1" i="0" u="none" strike="noStrike" cap="none" normalizeH="0" baseline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defRPr>
            </a:lvl2pPr>
          </a:lstStyle>
          <a:p>
            <a:pPr lvl="1"/>
            <a:r>
              <a:rPr lang="ru-RU" dirty="0">
                <a:solidFill>
                  <a:srgbClr val="FF0000"/>
                </a:solidFill>
              </a:rPr>
              <a:t>Демография</a:t>
            </a:r>
          </a:p>
        </p:txBody>
      </p:sp>
      <p:grpSp>
        <p:nvGrpSpPr>
          <p:cNvPr id="1025" name="Group 23"/>
          <p:cNvGrpSpPr>
            <a:grpSpLocks/>
          </p:cNvGrpSpPr>
          <p:nvPr/>
        </p:nvGrpSpPr>
        <p:grpSpPr bwMode="auto">
          <a:xfrm>
            <a:off x="1986482" y="1916832"/>
            <a:ext cx="349250" cy="377825"/>
            <a:chOff x="13208" y="281"/>
            <a:chExt cx="549" cy="595"/>
          </a:xfrm>
        </p:grpSpPr>
        <p:sp>
          <p:nvSpPr>
            <p:cNvPr id="1026" name="AutoShape 24"/>
            <p:cNvSpPr>
              <a:spLocks/>
            </p:cNvSpPr>
            <p:nvPr/>
          </p:nvSpPr>
          <p:spPr bwMode="auto">
            <a:xfrm>
              <a:off x="13347" y="787"/>
              <a:ext cx="272" cy="89"/>
            </a:xfrm>
            <a:custGeom>
              <a:avLst/>
              <a:gdLst>
                <a:gd name="T0" fmla="+- 0 13578 13347"/>
                <a:gd name="T1" fmla="*/ T0 w 272"/>
                <a:gd name="T2" fmla="+- 0 787 787"/>
                <a:gd name="T3" fmla="*/ 787 h 89"/>
                <a:gd name="T4" fmla="+- 0 13388 13347"/>
                <a:gd name="T5" fmla="*/ T4 w 272"/>
                <a:gd name="T6" fmla="+- 0 787 787"/>
                <a:gd name="T7" fmla="*/ 787 h 89"/>
                <a:gd name="T8" fmla="+- 0 13385 13347"/>
                <a:gd name="T9" fmla="*/ T8 w 272"/>
                <a:gd name="T10" fmla="+- 0 789 787"/>
                <a:gd name="T11" fmla="*/ 789 h 89"/>
                <a:gd name="T12" fmla="+- 0 13347 13347"/>
                <a:gd name="T13" fmla="*/ T12 w 272"/>
                <a:gd name="T14" fmla="+- 0 867 787"/>
                <a:gd name="T15" fmla="*/ 867 h 89"/>
                <a:gd name="T16" fmla="+- 0 13347 13347"/>
                <a:gd name="T17" fmla="*/ T16 w 272"/>
                <a:gd name="T18" fmla="+- 0 870 787"/>
                <a:gd name="T19" fmla="*/ 870 h 89"/>
                <a:gd name="T20" fmla="+- 0 13350 13347"/>
                <a:gd name="T21" fmla="*/ T20 w 272"/>
                <a:gd name="T22" fmla="+- 0 875 787"/>
                <a:gd name="T23" fmla="*/ 875 h 89"/>
                <a:gd name="T24" fmla="+- 0 13353 13347"/>
                <a:gd name="T25" fmla="*/ T24 w 272"/>
                <a:gd name="T26" fmla="+- 0 876 787"/>
                <a:gd name="T27" fmla="*/ 876 h 89"/>
                <a:gd name="T28" fmla="+- 0 13612 13347"/>
                <a:gd name="T29" fmla="*/ T28 w 272"/>
                <a:gd name="T30" fmla="+- 0 876 787"/>
                <a:gd name="T31" fmla="*/ 876 h 89"/>
                <a:gd name="T32" fmla="+- 0 13615 13347"/>
                <a:gd name="T33" fmla="*/ T32 w 272"/>
                <a:gd name="T34" fmla="+- 0 875 787"/>
                <a:gd name="T35" fmla="*/ 875 h 89"/>
                <a:gd name="T36" fmla="+- 0 13618 13347"/>
                <a:gd name="T37" fmla="*/ T36 w 272"/>
                <a:gd name="T38" fmla="+- 0 870 787"/>
                <a:gd name="T39" fmla="*/ 870 h 89"/>
                <a:gd name="T40" fmla="+- 0 13618 13347"/>
                <a:gd name="T41" fmla="*/ T40 w 272"/>
                <a:gd name="T42" fmla="+- 0 867 787"/>
                <a:gd name="T43" fmla="*/ 867 h 89"/>
                <a:gd name="T44" fmla="+- 0 13615 13347"/>
                <a:gd name="T45" fmla="*/ T44 w 272"/>
                <a:gd name="T46" fmla="+- 0 860 787"/>
                <a:gd name="T47" fmla="*/ 860 h 89"/>
                <a:gd name="T48" fmla="+- 0 13368 13347"/>
                <a:gd name="T49" fmla="*/ T48 w 272"/>
                <a:gd name="T50" fmla="+- 0 860 787"/>
                <a:gd name="T51" fmla="*/ 860 h 89"/>
                <a:gd name="T52" fmla="+- 0 13396 13347"/>
                <a:gd name="T53" fmla="*/ T52 w 272"/>
                <a:gd name="T54" fmla="+- 0 804 787"/>
                <a:gd name="T55" fmla="*/ 804 h 89"/>
                <a:gd name="T56" fmla="+- 0 13587 13347"/>
                <a:gd name="T57" fmla="*/ T56 w 272"/>
                <a:gd name="T58" fmla="+- 0 804 787"/>
                <a:gd name="T59" fmla="*/ 804 h 89"/>
                <a:gd name="T60" fmla="+- 0 13580 13347"/>
                <a:gd name="T61" fmla="*/ T60 w 272"/>
                <a:gd name="T62" fmla="+- 0 789 787"/>
                <a:gd name="T63" fmla="*/ 789 h 89"/>
                <a:gd name="T64" fmla="+- 0 13578 13347"/>
                <a:gd name="T65" fmla="*/ T64 w 272"/>
                <a:gd name="T66" fmla="+- 0 787 787"/>
                <a:gd name="T67" fmla="*/ 787 h 89"/>
                <a:gd name="T68" fmla="+- 0 13587 13347"/>
                <a:gd name="T69" fmla="*/ T68 w 272"/>
                <a:gd name="T70" fmla="+- 0 804 787"/>
                <a:gd name="T71" fmla="*/ 804 h 89"/>
                <a:gd name="T72" fmla="+- 0 13569 13347"/>
                <a:gd name="T73" fmla="*/ T72 w 272"/>
                <a:gd name="T74" fmla="+- 0 804 787"/>
                <a:gd name="T75" fmla="*/ 804 h 89"/>
                <a:gd name="T76" fmla="+- 0 13597 13347"/>
                <a:gd name="T77" fmla="*/ T76 w 272"/>
                <a:gd name="T78" fmla="+- 0 860 787"/>
                <a:gd name="T79" fmla="*/ 860 h 89"/>
                <a:gd name="T80" fmla="+- 0 13615 13347"/>
                <a:gd name="T81" fmla="*/ T80 w 272"/>
                <a:gd name="T82" fmla="+- 0 860 787"/>
                <a:gd name="T83" fmla="*/ 860 h 89"/>
                <a:gd name="T84" fmla="+- 0 13587 13347"/>
                <a:gd name="T85" fmla="*/ T84 w 272"/>
                <a:gd name="T86" fmla="+- 0 804 787"/>
                <a:gd name="T87" fmla="*/ 804 h 89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</a:cxnLst>
              <a:rect l="0" t="0" r="r" b="b"/>
              <a:pathLst>
                <a:path w="272" h="89">
                  <a:moveTo>
                    <a:pt x="231" y="0"/>
                  </a:moveTo>
                  <a:lnTo>
                    <a:pt x="41" y="0"/>
                  </a:lnTo>
                  <a:lnTo>
                    <a:pt x="38" y="2"/>
                  </a:lnTo>
                  <a:lnTo>
                    <a:pt x="0" y="80"/>
                  </a:lnTo>
                  <a:lnTo>
                    <a:pt x="0" y="83"/>
                  </a:lnTo>
                  <a:lnTo>
                    <a:pt x="3" y="88"/>
                  </a:lnTo>
                  <a:lnTo>
                    <a:pt x="6" y="89"/>
                  </a:lnTo>
                  <a:lnTo>
                    <a:pt x="265" y="89"/>
                  </a:lnTo>
                  <a:lnTo>
                    <a:pt x="268" y="88"/>
                  </a:lnTo>
                  <a:lnTo>
                    <a:pt x="271" y="83"/>
                  </a:lnTo>
                  <a:lnTo>
                    <a:pt x="271" y="80"/>
                  </a:lnTo>
                  <a:lnTo>
                    <a:pt x="268" y="73"/>
                  </a:lnTo>
                  <a:lnTo>
                    <a:pt x="21" y="73"/>
                  </a:lnTo>
                  <a:lnTo>
                    <a:pt x="49" y="17"/>
                  </a:lnTo>
                  <a:lnTo>
                    <a:pt x="240" y="17"/>
                  </a:lnTo>
                  <a:lnTo>
                    <a:pt x="233" y="2"/>
                  </a:lnTo>
                  <a:lnTo>
                    <a:pt x="231" y="0"/>
                  </a:lnTo>
                  <a:close/>
                  <a:moveTo>
                    <a:pt x="240" y="17"/>
                  </a:moveTo>
                  <a:lnTo>
                    <a:pt x="222" y="17"/>
                  </a:lnTo>
                  <a:lnTo>
                    <a:pt x="250" y="73"/>
                  </a:lnTo>
                  <a:lnTo>
                    <a:pt x="268" y="73"/>
                  </a:lnTo>
                  <a:lnTo>
                    <a:pt x="240" y="17"/>
                  </a:lnTo>
                  <a:close/>
                </a:path>
              </a:pathLst>
            </a:custGeom>
            <a:solidFill>
              <a:srgbClr val="0067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pic>
          <p:nvPicPr>
            <p:cNvPr id="1049" name="Picture 25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334" y="281"/>
              <a:ext cx="298" cy="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27" name="AutoShape 26"/>
            <p:cNvSpPr>
              <a:spLocks/>
            </p:cNvSpPr>
            <p:nvPr/>
          </p:nvSpPr>
          <p:spPr bwMode="auto">
            <a:xfrm>
              <a:off x="13208" y="284"/>
              <a:ext cx="549" cy="520"/>
            </a:xfrm>
            <a:custGeom>
              <a:avLst/>
              <a:gdLst>
                <a:gd name="T0" fmla="+- 0 13648 13208"/>
                <a:gd name="T1" fmla="*/ T0 w 549"/>
                <a:gd name="T2" fmla="+- 0 676 284"/>
                <a:gd name="T3" fmla="*/ 676 h 520"/>
                <a:gd name="T4" fmla="+- 0 13599 13208"/>
                <a:gd name="T5" fmla="*/ T4 w 549"/>
                <a:gd name="T6" fmla="+- 0 708 284"/>
                <a:gd name="T7" fmla="*/ 708 h 520"/>
                <a:gd name="T8" fmla="+- 0 13516 13208"/>
                <a:gd name="T9" fmla="*/ T8 w 549"/>
                <a:gd name="T10" fmla="+- 0 690 284"/>
                <a:gd name="T11" fmla="*/ 690 h 520"/>
                <a:gd name="T12" fmla="+- 0 13511 13208"/>
                <a:gd name="T13" fmla="*/ T12 w 549"/>
                <a:gd name="T14" fmla="+- 0 734 284"/>
                <a:gd name="T15" fmla="*/ 734 h 520"/>
                <a:gd name="T16" fmla="+- 0 13454 13208"/>
                <a:gd name="T17" fmla="*/ T16 w 549"/>
                <a:gd name="T18" fmla="+- 0 703 284"/>
                <a:gd name="T19" fmla="*/ 703 h 520"/>
                <a:gd name="T20" fmla="+- 0 13511 13208"/>
                <a:gd name="T21" fmla="*/ T20 w 549"/>
                <a:gd name="T22" fmla="+- 0 685 284"/>
                <a:gd name="T23" fmla="*/ 685 h 520"/>
                <a:gd name="T24" fmla="+- 0 13451 13208"/>
                <a:gd name="T25" fmla="*/ T24 w 549"/>
                <a:gd name="T26" fmla="+- 0 687 284"/>
                <a:gd name="T27" fmla="*/ 687 h 520"/>
                <a:gd name="T28" fmla="+- 0 13364 13208"/>
                <a:gd name="T29" fmla="*/ T28 w 549"/>
                <a:gd name="T30" fmla="+- 0 708 284"/>
                <a:gd name="T31" fmla="*/ 708 h 520"/>
                <a:gd name="T32" fmla="+- 0 13315 13208"/>
                <a:gd name="T33" fmla="*/ T32 w 549"/>
                <a:gd name="T34" fmla="+- 0 676 284"/>
                <a:gd name="T35" fmla="*/ 676 h 520"/>
                <a:gd name="T36" fmla="+- 0 13305 13208"/>
                <a:gd name="T37" fmla="*/ T36 w 549"/>
                <a:gd name="T38" fmla="+- 0 690 284"/>
                <a:gd name="T39" fmla="*/ 690 h 520"/>
                <a:gd name="T40" fmla="+- 0 13383 13208"/>
                <a:gd name="T41" fmla="*/ T40 w 549"/>
                <a:gd name="T42" fmla="+- 0 726 284"/>
                <a:gd name="T43" fmla="*/ 726 h 520"/>
                <a:gd name="T44" fmla="+- 0 13451 13208"/>
                <a:gd name="T45" fmla="*/ T44 w 549"/>
                <a:gd name="T46" fmla="+- 0 750 284"/>
                <a:gd name="T47" fmla="*/ 750 h 520"/>
                <a:gd name="T48" fmla="+- 0 13514 13208"/>
                <a:gd name="T49" fmla="*/ T48 w 549"/>
                <a:gd name="T50" fmla="+- 0 750 284"/>
                <a:gd name="T51" fmla="*/ 750 h 520"/>
                <a:gd name="T52" fmla="+- 0 13581 13208"/>
                <a:gd name="T53" fmla="*/ T52 w 549"/>
                <a:gd name="T54" fmla="+- 0 726 284"/>
                <a:gd name="T55" fmla="*/ 726 h 520"/>
                <a:gd name="T56" fmla="+- 0 13658 13208"/>
                <a:gd name="T57" fmla="*/ T56 w 549"/>
                <a:gd name="T58" fmla="+- 0 690 284"/>
                <a:gd name="T59" fmla="*/ 690 h 520"/>
                <a:gd name="T60" fmla="+- 0 13751 13208"/>
                <a:gd name="T61" fmla="*/ T60 w 549"/>
                <a:gd name="T62" fmla="+- 0 594 284"/>
                <a:gd name="T63" fmla="*/ 594 h 520"/>
                <a:gd name="T64" fmla="+- 0 13728 13208"/>
                <a:gd name="T65" fmla="*/ T64 w 549"/>
                <a:gd name="T66" fmla="+- 0 699 284"/>
                <a:gd name="T67" fmla="*/ 699 h 520"/>
                <a:gd name="T68" fmla="+- 0 13626 13208"/>
                <a:gd name="T69" fmla="*/ T68 w 549"/>
                <a:gd name="T70" fmla="+- 0 784 284"/>
                <a:gd name="T71" fmla="*/ 784 h 520"/>
                <a:gd name="T72" fmla="+- 0 13307 13208"/>
                <a:gd name="T73" fmla="*/ T72 w 549"/>
                <a:gd name="T74" fmla="+- 0 772 284"/>
                <a:gd name="T75" fmla="*/ 772 h 520"/>
                <a:gd name="T76" fmla="+- 0 13227 13208"/>
                <a:gd name="T77" fmla="*/ T76 w 549"/>
                <a:gd name="T78" fmla="+- 0 667 284"/>
                <a:gd name="T79" fmla="*/ 667 h 520"/>
                <a:gd name="T80" fmla="+- 0 13286 13208"/>
                <a:gd name="T81" fmla="*/ T80 w 549"/>
                <a:gd name="T82" fmla="+- 0 422 284"/>
                <a:gd name="T83" fmla="*/ 422 h 520"/>
                <a:gd name="T84" fmla="+- 0 13272 13208"/>
                <a:gd name="T85" fmla="*/ T84 w 549"/>
                <a:gd name="T86" fmla="+- 0 383 284"/>
                <a:gd name="T87" fmla="*/ 383 h 520"/>
                <a:gd name="T88" fmla="+- 0 13254 13208"/>
                <a:gd name="T89" fmla="*/ T88 w 549"/>
                <a:gd name="T90" fmla="+- 0 366 284"/>
                <a:gd name="T91" fmla="*/ 366 h 520"/>
                <a:gd name="T92" fmla="+- 0 13251 13208"/>
                <a:gd name="T93" fmla="*/ T92 w 549"/>
                <a:gd name="T94" fmla="+- 0 325 284"/>
                <a:gd name="T95" fmla="*/ 325 h 520"/>
                <a:gd name="T96" fmla="+- 0 13282 13208"/>
                <a:gd name="T97" fmla="*/ T96 w 549"/>
                <a:gd name="T98" fmla="+- 0 300 284"/>
                <a:gd name="T99" fmla="*/ 300 h 520"/>
                <a:gd name="T100" fmla="+- 0 13330 13208"/>
                <a:gd name="T101" fmla="*/ T100 w 549"/>
                <a:gd name="T102" fmla="+- 0 328 284"/>
                <a:gd name="T103" fmla="*/ 328 h 520"/>
                <a:gd name="T104" fmla="+- 0 13378 13208"/>
                <a:gd name="T105" fmla="*/ T104 w 549"/>
                <a:gd name="T106" fmla="+- 0 606 284"/>
                <a:gd name="T107" fmla="*/ 606 h 520"/>
                <a:gd name="T108" fmla="+- 0 13547 13208"/>
                <a:gd name="T109" fmla="*/ T108 w 549"/>
                <a:gd name="T110" fmla="+- 0 633 284"/>
                <a:gd name="T111" fmla="*/ 633 h 520"/>
                <a:gd name="T112" fmla="+- 0 13631 13208"/>
                <a:gd name="T113" fmla="*/ T112 w 549"/>
                <a:gd name="T114" fmla="+- 0 346 284"/>
                <a:gd name="T115" fmla="*/ 346 h 520"/>
                <a:gd name="T116" fmla="+- 0 13677 13208"/>
                <a:gd name="T117" fmla="*/ T116 w 549"/>
                <a:gd name="T118" fmla="+- 0 300 284"/>
                <a:gd name="T119" fmla="*/ 300 h 520"/>
                <a:gd name="T120" fmla="+- 0 13706 13208"/>
                <a:gd name="T121" fmla="*/ T120 w 549"/>
                <a:gd name="T122" fmla="+- 0 312 284"/>
                <a:gd name="T123" fmla="*/ 312 h 520"/>
                <a:gd name="T124" fmla="+- 0 13716 13208"/>
                <a:gd name="T125" fmla="*/ T124 w 549"/>
                <a:gd name="T126" fmla="+- 0 358 284"/>
                <a:gd name="T127" fmla="*/ 358 h 520"/>
                <a:gd name="T128" fmla="+- 0 13694 13208"/>
                <a:gd name="T129" fmla="*/ T128 w 549"/>
                <a:gd name="T130" fmla="+- 0 383 284"/>
                <a:gd name="T131" fmla="*/ 383 h 520"/>
                <a:gd name="T132" fmla="+- 0 13681 13208"/>
                <a:gd name="T133" fmla="*/ T132 w 549"/>
                <a:gd name="T134" fmla="+- 0 408 284"/>
                <a:gd name="T135" fmla="*/ 408 h 520"/>
                <a:gd name="T136" fmla="+- 0 13741 13208"/>
                <a:gd name="T137" fmla="*/ T136 w 549"/>
                <a:gd name="T138" fmla="+- 0 632 284"/>
                <a:gd name="T139" fmla="*/ 632 h 520"/>
                <a:gd name="T140" fmla="+- 0 13694 13208"/>
                <a:gd name="T141" fmla="*/ T140 w 549"/>
                <a:gd name="T142" fmla="+- 0 419 284"/>
                <a:gd name="T143" fmla="*/ 419 h 520"/>
                <a:gd name="T144" fmla="+- 0 13727 13208"/>
                <a:gd name="T145" fmla="*/ T144 w 549"/>
                <a:gd name="T146" fmla="+- 0 371 284"/>
                <a:gd name="T147" fmla="*/ 371 h 520"/>
                <a:gd name="T148" fmla="+- 0 13733 13208"/>
                <a:gd name="T149" fmla="*/ T148 w 549"/>
                <a:gd name="T150" fmla="+- 0 328 284"/>
                <a:gd name="T151" fmla="*/ 328 h 520"/>
                <a:gd name="T152" fmla="+- 0 13717 13208"/>
                <a:gd name="T153" fmla="*/ T152 w 549"/>
                <a:gd name="T154" fmla="+- 0 300 284"/>
                <a:gd name="T155" fmla="*/ 300 h 520"/>
                <a:gd name="T156" fmla="+- 0 13677 13208"/>
                <a:gd name="T157" fmla="*/ T156 w 549"/>
                <a:gd name="T158" fmla="+- 0 284 284"/>
                <a:gd name="T159" fmla="*/ 284 h 520"/>
                <a:gd name="T160" fmla="+- 0 13615 13208"/>
                <a:gd name="T161" fmla="*/ T160 w 549"/>
                <a:gd name="T162" fmla="+- 0 346 284"/>
                <a:gd name="T163" fmla="*/ 346 h 520"/>
                <a:gd name="T164" fmla="+- 0 13534 13208"/>
                <a:gd name="T165" fmla="*/ T164 w 549"/>
                <a:gd name="T166" fmla="+- 0 623 284"/>
                <a:gd name="T167" fmla="*/ 623 h 520"/>
                <a:gd name="T168" fmla="+- 0 13361 13208"/>
                <a:gd name="T169" fmla="*/ T168 w 549"/>
                <a:gd name="T170" fmla="+- 0 552 284"/>
                <a:gd name="T171" fmla="*/ 552 h 520"/>
                <a:gd name="T172" fmla="+- 0 13332 13208"/>
                <a:gd name="T173" fmla="*/ T172 w 549"/>
                <a:gd name="T174" fmla="+- 0 302 284"/>
                <a:gd name="T175" fmla="*/ 302 h 520"/>
                <a:gd name="T176" fmla="+- 0 13279 13208"/>
                <a:gd name="T177" fmla="*/ T176 w 549"/>
                <a:gd name="T178" fmla="+- 0 284 284"/>
                <a:gd name="T179" fmla="*/ 284 h 520"/>
                <a:gd name="T180" fmla="+- 0 13239 13208"/>
                <a:gd name="T181" fmla="*/ T180 w 549"/>
                <a:gd name="T182" fmla="+- 0 312 284"/>
                <a:gd name="T183" fmla="*/ 312 h 520"/>
                <a:gd name="T184" fmla="+- 0 13239 13208"/>
                <a:gd name="T185" fmla="*/ T184 w 549"/>
                <a:gd name="T186" fmla="+- 0 372 284"/>
                <a:gd name="T187" fmla="*/ 372 h 520"/>
                <a:gd name="T188" fmla="+- 0 13272 13208"/>
                <a:gd name="T189" fmla="*/ T188 w 549"/>
                <a:gd name="T190" fmla="+- 0 419 284"/>
                <a:gd name="T191" fmla="*/ 419 h 520"/>
                <a:gd name="T192" fmla="+- 0 13208 13208"/>
                <a:gd name="T193" fmla="*/ T192 w 549"/>
                <a:gd name="T194" fmla="+- 0 633 284"/>
                <a:gd name="T195" fmla="*/ 633 h 520"/>
                <a:gd name="T196" fmla="+- 0 13268 13208"/>
                <a:gd name="T197" fmla="*/ T196 w 549"/>
                <a:gd name="T198" fmla="+- 0 766 284"/>
                <a:gd name="T199" fmla="*/ 766 h 520"/>
                <a:gd name="T200" fmla="+- 0 13592 13208"/>
                <a:gd name="T201" fmla="*/ T200 w 549"/>
                <a:gd name="T202" fmla="+- 0 804 284"/>
                <a:gd name="T203" fmla="*/ 804 h 520"/>
                <a:gd name="T204" fmla="+- 0 13697 13208"/>
                <a:gd name="T205" fmla="*/ T204 w 549"/>
                <a:gd name="T206" fmla="+- 0 766 284"/>
                <a:gd name="T207" fmla="*/ 766 h 520"/>
                <a:gd name="T208" fmla="+- 0 13757 13208"/>
                <a:gd name="T209" fmla="*/ T208 w 549"/>
                <a:gd name="T210" fmla="+- 0 632 284"/>
                <a:gd name="T211" fmla="*/ 632 h 520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  <a:cxn ang="0">
                  <a:pos x="T149" y="T151"/>
                </a:cxn>
                <a:cxn ang="0">
                  <a:pos x="T153" y="T155"/>
                </a:cxn>
                <a:cxn ang="0">
                  <a:pos x="T157" y="T159"/>
                </a:cxn>
                <a:cxn ang="0">
                  <a:pos x="T161" y="T163"/>
                </a:cxn>
                <a:cxn ang="0">
                  <a:pos x="T165" y="T167"/>
                </a:cxn>
                <a:cxn ang="0">
                  <a:pos x="T169" y="T171"/>
                </a:cxn>
                <a:cxn ang="0">
                  <a:pos x="T173" y="T175"/>
                </a:cxn>
                <a:cxn ang="0">
                  <a:pos x="T177" y="T179"/>
                </a:cxn>
                <a:cxn ang="0">
                  <a:pos x="T181" y="T183"/>
                </a:cxn>
                <a:cxn ang="0">
                  <a:pos x="T185" y="T187"/>
                </a:cxn>
                <a:cxn ang="0">
                  <a:pos x="T189" y="T191"/>
                </a:cxn>
                <a:cxn ang="0">
                  <a:pos x="T193" y="T195"/>
                </a:cxn>
                <a:cxn ang="0">
                  <a:pos x="T197" y="T199"/>
                </a:cxn>
                <a:cxn ang="0">
                  <a:pos x="T201" y="T203"/>
                </a:cxn>
                <a:cxn ang="0">
                  <a:pos x="T205" y="T207"/>
                </a:cxn>
                <a:cxn ang="0">
                  <a:pos x="T209" y="T211"/>
                </a:cxn>
              </a:cxnLst>
              <a:rect l="0" t="0" r="r" b="b"/>
              <a:pathLst>
                <a:path w="549" h="520">
                  <a:moveTo>
                    <a:pt x="453" y="402"/>
                  </a:moveTo>
                  <a:lnTo>
                    <a:pt x="452" y="397"/>
                  </a:lnTo>
                  <a:lnTo>
                    <a:pt x="445" y="392"/>
                  </a:lnTo>
                  <a:lnTo>
                    <a:pt x="440" y="392"/>
                  </a:lnTo>
                  <a:lnTo>
                    <a:pt x="437" y="396"/>
                  </a:lnTo>
                  <a:lnTo>
                    <a:pt x="424" y="409"/>
                  </a:lnTo>
                  <a:lnTo>
                    <a:pt x="408" y="418"/>
                  </a:lnTo>
                  <a:lnTo>
                    <a:pt x="391" y="424"/>
                  </a:lnTo>
                  <a:lnTo>
                    <a:pt x="373" y="426"/>
                  </a:lnTo>
                  <a:lnTo>
                    <a:pt x="318" y="426"/>
                  </a:lnTo>
                  <a:lnTo>
                    <a:pt x="316" y="417"/>
                  </a:lnTo>
                  <a:lnTo>
                    <a:pt x="308" y="406"/>
                  </a:lnTo>
                  <a:lnTo>
                    <a:pt x="306" y="403"/>
                  </a:lnTo>
                  <a:lnTo>
                    <a:pt x="303" y="401"/>
                  </a:lnTo>
                  <a:lnTo>
                    <a:pt x="303" y="419"/>
                  </a:lnTo>
                  <a:lnTo>
                    <a:pt x="303" y="450"/>
                  </a:lnTo>
                  <a:lnTo>
                    <a:pt x="290" y="462"/>
                  </a:lnTo>
                  <a:lnTo>
                    <a:pt x="259" y="462"/>
                  </a:lnTo>
                  <a:lnTo>
                    <a:pt x="246" y="450"/>
                  </a:lnTo>
                  <a:lnTo>
                    <a:pt x="246" y="419"/>
                  </a:lnTo>
                  <a:lnTo>
                    <a:pt x="259" y="406"/>
                  </a:lnTo>
                  <a:lnTo>
                    <a:pt x="290" y="406"/>
                  </a:lnTo>
                  <a:lnTo>
                    <a:pt x="303" y="419"/>
                  </a:lnTo>
                  <a:lnTo>
                    <a:pt x="303" y="401"/>
                  </a:lnTo>
                  <a:lnTo>
                    <a:pt x="292" y="393"/>
                  </a:lnTo>
                  <a:lnTo>
                    <a:pt x="275" y="390"/>
                  </a:lnTo>
                  <a:lnTo>
                    <a:pt x="257" y="393"/>
                  </a:lnTo>
                  <a:lnTo>
                    <a:pt x="243" y="403"/>
                  </a:lnTo>
                  <a:lnTo>
                    <a:pt x="234" y="417"/>
                  </a:lnTo>
                  <a:lnTo>
                    <a:pt x="232" y="426"/>
                  </a:lnTo>
                  <a:lnTo>
                    <a:pt x="175" y="426"/>
                  </a:lnTo>
                  <a:lnTo>
                    <a:pt x="156" y="424"/>
                  </a:lnTo>
                  <a:lnTo>
                    <a:pt x="139" y="418"/>
                  </a:lnTo>
                  <a:lnTo>
                    <a:pt x="123" y="409"/>
                  </a:lnTo>
                  <a:lnTo>
                    <a:pt x="110" y="396"/>
                  </a:lnTo>
                  <a:lnTo>
                    <a:pt x="107" y="392"/>
                  </a:lnTo>
                  <a:lnTo>
                    <a:pt x="102" y="392"/>
                  </a:lnTo>
                  <a:lnTo>
                    <a:pt x="95" y="397"/>
                  </a:lnTo>
                  <a:lnTo>
                    <a:pt x="95" y="402"/>
                  </a:lnTo>
                  <a:lnTo>
                    <a:pt x="97" y="406"/>
                  </a:lnTo>
                  <a:lnTo>
                    <a:pt x="113" y="421"/>
                  </a:lnTo>
                  <a:lnTo>
                    <a:pt x="132" y="433"/>
                  </a:lnTo>
                  <a:lnTo>
                    <a:pt x="153" y="440"/>
                  </a:lnTo>
                  <a:lnTo>
                    <a:pt x="175" y="442"/>
                  </a:lnTo>
                  <a:lnTo>
                    <a:pt x="229" y="442"/>
                  </a:lnTo>
                  <a:lnTo>
                    <a:pt x="232" y="442"/>
                  </a:lnTo>
                  <a:lnTo>
                    <a:pt x="234" y="451"/>
                  </a:lnTo>
                  <a:lnTo>
                    <a:pt x="243" y="466"/>
                  </a:lnTo>
                  <a:lnTo>
                    <a:pt x="257" y="475"/>
                  </a:lnTo>
                  <a:lnTo>
                    <a:pt x="275" y="479"/>
                  </a:lnTo>
                  <a:lnTo>
                    <a:pt x="292" y="475"/>
                  </a:lnTo>
                  <a:lnTo>
                    <a:pt x="306" y="466"/>
                  </a:lnTo>
                  <a:lnTo>
                    <a:pt x="308" y="462"/>
                  </a:lnTo>
                  <a:lnTo>
                    <a:pt x="316" y="451"/>
                  </a:lnTo>
                  <a:lnTo>
                    <a:pt x="318" y="442"/>
                  </a:lnTo>
                  <a:lnTo>
                    <a:pt x="373" y="442"/>
                  </a:lnTo>
                  <a:lnTo>
                    <a:pt x="395" y="440"/>
                  </a:lnTo>
                  <a:lnTo>
                    <a:pt x="415" y="433"/>
                  </a:lnTo>
                  <a:lnTo>
                    <a:pt x="434" y="421"/>
                  </a:lnTo>
                  <a:lnTo>
                    <a:pt x="450" y="406"/>
                  </a:lnTo>
                  <a:lnTo>
                    <a:pt x="453" y="402"/>
                  </a:lnTo>
                  <a:close/>
                  <a:moveTo>
                    <a:pt x="549" y="348"/>
                  </a:moveTo>
                  <a:lnTo>
                    <a:pt x="543" y="311"/>
                  </a:lnTo>
                  <a:lnTo>
                    <a:pt x="543" y="310"/>
                  </a:lnTo>
                  <a:lnTo>
                    <a:pt x="533" y="280"/>
                  </a:lnTo>
                  <a:lnTo>
                    <a:pt x="533" y="349"/>
                  </a:lnTo>
                  <a:lnTo>
                    <a:pt x="530" y="383"/>
                  </a:lnTo>
                  <a:lnTo>
                    <a:pt x="520" y="415"/>
                  </a:lnTo>
                  <a:lnTo>
                    <a:pt x="503" y="445"/>
                  </a:lnTo>
                  <a:lnTo>
                    <a:pt x="479" y="470"/>
                  </a:lnTo>
                  <a:lnTo>
                    <a:pt x="450" y="488"/>
                  </a:lnTo>
                  <a:lnTo>
                    <a:pt x="418" y="500"/>
                  </a:lnTo>
                  <a:lnTo>
                    <a:pt x="384" y="504"/>
                  </a:lnTo>
                  <a:lnTo>
                    <a:pt x="166" y="504"/>
                  </a:lnTo>
                  <a:lnTo>
                    <a:pt x="131" y="500"/>
                  </a:lnTo>
                  <a:lnTo>
                    <a:pt x="99" y="488"/>
                  </a:lnTo>
                  <a:lnTo>
                    <a:pt x="71" y="470"/>
                  </a:lnTo>
                  <a:lnTo>
                    <a:pt x="47" y="445"/>
                  </a:lnTo>
                  <a:lnTo>
                    <a:pt x="29" y="415"/>
                  </a:lnTo>
                  <a:lnTo>
                    <a:pt x="19" y="383"/>
                  </a:lnTo>
                  <a:lnTo>
                    <a:pt x="16" y="349"/>
                  </a:lnTo>
                  <a:lnTo>
                    <a:pt x="22" y="315"/>
                  </a:lnTo>
                  <a:lnTo>
                    <a:pt x="76" y="152"/>
                  </a:lnTo>
                  <a:lnTo>
                    <a:pt x="78" y="138"/>
                  </a:lnTo>
                  <a:lnTo>
                    <a:pt x="76" y="124"/>
                  </a:lnTo>
                  <a:lnTo>
                    <a:pt x="72" y="111"/>
                  </a:lnTo>
                  <a:lnTo>
                    <a:pt x="64" y="100"/>
                  </a:lnTo>
                  <a:lnTo>
                    <a:pt x="64" y="99"/>
                  </a:lnTo>
                  <a:lnTo>
                    <a:pt x="63" y="99"/>
                  </a:lnTo>
                  <a:lnTo>
                    <a:pt x="63" y="98"/>
                  </a:lnTo>
                  <a:lnTo>
                    <a:pt x="54" y="91"/>
                  </a:lnTo>
                  <a:lnTo>
                    <a:pt x="46" y="82"/>
                  </a:lnTo>
                  <a:lnTo>
                    <a:pt x="41" y="72"/>
                  </a:lnTo>
                  <a:lnTo>
                    <a:pt x="39" y="62"/>
                  </a:lnTo>
                  <a:lnTo>
                    <a:pt x="40" y="52"/>
                  </a:lnTo>
                  <a:lnTo>
                    <a:pt x="43" y="41"/>
                  </a:lnTo>
                  <a:lnTo>
                    <a:pt x="49" y="30"/>
                  </a:lnTo>
                  <a:lnTo>
                    <a:pt x="61" y="21"/>
                  </a:lnTo>
                  <a:lnTo>
                    <a:pt x="67" y="18"/>
                  </a:lnTo>
                  <a:lnTo>
                    <a:pt x="74" y="16"/>
                  </a:lnTo>
                  <a:lnTo>
                    <a:pt x="81" y="16"/>
                  </a:lnTo>
                  <a:lnTo>
                    <a:pt x="98" y="20"/>
                  </a:lnTo>
                  <a:lnTo>
                    <a:pt x="113" y="30"/>
                  </a:lnTo>
                  <a:lnTo>
                    <a:pt x="122" y="44"/>
                  </a:lnTo>
                  <a:lnTo>
                    <a:pt x="126" y="62"/>
                  </a:lnTo>
                  <a:lnTo>
                    <a:pt x="126" y="217"/>
                  </a:lnTo>
                  <a:lnTo>
                    <a:pt x="138" y="275"/>
                  </a:lnTo>
                  <a:lnTo>
                    <a:pt x="170" y="322"/>
                  </a:lnTo>
                  <a:lnTo>
                    <a:pt x="217" y="353"/>
                  </a:lnTo>
                  <a:lnTo>
                    <a:pt x="275" y="365"/>
                  </a:lnTo>
                  <a:lnTo>
                    <a:pt x="332" y="353"/>
                  </a:lnTo>
                  <a:lnTo>
                    <a:pt x="339" y="349"/>
                  </a:lnTo>
                  <a:lnTo>
                    <a:pt x="380" y="322"/>
                  </a:lnTo>
                  <a:lnTo>
                    <a:pt x="412" y="275"/>
                  </a:lnTo>
                  <a:lnTo>
                    <a:pt x="423" y="217"/>
                  </a:lnTo>
                  <a:lnTo>
                    <a:pt x="423" y="62"/>
                  </a:lnTo>
                  <a:lnTo>
                    <a:pt x="427" y="44"/>
                  </a:lnTo>
                  <a:lnTo>
                    <a:pt x="437" y="30"/>
                  </a:lnTo>
                  <a:lnTo>
                    <a:pt x="451" y="20"/>
                  </a:lnTo>
                  <a:lnTo>
                    <a:pt x="469" y="16"/>
                  </a:lnTo>
                  <a:lnTo>
                    <a:pt x="476" y="16"/>
                  </a:lnTo>
                  <a:lnTo>
                    <a:pt x="482" y="18"/>
                  </a:lnTo>
                  <a:lnTo>
                    <a:pt x="489" y="21"/>
                  </a:lnTo>
                  <a:lnTo>
                    <a:pt x="498" y="28"/>
                  </a:lnTo>
                  <a:lnTo>
                    <a:pt x="505" y="37"/>
                  </a:lnTo>
                  <a:lnTo>
                    <a:pt x="509" y="48"/>
                  </a:lnTo>
                  <a:lnTo>
                    <a:pt x="511" y="62"/>
                  </a:lnTo>
                  <a:lnTo>
                    <a:pt x="508" y="74"/>
                  </a:lnTo>
                  <a:lnTo>
                    <a:pt x="501" y="85"/>
                  </a:lnTo>
                  <a:lnTo>
                    <a:pt x="493" y="93"/>
                  </a:lnTo>
                  <a:lnTo>
                    <a:pt x="487" y="98"/>
                  </a:lnTo>
                  <a:lnTo>
                    <a:pt x="486" y="99"/>
                  </a:lnTo>
                  <a:lnTo>
                    <a:pt x="485" y="100"/>
                  </a:lnTo>
                  <a:lnTo>
                    <a:pt x="477" y="111"/>
                  </a:lnTo>
                  <a:lnTo>
                    <a:pt x="473" y="124"/>
                  </a:lnTo>
                  <a:lnTo>
                    <a:pt x="472" y="138"/>
                  </a:lnTo>
                  <a:lnTo>
                    <a:pt x="474" y="152"/>
                  </a:lnTo>
                  <a:lnTo>
                    <a:pt x="527" y="315"/>
                  </a:lnTo>
                  <a:lnTo>
                    <a:pt x="533" y="348"/>
                  </a:lnTo>
                  <a:lnTo>
                    <a:pt x="533" y="349"/>
                  </a:lnTo>
                  <a:lnTo>
                    <a:pt x="533" y="280"/>
                  </a:lnTo>
                  <a:lnTo>
                    <a:pt x="489" y="147"/>
                  </a:lnTo>
                  <a:lnTo>
                    <a:pt x="486" y="135"/>
                  </a:lnTo>
                  <a:lnTo>
                    <a:pt x="489" y="121"/>
                  </a:lnTo>
                  <a:lnTo>
                    <a:pt x="497" y="111"/>
                  </a:lnTo>
                  <a:lnTo>
                    <a:pt x="510" y="100"/>
                  </a:lnTo>
                  <a:lnTo>
                    <a:pt x="519" y="87"/>
                  </a:lnTo>
                  <a:lnTo>
                    <a:pt x="525" y="75"/>
                  </a:lnTo>
                  <a:lnTo>
                    <a:pt x="525" y="74"/>
                  </a:lnTo>
                  <a:lnTo>
                    <a:pt x="527" y="62"/>
                  </a:lnTo>
                  <a:lnTo>
                    <a:pt x="525" y="44"/>
                  </a:lnTo>
                  <a:lnTo>
                    <a:pt x="519" y="28"/>
                  </a:lnTo>
                  <a:lnTo>
                    <a:pt x="509" y="16"/>
                  </a:lnTo>
                  <a:lnTo>
                    <a:pt x="496" y="7"/>
                  </a:lnTo>
                  <a:lnTo>
                    <a:pt x="487" y="3"/>
                  </a:lnTo>
                  <a:lnTo>
                    <a:pt x="478" y="0"/>
                  </a:lnTo>
                  <a:lnTo>
                    <a:pt x="469" y="0"/>
                  </a:lnTo>
                  <a:lnTo>
                    <a:pt x="445" y="5"/>
                  </a:lnTo>
                  <a:lnTo>
                    <a:pt x="425" y="18"/>
                  </a:lnTo>
                  <a:lnTo>
                    <a:pt x="412" y="38"/>
                  </a:lnTo>
                  <a:lnTo>
                    <a:pt x="407" y="62"/>
                  </a:lnTo>
                  <a:lnTo>
                    <a:pt x="407" y="217"/>
                  </a:lnTo>
                  <a:lnTo>
                    <a:pt x="397" y="268"/>
                  </a:lnTo>
                  <a:lnTo>
                    <a:pt x="368" y="310"/>
                  </a:lnTo>
                  <a:lnTo>
                    <a:pt x="326" y="339"/>
                  </a:lnTo>
                  <a:lnTo>
                    <a:pt x="275" y="349"/>
                  </a:lnTo>
                  <a:lnTo>
                    <a:pt x="223" y="339"/>
                  </a:lnTo>
                  <a:lnTo>
                    <a:pt x="181" y="310"/>
                  </a:lnTo>
                  <a:lnTo>
                    <a:pt x="153" y="268"/>
                  </a:lnTo>
                  <a:lnTo>
                    <a:pt x="142" y="217"/>
                  </a:lnTo>
                  <a:lnTo>
                    <a:pt x="142" y="62"/>
                  </a:lnTo>
                  <a:lnTo>
                    <a:pt x="137" y="38"/>
                  </a:lnTo>
                  <a:lnTo>
                    <a:pt x="124" y="18"/>
                  </a:lnTo>
                  <a:lnTo>
                    <a:pt x="121" y="16"/>
                  </a:lnTo>
                  <a:lnTo>
                    <a:pt x="105" y="5"/>
                  </a:lnTo>
                  <a:lnTo>
                    <a:pt x="81" y="0"/>
                  </a:lnTo>
                  <a:lnTo>
                    <a:pt x="71" y="0"/>
                  </a:lnTo>
                  <a:lnTo>
                    <a:pt x="62" y="3"/>
                  </a:lnTo>
                  <a:lnTo>
                    <a:pt x="53" y="7"/>
                  </a:lnTo>
                  <a:lnTo>
                    <a:pt x="40" y="16"/>
                  </a:lnTo>
                  <a:lnTo>
                    <a:pt x="31" y="28"/>
                  </a:lnTo>
                  <a:lnTo>
                    <a:pt x="25" y="44"/>
                  </a:lnTo>
                  <a:lnTo>
                    <a:pt x="23" y="62"/>
                  </a:lnTo>
                  <a:lnTo>
                    <a:pt x="25" y="75"/>
                  </a:lnTo>
                  <a:lnTo>
                    <a:pt x="31" y="88"/>
                  </a:lnTo>
                  <a:lnTo>
                    <a:pt x="40" y="100"/>
                  </a:lnTo>
                  <a:lnTo>
                    <a:pt x="52" y="111"/>
                  </a:lnTo>
                  <a:lnTo>
                    <a:pt x="61" y="121"/>
                  </a:lnTo>
                  <a:lnTo>
                    <a:pt x="64" y="135"/>
                  </a:lnTo>
                  <a:lnTo>
                    <a:pt x="60" y="147"/>
                  </a:lnTo>
                  <a:lnTo>
                    <a:pt x="6" y="311"/>
                  </a:lnTo>
                  <a:lnTo>
                    <a:pt x="0" y="348"/>
                  </a:lnTo>
                  <a:lnTo>
                    <a:pt x="0" y="349"/>
                  </a:lnTo>
                  <a:lnTo>
                    <a:pt x="3" y="386"/>
                  </a:lnTo>
                  <a:lnTo>
                    <a:pt x="14" y="422"/>
                  </a:lnTo>
                  <a:lnTo>
                    <a:pt x="34" y="455"/>
                  </a:lnTo>
                  <a:lnTo>
                    <a:pt x="60" y="482"/>
                  </a:lnTo>
                  <a:lnTo>
                    <a:pt x="92" y="503"/>
                  </a:lnTo>
                  <a:lnTo>
                    <a:pt x="127" y="515"/>
                  </a:lnTo>
                  <a:lnTo>
                    <a:pt x="166" y="520"/>
                  </a:lnTo>
                  <a:lnTo>
                    <a:pt x="384" y="520"/>
                  </a:lnTo>
                  <a:lnTo>
                    <a:pt x="422" y="515"/>
                  </a:lnTo>
                  <a:lnTo>
                    <a:pt x="455" y="504"/>
                  </a:lnTo>
                  <a:lnTo>
                    <a:pt x="457" y="503"/>
                  </a:lnTo>
                  <a:lnTo>
                    <a:pt x="489" y="482"/>
                  </a:lnTo>
                  <a:lnTo>
                    <a:pt x="515" y="455"/>
                  </a:lnTo>
                  <a:lnTo>
                    <a:pt x="535" y="422"/>
                  </a:lnTo>
                  <a:lnTo>
                    <a:pt x="546" y="386"/>
                  </a:lnTo>
                  <a:lnTo>
                    <a:pt x="549" y="348"/>
                  </a:lnTo>
                  <a:close/>
                </a:path>
              </a:pathLst>
            </a:custGeom>
            <a:solidFill>
              <a:srgbClr val="0067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sp>
        <p:nvSpPr>
          <p:cNvPr id="42" name="Text Box 19"/>
          <p:cNvSpPr txBox="1">
            <a:spLocks noChangeArrowheads="1"/>
          </p:cNvSpPr>
          <p:nvPr/>
        </p:nvSpPr>
        <p:spPr bwMode="auto">
          <a:xfrm>
            <a:off x="2411760" y="1916832"/>
            <a:ext cx="2827337" cy="36195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2pPr marL="0" marR="0" lvl="1" indent="0" algn="ctr" fontAlgn="base">
              <a:lnSpc>
                <a:spcPct val="100000"/>
              </a:lnSpc>
              <a:buClrTx/>
              <a:buSzTx/>
              <a:buFontTx/>
              <a:buNone/>
              <a:tabLst/>
              <a:defRPr kumimoji="0" sz="1300" b="1" i="0" u="none" strike="noStrike" cap="none" normalizeH="0" baseline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defRPr>
            </a:lvl2pPr>
          </a:lstStyle>
          <a:p>
            <a:pPr lvl="1"/>
            <a:r>
              <a:rPr lang="ru-RU" dirty="0">
                <a:solidFill>
                  <a:srgbClr val="FF0000"/>
                </a:solidFill>
              </a:rPr>
              <a:t>Культура</a:t>
            </a:r>
          </a:p>
        </p:txBody>
      </p:sp>
      <p:grpSp>
        <p:nvGrpSpPr>
          <p:cNvPr id="1029" name="Group 27"/>
          <p:cNvGrpSpPr>
            <a:grpSpLocks/>
          </p:cNvGrpSpPr>
          <p:nvPr/>
        </p:nvGrpSpPr>
        <p:grpSpPr bwMode="auto">
          <a:xfrm>
            <a:off x="1971114" y="3031555"/>
            <a:ext cx="349250" cy="325437"/>
            <a:chOff x="13208" y="14"/>
            <a:chExt cx="550" cy="512"/>
          </a:xfrm>
        </p:grpSpPr>
        <p:pic>
          <p:nvPicPr>
            <p:cNvPr id="1052" name="Picture 28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240" y="14"/>
              <a:ext cx="485" cy="5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30" name="AutoShape 29"/>
            <p:cNvSpPr>
              <a:spLocks/>
            </p:cNvSpPr>
            <p:nvPr/>
          </p:nvSpPr>
          <p:spPr bwMode="auto">
            <a:xfrm>
              <a:off x="13215" y="164"/>
              <a:ext cx="535" cy="117"/>
            </a:xfrm>
            <a:custGeom>
              <a:avLst/>
              <a:gdLst>
                <a:gd name="T0" fmla="+- 0 13215 13215"/>
                <a:gd name="T1" fmla="*/ T0 w 535"/>
                <a:gd name="T2" fmla="+- 0 165 165"/>
                <a:gd name="T3" fmla="*/ 165 h 117"/>
                <a:gd name="T4" fmla="+- 0 13253 13215"/>
                <a:gd name="T5" fmla="*/ T4 w 535"/>
                <a:gd name="T6" fmla="+- 0 209 165"/>
                <a:gd name="T7" fmla="*/ 209 h 117"/>
                <a:gd name="T8" fmla="+- 0 13264 13215"/>
                <a:gd name="T9" fmla="*/ T8 w 535"/>
                <a:gd name="T10" fmla="+- 0 282 165"/>
                <a:gd name="T11" fmla="*/ 282 h 117"/>
                <a:gd name="T12" fmla="+- 0 13288 13215"/>
                <a:gd name="T13" fmla="*/ T12 w 535"/>
                <a:gd name="T14" fmla="+- 0 274 165"/>
                <a:gd name="T15" fmla="*/ 274 h 117"/>
                <a:gd name="T16" fmla="+- 0 13272 13215"/>
                <a:gd name="T17" fmla="*/ T16 w 535"/>
                <a:gd name="T18" fmla="+- 0 235 165"/>
                <a:gd name="T19" fmla="*/ 235 h 117"/>
                <a:gd name="T20" fmla="+- 0 13262 13215"/>
                <a:gd name="T21" fmla="*/ T20 w 535"/>
                <a:gd name="T22" fmla="+- 0 212 165"/>
                <a:gd name="T23" fmla="*/ 212 h 117"/>
                <a:gd name="T24" fmla="+- 0 13238 13215"/>
                <a:gd name="T25" fmla="*/ T24 w 535"/>
                <a:gd name="T26" fmla="+- 0 202 165"/>
                <a:gd name="T27" fmla="*/ 202 h 117"/>
                <a:gd name="T28" fmla="+- 0 13223 13215"/>
                <a:gd name="T29" fmla="*/ T28 w 535"/>
                <a:gd name="T30" fmla="+- 0 172 165"/>
                <a:gd name="T31" fmla="*/ 172 h 117"/>
                <a:gd name="T32" fmla="+- 0 13750 13215"/>
                <a:gd name="T33" fmla="*/ T32 w 535"/>
                <a:gd name="T34" fmla="+- 0 165 165"/>
                <a:gd name="T35" fmla="*/ 165 h 117"/>
                <a:gd name="T36" fmla="+- 0 13633 13215"/>
                <a:gd name="T37" fmla="*/ T36 w 535"/>
                <a:gd name="T38" fmla="+- 0 209 165"/>
                <a:gd name="T39" fmla="*/ 209 h 117"/>
                <a:gd name="T40" fmla="+- 0 13644 13215"/>
                <a:gd name="T41" fmla="*/ T40 w 535"/>
                <a:gd name="T42" fmla="+- 0 212 165"/>
                <a:gd name="T43" fmla="*/ 212 h 117"/>
                <a:gd name="T44" fmla="+- 0 13661 13215"/>
                <a:gd name="T45" fmla="*/ T44 w 535"/>
                <a:gd name="T46" fmla="+- 0 225 165"/>
                <a:gd name="T47" fmla="*/ 225 h 117"/>
                <a:gd name="T48" fmla="+- 0 13679 13215"/>
                <a:gd name="T49" fmla="*/ T48 w 535"/>
                <a:gd name="T50" fmla="+- 0 282 165"/>
                <a:gd name="T51" fmla="*/ 282 h 117"/>
                <a:gd name="T52" fmla="+- 0 13701 13215"/>
                <a:gd name="T53" fmla="*/ T52 w 535"/>
                <a:gd name="T54" fmla="+- 0 274 165"/>
                <a:gd name="T55" fmla="*/ 274 h 117"/>
                <a:gd name="T56" fmla="+- 0 13673 13215"/>
                <a:gd name="T57" fmla="*/ T56 w 535"/>
                <a:gd name="T58" fmla="+- 0 233 165"/>
                <a:gd name="T59" fmla="*/ 233 h 117"/>
                <a:gd name="T60" fmla="+- 0 13657 13215"/>
                <a:gd name="T61" fmla="*/ T60 w 535"/>
                <a:gd name="T62" fmla="+- 0 211 165"/>
                <a:gd name="T63" fmla="*/ 211 h 117"/>
                <a:gd name="T64" fmla="+- 0 13632 13215"/>
                <a:gd name="T65" fmla="*/ T64 w 535"/>
                <a:gd name="T66" fmla="+- 0 202 165"/>
                <a:gd name="T67" fmla="*/ 202 h 117"/>
                <a:gd name="T68" fmla="+- 0 13332 13215"/>
                <a:gd name="T69" fmla="*/ T68 w 535"/>
                <a:gd name="T70" fmla="+- 0 202 165"/>
                <a:gd name="T71" fmla="*/ 202 h 117"/>
                <a:gd name="T72" fmla="+- 0 13308 13215"/>
                <a:gd name="T73" fmla="*/ T72 w 535"/>
                <a:gd name="T74" fmla="+- 0 211 165"/>
                <a:gd name="T75" fmla="*/ 211 h 117"/>
                <a:gd name="T76" fmla="+- 0 13293 13215"/>
                <a:gd name="T77" fmla="*/ T76 w 535"/>
                <a:gd name="T78" fmla="+- 0 233 165"/>
                <a:gd name="T79" fmla="*/ 233 h 117"/>
                <a:gd name="T80" fmla="+- 0 13288 13215"/>
                <a:gd name="T81" fmla="*/ T80 w 535"/>
                <a:gd name="T82" fmla="+- 0 274 165"/>
                <a:gd name="T83" fmla="*/ 274 h 117"/>
                <a:gd name="T84" fmla="+- 0 13304 13215"/>
                <a:gd name="T85" fmla="*/ T84 w 535"/>
                <a:gd name="T86" fmla="+- 0 221 165"/>
                <a:gd name="T87" fmla="*/ 221 h 117"/>
                <a:gd name="T88" fmla="+- 0 13330 13215"/>
                <a:gd name="T89" fmla="*/ T88 w 535"/>
                <a:gd name="T90" fmla="+- 0 210 165"/>
                <a:gd name="T91" fmla="*/ 210 h 117"/>
                <a:gd name="T92" fmla="+- 0 13333 13215"/>
                <a:gd name="T93" fmla="*/ T92 w 535"/>
                <a:gd name="T94" fmla="+- 0 209 165"/>
                <a:gd name="T95" fmla="*/ 209 h 117"/>
                <a:gd name="T96" fmla="+- 0 13645 13215"/>
                <a:gd name="T97" fmla="*/ T96 w 535"/>
                <a:gd name="T98" fmla="+- 0 204 165"/>
                <a:gd name="T99" fmla="*/ 204 h 117"/>
                <a:gd name="T100" fmla="+- 0 13750 13215"/>
                <a:gd name="T101" fmla="*/ T100 w 535"/>
                <a:gd name="T102" fmla="+- 0 172 165"/>
                <a:gd name="T103" fmla="*/ 172 h 117"/>
                <a:gd name="T104" fmla="+- 0 13742 13215"/>
                <a:gd name="T105" fmla="*/ T104 w 535"/>
                <a:gd name="T106" fmla="+- 0 202 165"/>
                <a:gd name="T107" fmla="*/ 202 h 117"/>
                <a:gd name="T108" fmla="+- 0 13714 13215"/>
                <a:gd name="T109" fmla="*/ T108 w 535"/>
                <a:gd name="T110" fmla="+- 0 204 165"/>
                <a:gd name="T111" fmla="*/ 204 h 117"/>
                <a:gd name="T112" fmla="+- 0 13696 13215"/>
                <a:gd name="T113" fmla="*/ T112 w 535"/>
                <a:gd name="T114" fmla="+- 0 222 165"/>
                <a:gd name="T115" fmla="*/ 222 h 117"/>
                <a:gd name="T116" fmla="+- 0 13694 13215"/>
                <a:gd name="T117" fmla="*/ T116 w 535"/>
                <a:gd name="T118" fmla="+- 0 274 165"/>
                <a:gd name="T119" fmla="*/ 274 h 117"/>
                <a:gd name="T120" fmla="+- 0 13701 13215"/>
                <a:gd name="T121" fmla="*/ T120 w 535"/>
                <a:gd name="T122" fmla="+- 0 221 165"/>
                <a:gd name="T123" fmla="*/ 221 h 117"/>
                <a:gd name="T124" fmla="+- 0 13750 13215"/>
                <a:gd name="T125" fmla="*/ T124 w 535"/>
                <a:gd name="T126" fmla="+- 0 209 165"/>
                <a:gd name="T127" fmla="*/ 209 h 117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</a:cxnLst>
              <a:rect l="0" t="0" r="r" b="b"/>
              <a:pathLst>
                <a:path w="535" h="117">
                  <a:moveTo>
                    <a:pt x="535" y="0"/>
                  </a:moveTo>
                  <a:lnTo>
                    <a:pt x="0" y="0"/>
                  </a:lnTo>
                  <a:lnTo>
                    <a:pt x="0" y="44"/>
                  </a:lnTo>
                  <a:lnTo>
                    <a:pt x="38" y="44"/>
                  </a:lnTo>
                  <a:lnTo>
                    <a:pt x="49" y="56"/>
                  </a:lnTo>
                  <a:lnTo>
                    <a:pt x="49" y="117"/>
                  </a:lnTo>
                  <a:lnTo>
                    <a:pt x="71" y="117"/>
                  </a:lnTo>
                  <a:lnTo>
                    <a:pt x="73" y="109"/>
                  </a:lnTo>
                  <a:lnTo>
                    <a:pt x="57" y="109"/>
                  </a:lnTo>
                  <a:lnTo>
                    <a:pt x="57" y="70"/>
                  </a:lnTo>
                  <a:lnTo>
                    <a:pt x="54" y="57"/>
                  </a:lnTo>
                  <a:lnTo>
                    <a:pt x="47" y="47"/>
                  </a:lnTo>
                  <a:lnTo>
                    <a:pt x="36" y="39"/>
                  </a:lnTo>
                  <a:lnTo>
                    <a:pt x="23" y="37"/>
                  </a:lnTo>
                  <a:lnTo>
                    <a:pt x="8" y="37"/>
                  </a:lnTo>
                  <a:lnTo>
                    <a:pt x="8" y="7"/>
                  </a:lnTo>
                  <a:lnTo>
                    <a:pt x="535" y="7"/>
                  </a:lnTo>
                  <a:lnTo>
                    <a:pt x="535" y="0"/>
                  </a:lnTo>
                  <a:close/>
                  <a:moveTo>
                    <a:pt x="440" y="44"/>
                  </a:moveTo>
                  <a:lnTo>
                    <a:pt x="418" y="44"/>
                  </a:lnTo>
                  <a:lnTo>
                    <a:pt x="419" y="44"/>
                  </a:lnTo>
                  <a:lnTo>
                    <a:pt x="429" y="47"/>
                  </a:lnTo>
                  <a:lnTo>
                    <a:pt x="439" y="52"/>
                  </a:lnTo>
                  <a:lnTo>
                    <a:pt x="446" y="60"/>
                  </a:lnTo>
                  <a:lnTo>
                    <a:pt x="450" y="70"/>
                  </a:lnTo>
                  <a:lnTo>
                    <a:pt x="464" y="117"/>
                  </a:lnTo>
                  <a:lnTo>
                    <a:pt x="486" y="117"/>
                  </a:lnTo>
                  <a:lnTo>
                    <a:pt x="486" y="109"/>
                  </a:lnTo>
                  <a:lnTo>
                    <a:pt x="470" y="109"/>
                  </a:lnTo>
                  <a:lnTo>
                    <a:pt x="458" y="68"/>
                  </a:lnTo>
                  <a:lnTo>
                    <a:pt x="452" y="55"/>
                  </a:lnTo>
                  <a:lnTo>
                    <a:pt x="442" y="46"/>
                  </a:lnTo>
                  <a:lnTo>
                    <a:pt x="440" y="44"/>
                  </a:lnTo>
                  <a:close/>
                  <a:moveTo>
                    <a:pt x="417" y="37"/>
                  </a:moveTo>
                  <a:lnTo>
                    <a:pt x="118" y="37"/>
                  </a:lnTo>
                  <a:lnTo>
                    <a:pt x="117" y="37"/>
                  </a:lnTo>
                  <a:lnTo>
                    <a:pt x="104" y="40"/>
                  </a:lnTo>
                  <a:lnTo>
                    <a:pt x="93" y="46"/>
                  </a:lnTo>
                  <a:lnTo>
                    <a:pt x="83" y="56"/>
                  </a:lnTo>
                  <a:lnTo>
                    <a:pt x="78" y="68"/>
                  </a:lnTo>
                  <a:lnTo>
                    <a:pt x="65" y="109"/>
                  </a:lnTo>
                  <a:lnTo>
                    <a:pt x="73" y="109"/>
                  </a:lnTo>
                  <a:lnTo>
                    <a:pt x="85" y="70"/>
                  </a:lnTo>
                  <a:lnTo>
                    <a:pt x="89" y="56"/>
                  </a:lnTo>
                  <a:lnTo>
                    <a:pt x="101" y="46"/>
                  </a:lnTo>
                  <a:lnTo>
                    <a:pt x="115" y="45"/>
                  </a:lnTo>
                  <a:lnTo>
                    <a:pt x="116" y="44"/>
                  </a:lnTo>
                  <a:lnTo>
                    <a:pt x="118" y="44"/>
                  </a:lnTo>
                  <a:lnTo>
                    <a:pt x="440" y="44"/>
                  </a:lnTo>
                  <a:lnTo>
                    <a:pt x="430" y="39"/>
                  </a:lnTo>
                  <a:lnTo>
                    <a:pt x="417" y="37"/>
                  </a:lnTo>
                  <a:close/>
                  <a:moveTo>
                    <a:pt x="535" y="7"/>
                  </a:moveTo>
                  <a:lnTo>
                    <a:pt x="527" y="7"/>
                  </a:lnTo>
                  <a:lnTo>
                    <a:pt x="527" y="37"/>
                  </a:lnTo>
                  <a:lnTo>
                    <a:pt x="512" y="37"/>
                  </a:lnTo>
                  <a:lnTo>
                    <a:pt x="499" y="39"/>
                  </a:lnTo>
                  <a:lnTo>
                    <a:pt x="488" y="47"/>
                  </a:lnTo>
                  <a:lnTo>
                    <a:pt x="481" y="57"/>
                  </a:lnTo>
                  <a:lnTo>
                    <a:pt x="479" y="70"/>
                  </a:lnTo>
                  <a:lnTo>
                    <a:pt x="479" y="109"/>
                  </a:lnTo>
                  <a:lnTo>
                    <a:pt x="486" y="109"/>
                  </a:lnTo>
                  <a:lnTo>
                    <a:pt x="486" y="56"/>
                  </a:lnTo>
                  <a:lnTo>
                    <a:pt x="498" y="44"/>
                  </a:lnTo>
                  <a:lnTo>
                    <a:pt x="535" y="44"/>
                  </a:lnTo>
                  <a:lnTo>
                    <a:pt x="535" y="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31" name="AutoShape 30"/>
            <p:cNvSpPr>
              <a:spLocks/>
            </p:cNvSpPr>
            <p:nvPr/>
          </p:nvSpPr>
          <p:spPr bwMode="auto">
            <a:xfrm>
              <a:off x="13208" y="157"/>
              <a:ext cx="550" cy="132"/>
            </a:xfrm>
            <a:custGeom>
              <a:avLst/>
              <a:gdLst>
                <a:gd name="T0" fmla="+- 0 13211 13208"/>
                <a:gd name="T1" fmla="*/ T0 w 550"/>
                <a:gd name="T2" fmla="+- 0 157 157"/>
                <a:gd name="T3" fmla="*/ 157 h 132"/>
                <a:gd name="T4" fmla="+- 0 13208 13208"/>
                <a:gd name="T5" fmla="*/ T4 w 550"/>
                <a:gd name="T6" fmla="+- 0 213 157"/>
                <a:gd name="T7" fmla="*/ 213 h 132"/>
                <a:gd name="T8" fmla="+- 0 13249 13208"/>
                <a:gd name="T9" fmla="*/ T8 w 550"/>
                <a:gd name="T10" fmla="+- 0 217 157"/>
                <a:gd name="T11" fmla="*/ 217 h 132"/>
                <a:gd name="T12" fmla="+- 0 13257 13208"/>
                <a:gd name="T13" fmla="*/ T12 w 550"/>
                <a:gd name="T14" fmla="+- 0 286 157"/>
                <a:gd name="T15" fmla="*/ 286 h 132"/>
                <a:gd name="T16" fmla="+- 0 13289 13208"/>
                <a:gd name="T17" fmla="*/ T16 w 550"/>
                <a:gd name="T18" fmla="+- 0 289 157"/>
                <a:gd name="T19" fmla="*/ 289 h 132"/>
                <a:gd name="T20" fmla="+- 0 13296 13208"/>
                <a:gd name="T21" fmla="*/ T20 w 550"/>
                <a:gd name="T22" fmla="+- 0 274 157"/>
                <a:gd name="T23" fmla="*/ 274 h 132"/>
                <a:gd name="T24" fmla="+- 0 13272 13208"/>
                <a:gd name="T25" fmla="*/ T24 w 550"/>
                <a:gd name="T26" fmla="+- 0 235 157"/>
                <a:gd name="T27" fmla="*/ 235 h 132"/>
                <a:gd name="T28" fmla="+- 0 13262 13208"/>
                <a:gd name="T29" fmla="*/ T28 w 550"/>
                <a:gd name="T30" fmla="+- 0 212 157"/>
                <a:gd name="T31" fmla="*/ 212 h 132"/>
                <a:gd name="T32" fmla="+- 0 13239 13208"/>
                <a:gd name="T33" fmla="*/ T32 w 550"/>
                <a:gd name="T34" fmla="+- 0 202 157"/>
                <a:gd name="T35" fmla="*/ 202 h 132"/>
                <a:gd name="T36" fmla="+- 0 13223 13208"/>
                <a:gd name="T37" fmla="*/ T36 w 550"/>
                <a:gd name="T38" fmla="+- 0 172 157"/>
                <a:gd name="T39" fmla="*/ 172 h 132"/>
                <a:gd name="T40" fmla="+- 0 13757 13208"/>
                <a:gd name="T41" fmla="*/ T40 w 550"/>
                <a:gd name="T42" fmla="+- 0 161 157"/>
                <a:gd name="T43" fmla="*/ 161 h 132"/>
                <a:gd name="T44" fmla="+- 0 13663 13208"/>
                <a:gd name="T45" fmla="*/ T44 w 550"/>
                <a:gd name="T46" fmla="+- 0 217 157"/>
                <a:gd name="T47" fmla="*/ 217 h 132"/>
                <a:gd name="T48" fmla="+- 0 13635 13208"/>
                <a:gd name="T49" fmla="*/ T48 w 550"/>
                <a:gd name="T50" fmla="+- 0 217 157"/>
                <a:gd name="T51" fmla="*/ 217 h 132"/>
                <a:gd name="T52" fmla="+- 0 13655 13208"/>
                <a:gd name="T53" fmla="*/ T52 w 550"/>
                <a:gd name="T54" fmla="+- 0 227 157"/>
                <a:gd name="T55" fmla="*/ 227 h 132"/>
                <a:gd name="T56" fmla="+- 0 13672 13208"/>
                <a:gd name="T57" fmla="*/ T56 w 550"/>
                <a:gd name="T58" fmla="+- 0 284 157"/>
                <a:gd name="T59" fmla="*/ 284 h 132"/>
                <a:gd name="T60" fmla="+- 0 13676 13208"/>
                <a:gd name="T61" fmla="*/ T60 w 550"/>
                <a:gd name="T62" fmla="+- 0 289 157"/>
                <a:gd name="T63" fmla="*/ 289 h 132"/>
                <a:gd name="T64" fmla="+- 0 13709 13208"/>
                <a:gd name="T65" fmla="*/ T64 w 550"/>
                <a:gd name="T66" fmla="+- 0 286 157"/>
                <a:gd name="T67" fmla="*/ 286 h 132"/>
                <a:gd name="T68" fmla="+- 0 13685 13208"/>
                <a:gd name="T69" fmla="*/ T68 w 550"/>
                <a:gd name="T70" fmla="+- 0 274 157"/>
                <a:gd name="T71" fmla="*/ 274 h 132"/>
                <a:gd name="T72" fmla="+- 0 13667 13208"/>
                <a:gd name="T73" fmla="*/ T72 w 550"/>
                <a:gd name="T74" fmla="+- 0 220 157"/>
                <a:gd name="T75" fmla="*/ 220 h 132"/>
                <a:gd name="T76" fmla="+- 0 13632 13208"/>
                <a:gd name="T77" fmla="*/ T76 w 550"/>
                <a:gd name="T78" fmla="+- 0 202 157"/>
                <a:gd name="T79" fmla="*/ 202 h 132"/>
                <a:gd name="T80" fmla="+- 0 13332 13208"/>
                <a:gd name="T81" fmla="*/ T80 w 550"/>
                <a:gd name="T82" fmla="+- 0 202 157"/>
                <a:gd name="T83" fmla="*/ 202 h 132"/>
                <a:gd name="T84" fmla="+- 0 13308 13208"/>
                <a:gd name="T85" fmla="*/ T84 w 550"/>
                <a:gd name="T86" fmla="+- 0 211 157"/>
                <a:gd name="T87" fmla="*/ 211 h 132"/>
                <a:gd name="T88" fmla="+- 0 13293 13208"/>
                <a:gd name="T89" fmla="*/ T88 w 550"/>
                <a:gd name="T90" fmla="+- 0 233 157"/>
                <a:gd name="T91" fmla="*/ 233 h 132"/>
                <a:gd name="T92" fmla="+- 0 13296 13208"/>
                <a:gd name="T93" fmla="*/ T92 w 550"/>
                <a:gd name="T94" fmla="+- 0 274 157"/>
                <a:gd name="T95" fmla="*/ 274 h 132"/>
                <a:gd name="T96" fmla="+- 0 13318 13208"/>
                <a:gd name="T97" fmla="*/ T96 w 550"/>
                <a:gd name="T98" fmla="+- 0 220 157"/>
                <a:gd name="T99" fmla="*/ 220 h 132"/>
                <a:gd name="T100" fmla="+- 0 13330 13208"/>
                <a:gd name="T101" fmla="*/ T100 w 550"/>
                <a:gd name="T102" fmla="+- 0 217 157"/>
                <a:gd name="T103" fmla="*/ 217 h 132"/>
                <a:gd name="T104" fmla="+- 0 13663 13208"/>
                <a:gd name="T105" fmla="*/ T104 w 550"/>
                <a:gd name="T106" fmla="+- 0 217 157"/>
                <a:gd name="T107" fmla="*/ 217 h 132"/>
                <a:gd name="T108" fmla="+- 0 13645 13208"/>
                <a:gd name="T109" fmla="*/ T108 w 550"/>
                <a:gd name="T110" fmla="+- 0 204 157"/>
                <a:gd name="T111" fmla="*/ 204 h 132"/>
                <a:gd name="T112" fmla="+- 0 13757 13208"/>
                <a:gd name="T113" fmla="*/ T112 w 550"/>
                <a:gd name="T114" fmla="+- 0 172 157"/>
                <a:gd name="T115" fmla="*/ 172 h 132"/>
                <a:gd name="T116" fmla="+- 0 13742 13208"/>
                <a:gd name="T117" fmla="*/ T116 w 550"/>
                <a:gd name="T118" fmla="+- 0 202 157"/>
                <a:gd name="T119" fmla="*/ 202 h 132"/>
                <a:gd name="T120" fmla="+- 0 13714 13208"/>
                <a:gd name="T121" fmla="*/ T120 w 550"/>
                <a:gd name="T122" fmla="+- 0 205 157"/>
                <a:gd name="T123" fmla="*/ 205 h 132"/>
                <a:gd name="T124" fmla="+- 0 13696 13208"/>
                <a:gd name="T125" fmla="*/ T124 w 550"/>
                <a:gd name="T126" fmla="+- 0 222 157"/>
                <a:gd name="T127" fmla="*/ 222 h 132"/>
                <a:gd name="T128" fmla="+- 0 13694 13208"/>
                <a:gd name="T129" fmla="*/ T128 w 550"/>
                <a:gd name="T130" fmla="+- 0 274 157"/>
                <a:gd name="T131" fmla="*/ 274 h 132"/>
                <a:gd name="T132" fmla="+- 0 13709 13208"/>
                <a:gd name="T133" fmla="*/ T132 w 550"/>
                <a:gd name="T134" fmla="+- 0 225 157"/>
                <a:gd name="T135" fmla="*/ 225 h 132"/>
                <a:gd name="T136" fmla="+- 0 13754 13208"/>
                <a:gd name="T137" fmla="*/ T136 w 550"/>
                <a:gd name="T138" fmla="+- 0 217 157"/>
                <a:gd name="T139" fmla="*/ 217 h 132"/>
                <a:gd name="T140" fmla="+- 0 13757 13208"/>
                <a:gd name="T141" fmla="*/ T140 w 550"/>
                <a:gd name="T142" fmla="+- 0 172 157"/>
                <a:gd name="T143" fmla="*/ 172 h 13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</a:cxnLst>
              <a:rect l="0" t="0" r="r" b="b"/>
              <a:pathLst>
                <a:path w="550" h="132">
                  <a:moveTo>
                    <a:pt x="546" y="0"/>
                  </a:moveTo>
                  <a:lnTo>
                    <a:pt x="3" y="0"/>
                  </a:lnTo>
                  <a:lnTo>
                    <a:pt x="0" y="4"/>
                  </a:lnTo>
                  <a:lnTo>
                    <a:pt x="0" y="56"/>
                  </a:lnTo>
                  <a:lnTo>
                    <a:pt x="3" y="60"/>
                  </a:lnTo>
                  <a:lnTo>
                    <a:pt x="41" y="60"/>
                  </a:lnTo>
                  <a:lnTo>
                    <a:pt x="49" y="68"/>
                  </a:lnTo>
                  <a:lnTo>
                    <a:pt x="49" y="129"/>
                  </a:lnTo>
                  <a:lnTo>
                    <a:pt x="52" y="132"/>
                  </a:lnTo>
                  <a:lnTo>
                    <a:pt x="81" y="132"/>
                  </a:lnTo>
                  <a:lnTo>
                    <a:pt x="84" y="130"/>
                  </a:lnTo>
                  <a:lnTo>
                    <a:pt x="88" y="117"/>
                  </a:lnTo>
                  <a:lnTo>
                    <a:pt x="64" y="117"/>
                  </a:lnTo>
                  <a:lnTo>
                    <a:pt x="64" y="78"/>
                  </a:lnTo>
                  <a:lnTo>
                    <a:pt x="61" y="65"/>
                  </a:lnTo>
                  <a:lnTo>
                    <a:pt x="54" y="55"/>
                  </a:lnTo>
                  <a:lnTo>
                    <a:pt x="43" y="48"/>
                  </a:lnTo>
                  <a:lnTo>
                    <a:pt x="31" y="45"/>
                  </a:lnTo>
                  <a:lnTo>
                    <a:pt x="15" y="45"/>
                  </a:lnTo>
                  <a:lnTo>
                    <a:pt x="15" y="15"/>
                  </a:lnTo>
                  <a:lnTo>
                    <a:pt x="549" y="15"/>
                  </a:lnTo>
                  <a:lnTo>
                    <a:pt x="549" y="4"/>
                  </a:lnTo>
                  <a:lnTo>
                    <a:pt x="546" y="0"/>
                  </a:lnTo>
                  <a:close/>
                  <a:moveTo>
                    <a:pt x="455" y="60"/>
                  </a:moveTo>
                  <a:lnTo>
                    <a:pt x="425" y="60"/>
                  </a:lnTo>
                  <a:lnTo>
                    <a:pt x="427" y="60"/>
                  </a:lnTo>
                  <a:lnTo>
                    <a:pt x="439" y="62"/>
                  </a:lnTo>
                  <a:lnTo>
                    <a:pt x="447" y="70"/>
                  </a:lnTo>
                  <a:lnTo>
                    <a:pt x="450" y="80"/>
                  </a:lnTo>
                  <a:lnTo>
                    <a:pt x="464" y="127"/>
                  </a:lnTo>
                  <a:lnTo>
                    <a:pt x="465" y="130"/>
                  </a:lnTo>
                  <a:lnTo>
                    <a:pt x="468" y="132"/>
                  </a:lnTo>
                  <a:lnTo>
                    <a:pt x="497" y="132"/>
                  </a:lnTo>
                  <a:lnTo>
                    <a:pt x="501" y="129"/>
                  </a:lnTo>
                  <a:lnTo>
                    <a:pt x="501" y="117"/>
                  </a:lnTo>
                  <a:lnTo>
                    <a:pt x="477" y="117"/>
                  </a:lnTo>
                  <a:lnTo>
                    <a:pt x="465" y="76"/>
                  </a:lnTo>
                  <a:lnTo>
                    <a:pt x="459" y="63"/>
                  </a:lnTo>
                  <a:lnTo>
                    <a:pt x="455" y="60"/>
                  </a:lnTo>
                  <a:close/>
                  <a:moveTo>
                    <a:pt x="424" y="45"/>
                  </a:moveTo>
                  <a:lnTo>
                    <a:pt x="125" y="45"/>
                  </a:lnTo>
                  <a:lnTo>
                    <a:pt x="124" y="45"/>
                  </a:lnTo>
                  <a:lnTo>
                    <a:pt x="111" y="48"/>
                  </a:lnTo>
                  <a:lnTo>
                    <a:pt x="100" y="54"/>
                  </a:lnTo>
                  <a:lnTo>
                    <a:pt x="90" y="64"/>
                  </a:lnTo>
                  <a:lnTo>
                    <a:pt x="85" y="76"/>
                  </a:lnTo>
                  <a:lnTo>
                    <a:pt x="72" y="117"/>
                  </a:lnTo>
                  <a:lnTo>
                    <a:pt x="88" y="117"/>
                  </a:lnTo>
                  <a:lnTo>
                    <a:pt x="102" y="70"/>
                  </a:lnTo>
                  <a:lnTo>
                    <a:pt x="110" y="63"/>
                  </a:lnTo>
                  <a:lnTo>
                    <a:pt x="120" y="61"/>
                  </a:lnTo>
                  <a:lnTo>
                    <a:pt x="122" y="60"/>
                  </a:lnTo>
                  <a:lnTo>
                    <a:pt x="124" y="60"/>
                  </a:lnTo>
                  <a:lnTo>
                    <a:pt x="455" y="60"/>
                  </a:lnTo>
                  <a:lnTo>
                    <a:pt x="449" y="54"/>
                  </a:lnTo>
                  <a:lnTo>
                    <a:pt x="437" y="47"/>
                  </a:lnTo>
                  <a:lnTo>
                    <a:pt x="424" y="45"/>
                  </a:lnTo>
                  <a:close/>
                  <a:moveTo>
                    <a:pt x="549" y="15"/>
                  </a:moveTo>
                  <a:lnTo>
                    <a:pt x="534" y="15"/>
                  </a:lnTo>
                  <a:lnTo>
                    <a:pt x="534" y="45"/>
                  </a:lnTo>
                  <a:lnTo>
                    <a:pt x="519" y="45"/>
                  </a:lnTo>
                  <a:lnTo>
                    <a:pt x="506" y="48"/>
                  </a:lnTo>
                  <a:lnTo>
                    <a:pt x="495" y="55"/>
                  </a:lnTo>
                  <a:lnTo>
                    <a:pt x="488" y="65"/>
                  </a:lnTo>
                  <a:lnTo>
                    <a:pt x="486" y="78"/>
                  </a:lnTo>
                  <a:lnTo>
                    <a:pt x="486" y="117"/>
                  </a:lnTo>
                  <a:lnTo>
                    <a:pt x="501" y="117"/>
                  </a:lnTo>
                  <a:lnTo>
                    <a:pt x="501" y="68"/>
                  </a:lnTo>
                  <a:lnTo>
                    <a:pt x="509" y="60"/>
                  </a:lnTo>
                  <a:lnTo>
                    <a:pt x="546" y="60"/>
                  </a:lnTo>
                  <a:lnTo>
                    <a:pt x="549" y="56"/>
                  </a:lnTo>
                  <a:lnTo>
                    <a:pt x="549" y="15"/>
                  </a:lnTo>
                  <a:close/>
                </a:path>
              </a:pathLst>
            </a:custGeom>
            <a:solidFill>
              <a:srgbClr val="0067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sp>
        <p:nvSpPr>
          <p:cNvPr id="1032" name="Text Box 31"/>
          <p:cNvSpPr txBox="1">
            <a:spLocks noChangeArrowheads="1"/>
          </p:cNvSpPr>
          <p:nvPr/>
        </p:nvSpPr>
        <p:spPr bwMode="auto">
          <a:xfrm>
            <a:off x="2411760" y="3014663"/>
            <a:ext cx="2827337" cy="41433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2pPr marL="0" marR="0" lvl="1" indent="0" algn="ctr" fontAlgn="base">
              <a:lnSpc>
                <a:spcPct val="100000"/>
              </a:lnSpc>
              <a:buClrTx/>
              <a:buSzTx/>
              <a:buFontTx/>
              <a:buNone/>
              <a:tabLst/>
              <a:defRPr kumimoji="0" sz="1300" b="1" i="0" u="none" strike="noStrike" cap="none" normalizeH="0" baseline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defRPr>
            </a:lvl2pPr>
          </a:lstStyle>
          <a:p>
            <a:pPr lvl="1"/>
            <a:r>
              <a:rPr lang="ru-RU" dirty="0">
                <a:solidFill>
                  <a:srgbClr val="FF0000"/>
                </a:solidFill>
              </a:rPr>
              <a:t>Безопасные и качественные автомобильные дороги</a:t>
            </a:r>
          </a:p>
        </p:txBody>
      </p:sp>
      <p:pic>
        <p:nvPicPr>
          <p:cNvPr id="48" name="image12.png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979712" y="3566026"/>
            <a:ext cx="348615" cy="367030"/>
          </a:xfrm>
          <a:prstGeom prst="rect">
            <a:avLst/>
          </a:prstGeom>
        </p:spPr>
      </p:pic>
      <p:sp>
        <p:nvSpPr>
          <p:cNvPr id="49" name="Text Box 31"/>
          <p:cNvSpPr txBox="1">
            <a:spLocks noChangeArrowheads="1"/>
          </p:cNvSpPr>
          <p:nvPr/>
        </p:nvSpPr>
        <p:spPr bwMode="auto">
          <a:xfrm>
            <a:off x="2411760" y="3590727"/>
            <a:ext cx="2827337" cy="41433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2pPr marL="0" marR="0" lvl="1" indent="0" algn="ctr" fontAlgn="base">
              <a:lnSpc>
                <a:spcPct val="100000"/>
              </a:lnSpc>
              <a:buClrTx/>
              <a:buSzTx/>
              <a:buFontTx/>
              <a:buNone/>
              <a:tabLst/>
              <a:defRPr kumimoji="0" sz="1300" b="1" i="0" u="none" strike="noStrike" cap="none" normalizeH="0" baseline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defRPr>
            </a:lvl2pPr>
          </a:lstStyle>
          <a:p>
            <a:pPr lvl="1"/>
            <a:r>
              <a:rPr lang="ru-RU" dirty="0">
                <a:solidFill>
                  <a:srgbClr val="FF0000"/>
                </a:solidFill>
              </a:rPr>
              <a:t>Жилье и городская среда</a:t>
            </a:r>
          </a:p>
        </p:txBody>
      </p:sp>
      <p:pic>
        <p:nvPicPr>
          <p:cNvPr id="50" name="image13.png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979712" y="4077072"/>
            <a:ext cx="349250" cy="323850"/>
          </a:xfrm>
          <a:prstGeom prst="rect">
            <a:avLst/>
          </a:prstGeom>
        </p:spPr>
      </p:pic>
      <p:sp>
        <p:nvSpPr>
          <p:cNvPr id="51" name="Text Box 31"/>
          <p:cNvSpPr txBox="1">
            <a:spLocks noChangeArrowheads="1"/>
          </p:cNvSpPr>
          <p:nvPr/>
        </p:nvSpPr>
        <p:spPr bwMode="auto">
          <a:xfrm>
            <a:off x="2411760" y="4149080"/>
            <a:ext cx="2827337" cy="41433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2pPr marL="0" marR="0" lvl="1" indent="0" algn="ctr" fontAlgn="base">
              <a:lnSpc>
                <a:spcPct val="100000"/>
              </a:lnSpc>
              <a:buClrTx/>
              <a:buSzTx/>
              <a:buFontTx/>
              <a:buNone/>
              <a:tabLst/>
              <a:defRPr kumimoji="0" sz="1300" b="1" i="0" u="none" strike="noStrike" cap="none" normalizeH="0" baseline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defRPr>
            </a:lvl2pPr>
          </a:lstStyle>
          <a:p>
            <a:pPr lvl="1"/>
            <a:r>
              <a:rPr lang="ru-RU" dirty="0">
                <a:solidFill>
                  <a:srgbClr val="FF0000"/>
                </a:solidFill>
              </a:rPr>
              <a:t>Экология</a:t>
            </a:r>
          </a:p>
        </p:txBody>
      </p:sp>
      <p:pic>
        <p:nvPicPr>
          <p:cNvPr id="52" name="image14.png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5580112" y="3861048"/>
            <a:ext cx="348615" cy="363220"/>
          </a:xfrm>
          <a:prstGeom prst="rect">
            <a:avLst/>
          </a:prstGeom>
        </p:spPr>
      </p:pic>
      <p:sp>
        <p:nvSpPr>
          <p:cNvPr id="53" name="Text Box 31"/>
          <p:cNvSpPr txBox="1">
            <a:spLocks noChangeArrowheads="1"/>
          </p:cNvSpPr>
          <p:nvPr/>
        </p:nvSpPr>
        <p:spPr bwMode="auto">
          <a:xfrm>
            <a:off x="6084168" y="3789040"/>
            <a:ext cx="2827337" cy="41433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2pPr marL="0" marR="0" lvl="1" indent="0" algn="ctr" fontAlgn="base">
              <a:lnSpc>
                <a:spcPct val="100000"/>
              </a:lnSpc>
              <a:buClrTx/>
              <a:buSzTx/>
              <a:buFontTx/>
              <a:buNone/>
              <a:tabLst/>
              <a:defRPr kumimoji="0" sz="1300" b="1" i="0" u="none" strike="noStrike" cap="none" normalizeH="0" baseline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defRPr>
            </a:lvl2pPr>
          </a:lstStyle>
          <a:p>
            <a:pPr lvl="1"/>
            <a:r>
              <a:rPr lang="ru-RU" dirty="0">
                <a:solidFill>
                  <a:schemeClr val="tx1"/>
                </a:solidFill>
              </a:rPr>
              <a:t>Наука</a:t>
            </a:r>
          </a:p>
        </p:txBody>
      </p:sp>
      <p:pic>
        <p:nvPicPr>
          <p:cNvPr id="54" name="image15.png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1996673" y="4941168"/>
            <a:ext cx="348615" cy="357505"/>
          </a:xfrm>
          <a:prstGeom prst="rect">
            <a:avLst/>
          </a:prstGeom>
        </p:spPr>
      </p:pic>
      <p:sp>
        <p:nvSpPr>
          <p:cNvPr id="1034" name="Text Box 32"/>
          <p:cNvSpPr txBox="1">
            <a:spLocks noChangeArrowheads="1"/>
          </p:cNvSpPr>
          <p:nvPr/>
        </p:nvSpPr>
        <p:spPr bwMode="auto">
          <a:xfrm>
            <a:off x="2411759" y="4698691"/>
            <a:ext cx="2827337" cy="89054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2pPr marL="0" marR="0" lvl="1" indent="0" algn="ctr" fontAlgn="base">
              <a:lnSpc>
                <a:spcPct val="100000"/>
              </a:lnSpc>
              <a:buClrTx/>
              <a:buSzTx/>
              <a:buFontTx/>
              <a:buNone/>
              <a:tabLst/>
              <a:defRPr kumimoji="0" sz="1300" b="1" i="0" u="none" strike="noStrike" cap="none" normalizeH="0" baseline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defRPr>
            </a:lvl2pPr>
          </a:lstStyle>
          <a:p>
            <a:pPr lvl="1"/>
            <a:r>
              <a:rPr lang="ru-RU" dirty="0">
                <a:solidFill>
                  <a:srgbClr val="FF0000"/>
                </a:solidFill>
              </a:rPr>
              <a:t>Малое и среднее предпринимательство и поддержка индивидуальной предпринимательской инициативы</a:t>
            </a:r>
          </a:p>
        </p:txBody>
      </p:sp>
      <p:pic>
        <p:nvPicPr>
          <p:cNvPr id="57" name="image17.png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1979712" y="5744681"/>
            <a:ext cx="348615" cy="348615"/>
          </a:xfrm>
          <a:prstGeom prst="rect">
            <a:avLst/>
          </a:prstGeom>
        </p:spPr>
      </p:pic>
      <p:sp>
        <p:nvSpPr>
          <p:cNvPr id="1035" name="Text Box 33"/>
          <p:cNvSpPr txBox="1">
            <a:spLocks noChangeArrowheads="1"/>
          </p:cNvSpPr>
          <p:nvPr/>
        </p:nvSpPr>
        <p:spPr bwMode="auto">
          <a:xfrm>
            <a:off x="2411760" y="5731346"/>
            <a:ext cx="2827337" cy="36195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2pPr marL="0" marR="0" lvl="1" indent="0" algn="ctr" fontAlgn="base">
              <a:lnSpc>
                <a:spcPct val="100000"/>
              </a:lnSpc>
              <a:buClrTx/>
              <a:buSzTx/>
              <a:buFontTx/>
              <a:buNone/>
              <a:tabLst/>
              <a:defRPr kumimoji="0" sz="1300" b="1" i="0" u="none" strike="noStrike" cap="none" normalizeH="0" baseline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defRPr>
            </a:lvl2pPr>
          </a:lstStyle>
          <a:p>
            <a:pPr lvl="1"/>
            <a:r>
              <a:rPr lang="ru-RU" dirty="0">
                <a:solidFill>
                  <a:srgbClr val="FF0000"/>
                </a:solidFill>
              </a:rPr>
              <a:t>Цифровая экономика</a:t>
            </a:r>
          </a:p>
        </p:txBody>
      </p:sp>
      <p:grpSp>
        <p:nvGrpSpPr>
          <p:cNvPr id="1036" name="Group 34"/>
          <p:cNvGrpSpPr>
            <a:grpSpLocks/>
          </p:cNvGrpSpPr>
          <p:nvPr/>
        </p:nvGrpSpPr>
        <p:grpSpPr bwMode="auto">
          <a:xfrm>
            <a:off x="1988402" y="6208415"/>
            <a:ext cx="349250" cy="388937"/>
            <a:chOff x="13208" y="419"/>
            <a:chExt cx="550" cy="612"/>
          </a:xfrm>
        </p:grpSpPr>
        <p:sp>
          <p:nvSpPr>
            <p:cNvPr id="1037" name="Freeform 35"/>
            <p:cNvSpPr>
              <a:spLocks/>
            </p:cNvSpPr>
            <p:nvPr/>
          </p:nvSpPr>
          <p:spPr bwMode="auto">
            <a:xfrm>
              <a:off x="13455" y="881"/>
              <a:ext cx="60" cy="117"/>
            </a:xfrm>
            <a:custGeom>
              <a:avLst/>
              <a:gdLst>
                <a:gd name="T0" fmla="+- 0 13516 13456"/>
                <a:gd name="T1" fmla="*/ T0 w 60"/>
                <a:gd name="T2" fmla="+- 0 890 881"/>
                <a:gd name="T3" fmla="*/ 890 h 117"/>
                <a:gd name="T4" fmla="+- 0 13515 13456"/>
                <a:gd name="T5" fmla="*/ T4 w 60"/>
                <a:gd name="T6" fmla="+- 0 886 881"/>
                <a:gd name="T7" fmla="*/ 886 h 117"/>
                <a:gd name="T8" fmla="+- 0 13511 13456"/>
                <a:gd name="T9" fmla="*/ T8 w 60"/>
                <a:gd name="T10" fmla="+- 0 882 881"/>
                <a:gd name="T11" fmla="*/ 882 h 117"/>
                <a:gd name="T12" fmla="+- 0 13509 13456"/>
                <a:gd name="T13" fmla="*/ T12 w 60"/>
                <a:gd name="T14" fmla="+- 0 882 881"/>
                <a:gd name="T15" fmla="*/ 882 h 117"/>
                <a:gd name="T16" fmla="+- 0 13508 13456"/>
                <a:gd name="T17" fmla="*/ T16 w 60"/>
                <a:gd name="T18" fmla="+- 0 882 881"/>
                <a:gd name="T19" fmla="*/ 882 h 117"/>
                <a:gd name="T20" fmla="+- 0 13505 13456"/>
                <a:gd name="T21" fmla="*/ T20 w 60"/>
                <a:gd name="T22" fmla="+- 0 882 881"/>
                <a:gd name="T23" fmla="*/ 882 h 117"/>
                <a:gd name="T24" fmla="+- 0 13503 13456"/>
                <a:gd name="T25" fmla="*/ T24 w 60"/>
                <a:gd name="T26" fmla="+- 0 883 881"/>
                <a:gd name="T27" fmla="*/ 883 h 117"/>
                <a:gd name="T28" fmla="+- 0 13486 13456"/>
                <a:gd name="T29" fmla="*/ T28 w 60"/>
                <a:gd name="T30" fmla="+- 0 904 881"/>
                <a:gd name="T31" fmla="*/ 904 h 117"/>
                <a:gd name="T32" fmla="+- 0 13469 13456"/>
                <a:gd name="T33" fmla="*/ T32 w 60"/>
                <a:gd name="T34" fmla="+- 0 882 881"/>
                <a:gd name="T35" fmla="*/ 882 h 117"/>
                <a:gd name="T36" fmla="+- 0 13466 13456"/>
                <a:gd name="T37" fmla="*/ T36 w 60"/>
                <a:gd name="T38" fmla="+- 0 881 881"/>
                <a:gd name="T39" fmla="*/ 881 h 117"/>
                <a:gd name="T40" fmla="+- 0 13464 13456"/>
                <a:gd name="T41" fmla="*/ T40 w 60"/>
                <a:gd name="T42" fmla="+- 0 881 881"/>
                <a:gd name="T43" fmla="*/ 881 h 117"/>
                <a:gd name="T44" fmla="+- 0 13462 13456"/>
                <a:gd name="T45" fmla="*/ T44 w 60"/>
                <a:gd name="T46" fmla="+- 0 882 881"/>
                <a:gd name="T47" fmla="*/ 882 h 117"/>
                <a:gd name="T48" fmla="+- 0 13461 13456"/>
                <a:gd name="T49" fmla="*/ T48 w 60"/>
                <a:gd name="T50" fmla="+- 0 882 881"/>
                <a:gd name="T51" fmla="*/ 882 h 117"/>
                <a:gd name="T52" fmla="+- 0 13456 13456"/>
                <a:gd name="T53" fmla="*/ T52 w 60"/>
                <a:gd name="T54" fmla="+- 0 886 881"/>
                <a:gd name="T55" fmla="*/ 886 h 117"/>
                <a:gd name="T56" fmla="+- 0 13456 13456"/>
                <a:gd name="T57" fmla="*/ T56 w 60"/>
                <a:gd name="T58" fmla="+- 0 890 881"/>
                <a:gd name="T59" fmla="*/ 890 h 117"/>
                <a:gd name="T60" fmla="+- 0 13478 13456"/>
                <a:gd name="T61" fmla="*/ T60 w 60"/>
                <a:gd name="T62" fmla="+- 0 918 881"/>
                <a:gd name="T63" fmla="*/ 918 h 117"/>
                <a:gd name="T64" fmla="+- 0 13478 13456"/>
                <a:gd name="T65" fmla="*/ T64 w 60"/>
                <a:gd name="T66" fmla="+- 0 920 881"/>
                <a:gd name="T67" fmla="*/ 920 h 117"/>
                <a:gd name="T68" fmla="+- 0 13478 13456"/>
                <a:gd name="T69" fmla="*/ T68 w 60"/>
                <a:gd name="T70" fmla="+- 0 920 881"/>
                <a:gd name="T71" fmla="*/ 920 h 117"/>
                <a:gd name="T72" fmla="+- 0 13478 13456"/>
                <a:gd name="T73" fmla="*/ T72 w 60"/>
                <a:gd name="T74" fmla="+- 0 995 881"/>
                <a:gd name="T75" fmla="*/ 995 h 117"/>
                <a:gd name="T76" fmla="+- 0 13482 13456"/>
                <a:gd name="T77" fmla="*/ T76 w 60"/>
                <a:gd name="T78" fmla="+- 0 998 881"/>
                <a:gd name="T79" fmla="*/ 998 h 117"/>
                <a:gd name="T80" fmla="+- 0 13490 13456"/>
                <a:gd name="T81" fmla="*/ T80 w 60"/>
                <a:gd name="T82" fmla="+- 0 998 881"/>
                <a:gd name="T83" fmla="*/ 998 h 117"/>
                <a:gd name="T84" fmla="+- 0 13493 13456"/>
                <a:gd name="T85" fmla="*/ T84 w 60"/>
                <a:gd name="T86" fmla="+- 0 995 881"/>
                <a:gd name="T87" fmla="*/ 995 h 117"/>
                <a:gd name="T88" fmla="+- 0 13493 13456"/>
                <a:gd name="T89" fmla="*/ T88 w 60"/>
                <a:gd name="T90" fmla="+- 0 919 881"/>
                <a:gd name="T91" fmla="*/ 919 h 117"/>
                <a:gd name="T92" fmla="+- 0 13513 13456"/>
                <a:gd name="T93" fmla="*/ T92 w 60"/>
                <a:gd name="T94" fmla="+- 0 894 881"/>
                <a:gd name="T95" fmla="*/ 894 h 117"/>
                <a:gd name="T96" fmla="+- 0 13516 13456"/>
                <a:gd name="T97" fmla="*/ T96 w 60"/>
                <a:gd name="T98" fmla="+- 0 890 881"/>
                <a:gd name="T99" fmla="*/ 890 h 117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</a:cxnLst>
              <a:rect l="0" t="0" r="r" b="b"/>
              <a:pathLst>
                <a:path w="60" h="117">
                  <a:moveTo>
                    <a:pt x="60" y="9"/>
                  </a:moveTo>
                  <a:lnTo>
                    <a:pt x="59" y="5"/>
                  </a:lnTo>
                  <a:lnTo>
                    <a:pt x="55" y="1"/>
                  </a:lnTo>
                  <a:lnTo>
                    <a:pt x="53" y="1"/>
                  </a:lnTo>
                  <a:lnTo>
                    <a:pt x="52" y="1"/>
                  </a:lnTo>
                  <a:lnTo>
                    <a:pt x="49" y="1"/>
                  </a:lnTo>
                  <a:lnTo>
                    <a:pt x="47" y="2"/>
                  </a:lnTo>
                  <a:lnTo>
                    <a:pt x="30" y="23"/>
                  </a:lnTo>
                  <a:lnTo>
                    <a:pt x="13" y="1"/>
                  </a:lnTo>
                  <a:lnTo>
                    <a:pt x="10" y="0"/>
                  </a:lnTo>
                  <a:lnTo>
                    <a:pt x="8" y="0"/>
                  </a:lnTo>
                  <a:lnTo>
                    <a:pt x="6" y="1"/>
                  </a:lnTo>
                  <a:lnTo>
                    <a:pt x="5" y="1"/>
                  </a:lnTo>
                  <a:lnTo>
                    <a:pt x="0" y="5"/>
                  </a:lnTo>
                  <a:lnTo>
                    <a:pt x="0" y="9"/>
                  </a:lnTo>
                  <a:lnTo>
                    <a:pt x="22" y="37"/>
                  </a:lnTo>
                  <a:lnTo>
                    <a:pt x="22" y="39"/>
                  </a:lnTo>
                  <a:lnTo>
                    <a:pt x="22" y="114"/>
                  </a:lnTo>
                  <a:lnTo>
                    <a:pt x="26" y="117"/>
                  </a:lnTo>
                  <a:lnTo>
                    <a:pt x="34" y="117"/>
                  </a:lnTo>
                  <a:lnTo>
                    <a:pt x="37" y="114"/>
                  </a:lnTo>
                  <a:lnTo>
                    <a:pt x="37" y="38"/>
                  </a:lnTo>
                  <a:lnTo>
                    <a:pt x="57" y="13"/>
                  </a:lnTo>
                  <a:lnTo>
                    <a:pt x="60" y="9"/>
                  </a:lnTo>
                  <a:close/>
                </a:path>
              </a:pathLst>
            </a:custGeom>
            <a:solidFill>
              <a:srgbClr val="D714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39" name="AutoShape 36"/>
            <p:cNvSpPr>
              <a:spLocks/>
            </p:cNvSpPr>
            <p:nvPr/>
          </p:nvSpPr>
          <p:spPr bwMode="auto">
            <a:xfrm>
              <a:off x="13358" y="756"/>
              <a:ext cx="249" cy="274"/>
            </a:xfrm>
            <a:custGeom>
              <a:avLst/>
              <a:gdLst>
                <a:gd name="T0" fmla="+- 0 13537 13358"/>
                <a:gd name="T1" fmla="*/ T0 w 249"/>
                <a:gd name="T2" fmla="+- 0 793 756"/>
                <a:gd name="T3" fmla="*/ 793 h 274"/>
                <a:gd name="T4" fmla="+- 0 13527 13358"/>
                <a:gd name="T5" fmla="*/ T4 w 249"/>
                <a:gd name="T6" fmla="+- 0 816 756"/>
                <a:gd name="T7" fmla="*/ 816 h 274"/>
                <a:gd name="T8" fmla="+- 0 13514 13358"/>
                <a:gd name="T9" fmla="*/ T8 w 249"/>
                <a:gd name="T10" fmla="+- 0 847 756"/>
                <a:gd name="T11" fmla="*/ 847 h 274"/>
                <a:gd name="T12" fmla="+- 0 13483 13358"/>
                <a:gd name="T13" fmla="*/ T12 w 249"/>
                <a:gd name="T14" fmla="+- 0 860 756"/>
                <a:gd name="T15" fmla="*/ 860 h 274"/>
                <a:gd name="T16" fmla="+- 0 13451 13358"/>
                <a:gd name="T17" fmla="*/ T16 w 249"/>
                <a:gd name="T18" fmla="+- 0 847 756"/>
                <a:gd name="T19" fmla="*/ 847 h 274"/>
                <a:gd name="T20" fmla="+- 0 13438 13358"/>
                <a:gd name="T21" fmla="*/ T20 w 249"/>
                <a:gd name="T22" fmla="+- 0 816 756"/>
                <a:gd name="T23" fmla="*/ 816 h 274"/>
                <a:gd name="T24" fmla="+- 0 13451 13358"/>
                <a:gd name="T25" fmla="*/ T24 w 249"/>
                <a:gd name="T26" fmla="+- 0 784 756"/>
                <a:gd name="T27" fmla="*/ 784 h 274"/>
                <a:gd name="T28" fmla="+- 0 13483 13358"/>
                <a:gd name="T29" fmla="*/ T28 w 249"/>
                <a:gd name="T30" fmla="+- 0 771 756"/>
                <a:gd name="T31" fmla="*/ 771 h 274"/>
                <a:gd name="T32" fmla="+- 0 13514 13358"/>
                <a:gd name="T33" fmla="*/ T32 w 249"/>
                <a:gd name="T34" fmla="+- 0 784 756"/>
                <a:gd name="T35" fmla="*/ 784 h 274"/>
                <a:gd name="T36" fmla="+- 0 13527 13358"/>
                <a:gd name="T37" fmla="*/ T36 w 249"/>
                <a:gd name="T38" fmla="+- 0 816 756"/>
                <a:gd name="T39" fmla="*/ 816 h 274"/>
                <a:gd name="T40" fmla="+- 0 13524 13358"/>
                <a:gd name="T41" fmla="*/ T40 w 249"/>
                <a:gd name="T42" fmla="+- 0 774 756"/>
                <a:gd name="T43" fmla="*/ 774 h 274"/>
                <a:gd name="T44" fmla="+- 0 13506 13358"/>
                <a:gd name="T45" fmla="*/ T44 w 249"/>
                <a:gd name="T46" fmla="+- 0 761 756"/>
                <a:gd name="T47" fmla="*/ 761 h 274"/>
                <a:gd name="T48" fmla="+- 0 13460 13358"/>
                <a:gd name="T49" fmla="*/ T48 w 249"/>
                <a:gd name="T50" fmla="+- 0 761 756"/>
                <a:gd name="T51" fmla="*/ 761 h 274"/>
                <a:gd name="T52" fmla="+- 0 13428 13358"/>
                <a:gd name="T53" fmla="*/ T52 w 249"/>
                <a:gd name="T54" fmla="+- 0 793 756"/>
                <a:gd name="T55" fmla="*/ 793 h 274"/>
                <a:gd name="T56" fmla="+- 0 13428 13358"/>
                <a:gd name="T57" fmla="*/ T56 w 249"/>
                <a:gd name="T58" fmla="+- 0 838 756"/>
                <a:gd name="T59" fmla="*/ 838 h 274"/>
                <a:gd name="T60" fmla="+- 0 13460 13358"/>
                <a:gd name="T61" fmla="*/ T60 w 249"/>
                <a:gd name="T62" fmla="+- 0 870 756"/>
                <a:gd name="T63" fmla="*/ 870 h 274"/>
                <a:gd name="T64" fmla="+- 0 13506 13358"/>
                <a:gd name="T65" fmla="*/ T64 w 249"/>
                <a:gd name="T66" fmla="+- 0 870 756"/>
                <a:gd name="T67" fmla="*/ 870 h 274"/>
                <a:gd name="T68" fmla="+- 0 13524 13358"/>
                <a:gd name="T69" fmla="*/ T68 w 249"/>
                <a:gd name="T70" fmla="+- 0 857 756"/>
                <a:gd name="T71" fmla="*/ 857 h 274"/>
                <a:gd name="T72" fmla="+- 0 13542 13358"/>
                <a:gd name="T73" fmla="*/ T72 w 249"/>
                <a:gd name="T74" fmla="+- 0 816 756"/>
                <a:gd name="T75" fmla="*/ 816 h 274"/>
                <a:gd name="T76" fmla="+- 0 13606 13358"/>
                <a:gd name="T77" fmla="*/ T76 w 249"/>
                <a:gd name="T78" fmla="+- 0 1019 756"/>
                <a:gd name="T79" fmla="*/ 1019 h 274"/>
                <a:gd name="T80" fmla="+- 0 13605 13358"/>
                <a:gd name="T81" fmla="*/ T80 w 249"/>
                <a:gd name="T82" fmla="+- 0 1017 756"/>
                <a:gd name="T83" fmla="*/ 1017 h 274"/>
                <a:gd name="T84" fmla="+- 0 13589 13358"/>
                <a:gd name="T85" fmla="*/ T84 w 249"/>
                <a:gd name="T86" fmla="+- 0 971 756"/>
                <a:gd name="T87" fmla="*/ 971 h 274"/>
                <a:gd name="T88" fmla="+- 0 13376 13358"/>
                <a:gd name="T89" fmla="*/ T88 w 249"/>
                <a:gd name="T90" fmla="+- 0 1015 756"/>
                <a:gd name="T91" fmla="*/ 1015 h 274"/>
                <a:gd name="T92" fmla="+- 0 13410 13358"/>
                <a:gd name="T93" fmla="*/ T92 w 249"/>
                <a:gd name="T94" fmla="+- 0 925 756"/>
                <a:gd name="T95" fmla="*/ 925 h 274"/>
                <a:gd name="T96" fmla="+- 0 13441 13358"/>
                <a:gd name="T97" fmla="*/ T96 w 249"/>
                <a:gd name="T98" fmla="+- 0 901 756"/>
                <a:gd name="T99" fmla="*/ 901 h 274"/>
                <a:gd name="T100" fmla="+- 0 13462 13358"/>
                <a:gd name="T101" fmla="*/ T100 w 249"/>
                <a:gd name="T102" fmla="+- 0 896 756"/>
                <a:gd name="T103" fmla="*/ 896 h 274"/>
                <a:gd name="T104" fmla="+- 0 13507 13358"/>
                <a:gd name="T105" fmla="*/ T104 w 249"/>
                <a:gd name="T106" fmla="+- 0 897 756"/>
                <a:gd name="T107" fmla="*/ 897 h 274"/>
                <a:gd name="T108" fmla="+- 0 13528 13358"/>
                <a:gd name="T109" fmla="*/ T108 w 249"/>
                <a:gd name="T110" fmla="+- 0 902 756"/>
                <a:gd name="T111" fmla="*/ 902 h 274"/>
                <a:gd name="T112" fmla="+- 0 13556 13358"/>
                <a:gd name="T113" fmla="*/ T112 w 249"/>
                <a:gd name="T114" fmla="+- 0 927 756"/>
                <a:gd name="T115" fmla="*/ 927 h 274"/>
                <a:gd name="T116" fmla="+- 0 13584 13358"/>
                <a:gd name="T117" fmla="*/ T116 w 249"/>
                <a:gd name="T118" fmla="+- 0 1001 756"/>
                <a:gd name="T119" fmla="*/ 1001 h 274"/>
                <a:gd name="T120" fmla="+- 0 13589 13358"/>
                <a:gd name="T121" fmla="*/ T120 w 249"/>
                <a:gd name="T122" fmla="+- 0 971 756"/>
                <a:gd name="T123" fmla="*/ 971 h 274"/>
                <a:gd name="T124" fmla="+- 0 13568 13358"/>
                <a:gd name="T125" fmla="*/ T124 w 249"/>
                <a:gd name="T126" fmla="+- 0 918 756"/>
                <a:gd name="T127" fmla="*/ 918 h 274"/>
                <a:gd name="T128" fmla="+- 0 13546 13358"/>
                <a:gd name="T129" fmla="*/ T128 w 249"/>
                <a:gd name="T130" fmla="+- 0 896 756"/>
                <a:gd name="T131" fmla="*/ 896 h 274"/>
                <a:gd name="T132" fmla="+- 0 13508 13358"/>
                <a:gd name="T133" fmla="*/ T132 w 249"/>
                <a:gd name="T134" fmla="+- 0 882 756"/>
                <a:gd name="T135" fmla="*/ 882 h 274"/>
                <a:gd name="T136" fmla="+- 0 13505 13358"/>
                <a:gd name="T137" fmla="*/ T136 w 249"/>
                <a:gd name="T138" fmla="+- 0 881 756"/>
                <a:gd name="T139" fmla="*/ 881 h 274"/>
                <a:gd name="T140" fmla="+- 0 13463 13358"/>
                <a:gd name="T141" fmla="*/ T140 w 249"/>
                <a:gd name="T142" fmla="+- 0 881 756"/>
                <a:gd name="T143" fmla="*/ 881 h 274"/>
                <a:gd name="T144" fmla="+- 0 13415 13358"/>
                <a:gd name="T145" fmla="*/ T144 w 249"/>
                <a:gd name="T146" fmla="+- 0 898 756"/>
                <a:gd name="T147" fmla="*/ 898 h 274"/>
                <a:gd name="T148" fmla="+- 0 13388 13358"/>
                <a:gd name="T149" fmla="*/ T148 w 249"/>
                <a:gd name="T150" fmla="+- 0 940 756"/>
                <a:gd name="T151" fmla="*/ 940 h 274"/>
                <a:gd name="T152" fmla="+- 0 13360 13358"/>
                <a:gd name="T153" fmla="*/ T152 w 249"/>
                <a:gd name="T154" fmla="+- 0 1016 756"/>
                <a:gd name="T155" fmla="*/ 1016 h 274"/>
                <a:gd name="T156" fmla="+- 0 13359 13358"/>
                <a:gd name="T157" fmla="*/ T156 w 249"/>
                <a:gd name="T158" fmla="+- 0 1019 756"/>
                <a:gd name="T159" fmla="*/ 1019 h 274"/>
                <a:gd name="T160" fmla="+- 0 13359 13358"/>
                <a:gd name="T161" fmla="*/ T160 w 249"/>
                <a:gd name="T162" fmla="+- 0 1025 756"/>
                <a:gd name="T163" fmla="*/ 1025 h 274"/>
                <a:gd name="T164" fmla="+- 0 13362 13358"/>
                <a:gd name="T165" fmla="*/ T164 w 249"/>
                <a:gd name="T166" fmla="+- 0 1029 756"/>
                <a:gd name="T167" fmla="*/ 1029 h 274"/>
                <a:gd name="T168" fmla="+- 0 13601 13358"/>
                <a:gd name="T169" fmla="*/ T168 w 249"/>
                <a:gd name="T170" fmla="+- 0 1030 756"/>
                <a:gd name="T171" fmla="*/ 1030 h 274"/>
                <a:gd name="T172" fmla="+- 0 13605 13358"/>
                <a:gd name="T173" fmla="*/ T172 w 249"/>
                <a:gd name="T174" fmla="+- 0 1027 756"/>
                <a:gd name="T175" fmla="*/ 1027 h 274"/>
                <a:gd name="T176" fmla="+- 0 13607 13358"/>
                <a:gd name="T177" fmla="*/ T176 w 249"/>
                <a:gd name="T178" fmla="+- 0 1023 756"/>
                <a:gd name="T179" fmla="*/ 1023 h 274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  <a:cxn ang="0">
                  <a:pos x="T149" y="T151"/>
                </a:cxn>
                <a:cxn ang="0">
                  <a:pos x="T153" y="T155"/>
                </a:cxn>
                <a:cxn ang="0">
                  <a:pos x="T157" y="T159"/>
                </a:cxn>
                <a:cxn ang="0">
                  <a:pos x="T161" y="T163"/>
                </a:cxn>
                <a:cxn ang="0">
                  <a:pos x="T165" y="T167"/>
                </a:cxn>
                <a:cxn ang="0">
                  <a:pos x="T169" y="T171"/>
                </a:cxn>
                <a:cxn ang="0">
                  <a:pos x="T173" y="T175"/>
                </a:cxn>
                <a:cxn ang="0">
                  <a:pos x="T177" y="T179"/>
                </a:cxn>
              </a:cxnLst>
              <a:rect l="0" t="0" r="r" b="b"/>
              <a:pathLst>
                <a:path w="249" h="274">
                  <a:moveTo>
                    <a:pt x="184" y="60"/>
                  </a:moveTo>
                  <a:lnTo>
                    <a:pt x="179" y="37"/>
                  </a:lnTo>
                  <a:lnTo>
                    <a:pt x="169" y="21"/>
                  </a:lnTo>
                  <a:lnTo>
                    <a:pt x="169" y="60"/>
                  </a:lnTo>
                  <a:lnTo>
                    <a:pt x="165" y="77"/>
                  </a:lnTo>
                  <a:lnTo>
                    <a:pt x="156" y="91"/>
                  </a:lnTo>
                  <a:lnTo>
                    <a:pt x="142" y="100"/>
                  </a:lnTo>
                  <a:lnTo>
                    <a:pt x="125" y="104"/>
                  </a:lnTo>
                  <a:lnTo>
                    <a:pt x="107" y="100"/>
                  </a:lnTo>
                  <a:lnTo>
                    <a:pt x="93" y="91"/>
                  </a:lnTo>
                  <a:lnTo>
                    <a:pt x="84" y="77"/>
                  </a:lnTo>
                  <a:lnTo>
                    <a:pt x="80" y="60"/>
                  </a:lnTo>
                  <a:lnTo>
                    <a:pt x="84" y="42"/>
                  </a:lnTo>
                  <a:lnTo>
                    <a:pt x="93" y="28"/>
                  </a:lnTo>
                  <a:lnTo>
                    <a:pt x="107" y="19"/>
                  </a:lnTo>
                  <a:lnTo>
                    <a:pt x="125" y="15"/>
                  </a:lnTo>
                  <a:lnTo>
                    <a:pt x="142" y="19"/>
                  </a:lnTo>
                  <a:lnTo>
                    <a:pt x="156" y="28"/>
                  </a:lnTo>
                  <a:lnTo>
                    <a:pt x="165" y="42"/>
                  </a:lnTo>
                  <a:lnTo>
                    <a:pt x="169" y="60"/>
                  </a:lnTo>
                  <a:lnTo>
                    <a:pt x="169" y="21"/>
                  </a:lnTo>
                  <a:lnTo>
                    <a:pt x="166" y="18"/>
                  </a:lnTo>
                  <a:lnTo>
                    <a:pt x="163" y="15"/>
                  </a:lnTo>
                  <a:lnTo>
                    <a:pt x="148" y="5"/>
                  </a:lnTo>
                  <a:lnTo>
                    <a:pt x="125" y="0"/>
                  </a:lnTo>
                  <a:lnTo>
                    <a:pt x="102" y="5"/>
                  </a:lnTo>
                  <a:lnTo>
                    <a:pt x="83" y="18"/>
                  </a:lnTo>
                  <a:lnTo>
                    <a:pt x="70" y="37"/>
                  </a:lnTo>
                  <a:lnTo>
                    <a:pt x="66" y="60"/>
                  </a:lnTo>
                  <a:lnTo>
                    <a:pt x="70" y="82"/>
                  </a:lnTo>
                  <a:lnTo>
                    <a:pt x="83" y="101"/>
                  </a:lnTo>
                  <a:lnTo>
                    <a:pt x="102" y="114"/>
                  </a:lnTo>
                  <a:lnTo>
                    <a:pt x="125" y="119"/>
                  </a:lnTo>
                  <a:lnTo>
                    <a:pt x="148" y="114"/>
                  </a:lnTo>
                  <a:lnTo>
                    <a:pt x="163" y="104"/>
                  </a:lnTo>
                  <a:lnTo>
                    <a:pt x="166" y="101"/>
                  </a:lnTo>
                  <a:lnTo>
                    <a:pt x="179" y="82"/>
                  </a:lnTo>
                  <a:lnTo>
                    <a:pt x="184" y="60"/>
                  </a:lnTo>
                  <a:close/>
                  <a:moveTo>
                    <a:pt x="249" y="267"/>
                  </a:moveTo>
                  <a:lnTo>
                    <a:pt x="248" y="263"/>
                  </a:lnTo>
                  <a:lnTo>
                    <a:pt x="248" y="262"/>
                  </a:lnTo>
                  <a:lnTo>
                    <a:pt x="247" y="261"/>
                  </a:lnTo>
                  <a:lnTo>
                    <a:pt x="247" y="259"/>
                  </a:lnTo>
                  <a:lnTo>
                    <a:pt x="231" y="215"/>
                  </a:lnTo>
                  <a:lnTo>
                    <a:pt x="231" y="259"/>
                  </a:lnTo>
                  <a:lnTo>
                    <a:pt x="18" y="259"/>
                  </a:lnTo>
                  <a:lnTo>
                    <a:pt x="44" y="188"/>
                  </a:lnTo>
                  <a:lnTo>
                    <a:pt x="52" y="169"/>
                  </a:lnTo>
                  <a:lnTo>
                    <a:pt x="66" y="155"/>
                  </a:lnTo>
                  <a:lnTo>
                    <a:pt x="83" y="145"/>
                  </a:lnTo>
                  <a:lnTo>
                    <a:pt x="103" y="140"/>
                  </a:lnTo>
                  <a:lnTo>
                    <a:pt x="104" y="140"/>
                  </a:lnTo>
                  <a:lnTo>
                    <a:pt x="146" y="140"/>
                  </a:lnTo>
                  <a:lnTo>
                    <a:pt x="149" y="141"/>
                  </a:lnTo>
                  <a:lnTo>
                    <a:pt x="152" y="141"/>
                  </a:lnTo>
                  <a:lnTo>
                    <a:pt x="170" y="146"/>
                  </a:lnTo>
                  <a:lnTo>
                    <a:pt x="186" y="157"/>
                  </a:lnTo>
                  <a:lnTo>
                    <a:pt x="198" y="171"/>
                  </a:lnTo>
                  <a:lnTo>
                    <a:pt x="205" y="189"/>
                  </a:lnTo>
                  <a:lnTo>
                    <a:pt x="226" y="245"/>
                  </a:lnTo>
                  <a:lnTo>
                    <a:pt x="231" y="259"/>
                  </a:lnTo>
                  <a:lnTo>
                    <a:pt x="231" y="215"/>
                  </a:lnTo>
                  <a:lnTo>
                    <a:pt x="220" y="184"/>
                  </a:lnTo>
                  <a:lnTo>
                    <a:pt x="210" y="162"/>
                  </a:lnTo>
                  <a:lnTo>
                    <a:pt x="194" y="144"/>
                  </a:lnTo>
                  <a:lnTo>
                    <a:pt x="188" y="140"/>
                  </a:lnTo>
                  <a:lnTo>
                    <a:pt x="174" y="132"/>
                  </a:lnTo>
                  <a:lnTo>
                    <a:pt x="150" y="126"/>
                  </a:lnTo>
                  <a:lnTo>
                    <a:pt x="149" y="126"/>
                  </a:lnTo>
                  <a:lnTo>
                    <a:pt x="147" y="125"/>
                  </a:lnTo>
                  <a:lnTo>
                    <a:pt x="145" y="125"/>
                  </a:lnTo>
                  <a:lnTo>
                    <a:pt x="105" y="125"/>
                  </a:lnTo>
                  <a:lnTo>
                    <a:pt x="80" y="130"/>
                  </a:lnTo>
                  <a:lnTo>
                    <a:pt x="57" y="142"/>
                  </a:lnTo>
                  <a:lnTo>
                    <a:pt x="40" y="160"/>
                  </a:lnTo>
                  <a:lnTo>
                    <a:pt x="30" y="184"/>
                  </a:lnTo>
                  <a:lnTo>
                    <a:pt x="3" y="259"/>
                  </a:lnTo>
                  <a:lnTo>
                    <a:pt x="2" y="260"/>
                  </a:lnTo>
                  <a:lnTo>
                    <a:pt x="2" y="262"/>
                  </a:lnTo>
                  <a:lnTo>
                    <a:pt x="1" y="263"/>
                  </a:lnTo>
                  <a:lnTo>
                    <a:pt x="0" y="267"/>
                  </a:lnTo>
                  <a:lnTo>
                    <a:pt x="1" y="269"/>
                  </a:lnTo>
                  <a:lnTo>
                    <a:pt x="2" y="271"/>
                  </a:lnTo>
                  <a:lnTo>
                    <a:pt x="4" y="273"/>
                  </a:lnTo>
                  <a:lnTo>
                    <a:pt x="6" y="274"/>
                  </a:lnTo>
                  <a:lnTo>
                    <a:pt x="243" y="274"/>
                  </a:lnTo>
                  <a:lnTo>
                    <a:pt x="246" y="273"/>
                  </a:lnTo>
                  <a:lnTo>
                    <a:pt x="247" y="271"/>
                  </a:lnTo>
                  <a:lnTo>
                    <a:pt x="248" y="269"/>
                  </a:lnTo>
                  <a:lnTo>
                    <a:pt x="249" y="267"/>
                  </a:lnTo>
                  <a:close/>
                </a:path>
              </a:pathLst>
            </a:custGeom>
            <a:solidFill>
              <a:srgbClr val="0067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40" name="AutoShape 37"/>
            <p:cNvSpPr>
              <a:spLocks/>
            </p:cNvSpPr>
            <p:nvPr/>
          </p:nvSpPr>
          <p:spPr bwMode="auto">
            <a:xfrm>
              <a:off x="13305" y="881"/>
              <a:ext cx="353" cy="117"/>
            </a:xfrm>
            <a:custGeom>
              <a:avLst/>
              <a:gdLst>
                <a:gd name="T0" fmla="+- 0 13321 13306"/>
                <a:gd name="T1" fmla="*/ T0 w 353"/>
                <a:gd name="T2" fmla="+- 0 931 881"/>
                <a:gd name="T3" fmla="*/ 931 h 117"/>
                <a:gd name="T4" fmla="+- 0 13317 13306"/>
                <a:gd name="T5" fmla="*/ T4 w 353"/>
                <a:gd name="T6" fmla="+- 0 927 881"/>
                <a:gd name="T7" fmla="*/ 927 h 117"/>
                <a:gd name="T8" fmla="+- 0 13309 13306"/>
                <a:gd name="T9" fmla="*/ T8 w 353"/>
                <a:gd name="T10" fmla="+- 0 927 881"/>
                <a:gd name="T11" fmla="*/ 927 h 117"/>
                <a:gd name="T12" fmla="+- 0 13306 13306"/>
                <a:gd name="T13" fmla="*/ T12 w 353"/>
                <a:gd name="T14" fmla="+- 0 931 881"/>
                <a:gd name="T15" fmla="*/ 931 h 117"/>
                <a:gd name="T16" fmla="+- 0 13306 13306"/>
                <a:gd name="T17" fmla="*/ T16 w 353"/>
                <a:gd name="T18" fmla="+- 0 992 881"/>
                <a:gd name="T19" fmla="*/ 992 h 117"/>
                <a:gd name="T20" fmla="+- 0 13309 13306"/>
                <a:gd name="T21" fmla="*/ T20 w 353"/>
                <a:gd name="T22" fmla="+- 0 996 881"/>
                <a:gd name="T23" fmla="*/ 996 h 117"/>
                <a:gd name="T24" fmla="+- 0 13313 13306"/>
                <a:gd name="T25" fmla="*/ T24 w 353"/>
                <a:gd name="T26" fmla="+- 0 996 881"/>
                <a:gd name="T27" fmla="*/ 996 h 117"/>
                <a:gd name="T28" fmla="+- 0 13317 13306"/>
                <a:gd name="T29" fmla="*/ T28 w 353"/>
                <a:gd name="T30" fmla="+- 0 996 881"/>
                <a:gd name="T31" fmla="*/ 996 h 117"/>
                <a:gd name="T32" fmla="+- 0 13321 13306"/>
                <a:gd name="T33" fmla="*/ T32 w 353"/>
                <a:gd name="T34" fmla="+- 0 992 881"/>
                <a:gd name="T35" fmla="*/ 992 h 117"/>
                <a:gd name="T36" fmla="+- 0 13321 13306"/>
                <a:gd name="T37" fmla="*/ T36 w 353"/>
                <a:gd name="T38" fmla="+- 0 931 881"/>
                <a:gd name="T39" fmla="*/ 931 h 117"/>
                <a:gd name="T40" fmla="+- 0 13516 13306"/>
                <a:gd name="T41" fmla="*/ T40 w 353"/>
                <a:gd name="T42" fmla="+- 0 890 881"/>
                <a:gd name="T43" fmla="*/ 890 h 117"/>
                <a:gd name="T44" fmla="+- 0 13515 13306"/>
                <a:gd name="T45" fmla="*/ T44 w 353"/>
                <a:gd name="T46" fmla="+- 0 886 881"/>
                <a:gd name="T47" fmla="*/ 886 h 117"/>
                <a:gd name="T48" fmla="+- 0 13511 13306"/>
                <a:gd name="T49" fmla="*/ T48 w 353"/>
                <a:gd name="T50" fmla="+- 0 882 881"/>
                <a:gd name="T51" fmla="*/ 882 h 117"/>
                <a:gd name="T52" fmla="+- 0 13509 13306"/>
                <a:gd name="T53" fmla="*/ T52 w 353"/>
                <a:gd name="T54" fmla="+- 0 882 881"/>
                <a:gd name="T55" fmla="*/ 882 h 117"/>
                <a:gd name="T56" fmla="+- 0 13508 13306"/>
                <a:gd name="T57" fmla="*/ T56 w 353"/>
                <a:gd name="T58" fmla="+- 0 882 881"/>
                <a:gd name="T59" fmla="*/ 882 h 117"/>
                <a:gd name="T60" fmla="+- 0 13505 13306"/>
                <a:gd name="T61" fmla="*/ T60 w 353"/>
                <a:gd name="T62" fmla="+- 0 882 881"/>
                <a:gd name="T63" fmla="*/ 882 h 117"/>
                <a:gd name="T64" fmla="+- 0 13503 13306"/>
                <a:gd name="T65" fmla="*/ T64 w 353"/>
                <a:gd name="T66" fmla="+- 0 883 881"/>
                <a:gd name="T67" fmla="*/ 883 h 117"/>
                <a:gd name="T68" fmla="+- 0 13486 13306"/>
                <a:gd name="T69" fmla="*/ T68 w 353"/>
                <a:gd name="T70" fmla="+- 0 904 881"/>
                <a:gd name="T71" fmla="*/ 904 h 117"/>
                <a:gd name="T72" fmla="+- 0 13469 13306"/>
                <a:gd name="T73" fmla="*/ T72 w 353"/>
                <a:gd name="T74" fmla="+- 0 882 881"/>
                <a:gd name="T75" fmla="*/ 882 h 117"/>
                <a:gd name="T76" fmla="+- 0 13466 13306"/>
                <a:gd name="T77" fmla="*/ T76 w 353"/>
                <a:gd name="T78" fmla="+- 0 881 881"/>
                <a:gd name="T79" fmla="*/ 881 h 117"/>
                <a:gd name="T80" fmla="+- 0 13464 13306"/>
                <a:gd name="T81" fmla="*/ T80 w 353"/>
                <a:gd name="T82" fmla="+- 0 881 881"/>
                <a:gd name="T83" fmla="*/ 881 h 117"/>
                <a:gd name="T84" fmla="+- 0 13462 13306"/>
                <a:gd name="T85" fmla="*/ T84 w 353"/>
                <a:gd name="T86" fmla="+- 0 882 881"/>
                <a:gd name="T87" fmla="*/ 882 h 117"/>
                <a:gd name="T88" fmla="+- 0 13461 13306"/>
                <a:gd name="T89" fmla="*/ T88 w 353"/>
                <a:gd name="T90" fmla="+- 0 882 881"/>
                <a:gd name="T91" fmla="*/ 882 h 117"/>
                <a:gd name="T92" fmla="+- 0 13456 13306"/>
                <a:gd name="T93" fmla="*/ T92 w 353"/>
                <a:gd name="T94" fmla="+- 0 886 881"/>
                <a:gd name="T95" fmla="*/ 886 h 117"/>
                <a:gd name="T96" fmla="+- 0 13456 13306"/>
                <a:gd name="T97" fmla="*/ T96 w 353"/>
                <a:gd name="T98" fmla="+- 0 890 881"/>
                <a:gd name="T99" fmla="*/ 890 h 117"/>
                <a:gd name="T100" fmla="+- 0 13478 13306"/>
                <a:gd name="T101" fmla="*/ T100 w 353"/>
                <a:gd name="T102" fmla="+- 0 918 881"/>
                <a:gd name="T103" fmla="*/ 918 h 117"/>
                <a:gd name="T104" fmla="+- 0 13478 13306"/>
                <a:gd name="T105" fmla="*/ T104 w 353"/>
                <a:gd name="T106" fmla="+- 0 920 881"/>
                <a:gd name="T107" fmla="*/ 920 h 117"/>
                <a:gd name="T108" fmla="+- 0 13478 13306"/>
                <a:gd name="T109" fmla="*/ T108 w 353"/>
                <a:gd name="T110" fmla="+- 0 920 881"/>
                <a:gd name="T111" fmla="*/ 920 h 117"/>
                <a:gd name="T112" fmla="+- 0 13478 13306"/>
                <a:gd name="T113" fmla="*/ T112 w 353"/>
                <a:gd name="T114" fmla="+- 0 995 881"/>
                <a:gd name="T115" fmla="*/ 995 h 117"/>
                <a:gd name="T116" fmla="+- 0 13482 13306"/>
                <a:gd name="T117" fmla="*/ T116 w 353"/>
                <a:gd name="T118" fmla="+- 0 998 881"/>
                <a:gd name="T119" fmla="*/ 998 h 117"/>
                <a:gd name="T120" fmla="+- 0 13490 13306"/>
                <a:gd name="T121" fmla="*/ T120 w 353"/>
                <a:gd name="T122" fmla="+- 0 998 881"/>
                <a:gd name="T123" fmla="*/ 998 h 117"/>
                <a:gd name="T124" fmla="+- 0 13493 13306"/>
                <a:gd name="T125" fmla="*/ T124 w 353"/>
                <a:gd name="T126" fmla="+- 0 995 881"/>
                <a:gd name="T127" fmla="*/ 995 h 117"/>
                <a:gd name="T128" fmla="+- 0 13493 13306"/>
                <a:gd name="T129" fmla="*/ T128 w 353"/>
                <a:gd name="T130" fmla="+- 0 919 881"/>
                <a:gd name="T131" fmla="*/ 919 h 117"/>
                <a:gd name="T132" fmla="+- 0 13513 13306"/>
                <a:gd name="T133" fmla="*/ T132 w 353"/>
                <a:gd name="T134" fmla="+- 0 894 881"/>
                <a:gd name="T135" fmla="*/ 894 h 117"/>
                <a:gd name="T136" fmla="+- 0 13516 13306"/>
                <a:gd name="T137" fmla="*/ T136 w 353"/>
                <a:gd name="T138" fmla="+- 0 890 881"/>
                <a:gd name="T139" fmla="*/ 890 h 117"/>
                <a:gd name="T140" fmla="+- 0 13659 13306"/>
                <a:gd name="T141" fmla="*/ T140 w 353"/>
                <a:gd name="T142" fmla="+- 0 931 881"/>
                <a:gd name="T143" fmla="*/ 931 h 117"/>
                <a:gd name="T144" fmla="+- 0 13655 13306"/>
                <a:gd name="T145" fmla="*/ T144 w 353"/>
                <a:gd name="T146" fmla="+- 0 927 881"/>
                <a:gd name="T147" fmla="*/ 927 h 117"/>
                <a:gd name="T148" fmla="+- 0 13647 13306"/>
                <a:gd name="T149" fmla="*/ T148 w 353"/>
                <a:gd name="T150" fmla="+- 0 927 881"/>
                <a:gd name="T151" fmla="*/ 927 h 117"/>
                <a:gd name="T152" fmla="+- 0 13644 13306"/>
                <a:gd name="T153" fmla="*/ T152 w 353"/>
                <a:gd name="T154" fmla="+- 0 931 881"/>
                <a:gd name="T155" fmla="*/ 931 h 117"/>
                <a:gd name="T156" fmla="+- 0 13644 13306"/>
                <a:gd name="T157" fmla="*/ T156 w 353"/>
                <a:gd name="T158" fmla="+- 0 992 881"/>
                <a:gd name="T159" fmla="*/ 992 h 117"/>
                <a:gd name="T160" fmla="+- 0 13647 13306"/>
                <a:gd name="T161" fmla="*/ T160 w 353"/>
                <a:gd name="T162" fmla="+- 0 996 881"/>
                <a:gd name="T163" fmla="*/ 996 h 117"/>
                <a:gd name="T164" fmla="+- 0 13651 13306"/>
                <a:gd name="T165" fmla="*/ T164 w 353"/>
                <a:gd name="T166" fmla="+- 0 996 881"/>
                <a:gd name="T167" fmla="*/ 996 h 117"/>
                <a:gd name="T168" fmla="+- 0 13655 13306"/>
                <a:gd name="T169" fmla="*/ T168 w 353"/>
                <a:gd name="T170" fmla="+- 0 996 881"/>
                <a:gd name="T171" fmla="*/ 996 h 117"/>
                <a:gd name="T172" fmla="+- 0 13659 13306"/>
                <a:gd name="T173" fmla="*/ T172 w 353"/>
                <a:gd name="T174" fmla="+- 0 992 881"/>
                <a:gd name="T175" fmla="*/ 992 h 117"/>
                <a:gd name="T176" fmla="+- 0 13659 13306"/>
                <a:gd name="T177" fmla="*/ T176 w 353"/>
                <a:gd name="T178" fmla="+- 0 931 881"/>
                <a:gd name="T179" fmla="*/ 931 h 117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  <a:cxn ang="0">
                  <a:pos x="T149" y="T151"/>
                </a:cxn>
                <a:cxn ang="0">
                  <a:pos x="T153" y="T155"/>
                </a:cxn>
                <a:cxn ang="0">
                  <a:pos x="T157" y="T159"/>
                </a:cxn>
                <a:cxn ang="0">
                  <a:pos x="T161" y="T163"/>
                </a:cxn>
                <a:cxn ang="0">
                  <a:pos x="T165" y="T167"/>
                </a:cxn>
                <a:cxn ang="0">
                  <a:pos x="T169" y="T171"/>
                </a:cxn>
                <a:cxn ang="0">
                  <a:pos x="T173" y="T175"/>
                </a:cxn>
                <a:cxn ang="0">
                  <a:pos x="T177" y="T179"/>
                </a:cxn>
              </a:cxnLst>
              <a:rect l="0" t="0" r="r" b="b"/>
              <a:pathLst>
                <a:path w="353" h="117">
                  <a:moveTo>
                    <a:pt x="15" y="50"/>
                  </a:moveTo>
                  <a:lnTo>
                    <a:pt x="11" y="46"/>
                  </a:lnTo>
                  <a:lnTo>
                    <a:pt x="3" y="46"/>
                  </a:lnTo>
                  <a:lnTo>
                    <a:pt x="0" y="50"/>
                  </a:lnTo>
                  <a:lnTo>
                    <a:pt x="0" y="111"/>
                  </a:lnTo>
                  <a:lnTo>
                    <a:pt x="3" y="115"/>
                  </a:lnTo>
                  <a:lnTo>
                    <a:pt x="7" y="115"/>
                  </a:lnTo>
                  <a:lnTo>
                    <a:pt x="11" y="115"/>
                  </a:lnTo>
                  <a:lnTo>
                    <a:pt x="15" y="111"/>
                  </a:lnTo>
                  <a:lnTo>
                    <a:pt x="15" y="50"/>
                  </a:lnTo>
                  <a:close/>
                  <a:moveTo>
                    <a:pt x="210" y="9"/>
                  </a:moveTo>
                  <a:lnTo>
                    <a:pt x="209" y="5"/>
                  </a:lnTo>
                  <a:lnTo>
                    <a:pt x="205" y="1"/>
                  </a:lnTo>
                  <a:lnTo>
                    <a:pt x="203" y="1"/>
                  </a:lnTo>
                  <a:lnTo>
                    <a:pt x="202" y="1"/>
                  </a:lnTo>
                  <a:lnTo>
                    <a:pt x="199" y="1"/>
                  </a:lnTo>
                  <a:lnTo>
                    <a:pt x="197" y="2"/>
                  </a:lnTo>
                  <a:lnTo>
                    <a:pt x="180" y="23"/>
                  </a:lnTo>
                  <a:lnTo>
                    <a:pt x="163" y="1"/>
                  </a:lnTo>
                  <a:lnTo>
                    <a:pt x="160" y="0"/>
                  </a:lnTo>
                  <a:lnTo>
                    <a:pt x="158" y="0"/>
                  </a:lnTo>
                  <a:lnTo>
                    <a:pt x="156" y="1"/>
                  </a:lnTo>
                  <a:lnTo>
                    <a:pt x="155" y="1"/>
                  </a:lnTo>
                  <a:lnTo>
                    <a:pt x="150" y="5"/>
                  </a:lnTo>
                  <a:lnTo>
                    <a:pt x="150" y="9"/>
                  </a:lnTo>
                  <a:lnTo>
                    <a:pt x="172" y="37"/>
                  </a:lnTo>
                  <a:lnTo>
                    <a:pt x="172" y="39"/>
                  </a:lnTo>
                  <a:lnTo>
                    <a:pt x="172" y="114"/>
                  </a:lnTo>
                  <a:lnTo>
                    <a:pt x="176" y="117"/>
                  </a:lnTo>
                  <a:lnTo>
                    <a:pt x="184" y="117"/>
                  </a:lnTo>
                  <a:lnTo>
                    <a:pt x="187" y="114"/>
                  </a:lnTo>
                  <a:lnTo>
                    <a:pt x="187" y="38"/>
                  </a:lnTo>
                  <a:lnTo>
                    <a:pt x="207" y="13"/>
                  </a:lnTo>
                  <a:lnTo>
                    <a:pt x="210" y="9"/>
                  </a:lnTo>
                  <a:close/>
                  <a:moveTo>
                    <a:pt x="353" y="50"/>
                  </a:moveTo>
                  <a:lnTo>
                    <a:pt x="349" y="46"/>
                  </a:lnTo>
                  <a:lnTo>
                    <a:pt x="341" y="46"/>
                  </a:lnTo>
                  <a:lnTo>
                    <a:pt x="338" y="50"/>
                  </a:lnTo>
                  <a:lnTo>
                    <a:pt x="338" y="111"/>
                  </a:lnTo>
                  <a:lnTo>
                    <a:pt x="341" y="115"/>
                  </a:lnTo>
                  <a:lnTo>
                    <a:pt x="345" y="115"/>
                  </a:lnTo>
                  <a:lnTo>
                    <a:pt x="349" y="115"/>
                  </a:lnTo>
                  <a:lnTo>
                    <a:pt x="353" y="111"/>
                  </a:lnTo>
                  <a:lnTo>
                    <a:pt x="353" y="50"/>
                  </a:lnTo>
                  <a:close/>
                </a:path>
              </a:pathLst>
            </a:custGeom>
            <a:solidFill>
              <a:srgbClr val="D714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pic>
          <p:nvPicPr>
            <p:cNvPr id="1062" name="Picture 38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235" y="475"/>
              <a:ext cx="495" cy="5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41" name="Text Box 39"/>
            <p:cNvSpPr txBox="1">
              <a:spLocks noChangeArrowheads="1"/>
            </p:cNvSpPr>
            <p:nvPr/>
          </p:nvSpPr>
          <p:spPr bwMode="auto">
            <a:xfrm>
              <a:off x="13208" y="418"/>
              <a:ext cx="550" cy="6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19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ru-RU" sz="1300" b="0" i="0" u="sng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Times New Roman" pitchFamily="18" charset="0"/>
                  <a:cs typeface="Arial" pitchFamily="34" charset="0"/>
                </a:rPr>
                <a:t> 	</a:t>
              </a:r>
              <a:endPara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72" name="Text Box 33"/>
          <p:cNvSpPr txBox="1">
            <a:spLocks noChangeArrowheads="1"/>
          </p:cNvSpPr>
          <p:nvPr/>
        </p:nvSpPr>
        <p:spPr bwMode="auto">
          <a:xfrm>
            <a:off x="2423496" y="6218252"/>
            <a:ext cx="2827337" cy="45110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2pPr marL="0" marR="0" lvl="1" indent="0" algn="ctr" fontAlgn="base">
              <a:lnSpc>
                <a:spcPct val="100000"/>
              </a:lnSpc>
              <a:buClrTx/>
              <a:buSzTx/>
              <a:buFontTx/>
              <a:buNone/>
              <a:tabLst/>
              <a:defRPr kumimoji="0" sz="1300" b="1" i="0" u="none" strike="noStrike" cap="none" normalizeH="0" baseline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defRPr>
            </a:lvl2pPr>
          </a:lstStyle>
          <a:p>
            <a:pPr lvl="1"/>
            <a:r>
              <a:rPr lang="ru-RU" dirty="0">
                <a:solidFill>
                  <a:srgbClr val="FF0000"/>
                </a:solidFill>
              </a:rPr>
              <a:t>Производительность труда и поддержка занятости</a:t>
            </a:r>
          </a:p>
        </p:txBody>
      </p:sp>
      <p:grpSp>
        <p:nvGrpSpPr>
          <p:cNvPr id="1050" name="Group 47"/>
          <p:cNvGrpSpPr>
            <a:grpSpLocks/>
          </p:cNvGrpSpPr>
          <p:nvPr/>
        </p:nvGrpSpPr>
        <p:grpSpPr bwMode="auto">
          <a:xfrm>
            <a:off x="1987608" y="2417938"/>
            <a:ext cx="350837" cy="379412"/>
            <a:chOff x="13208" y="146"/>
            <a:chExt cx="551" cy="596"/>
          </a:xfrm>
        </p:grpSpPr>
        <p:pic>
          <p:nvPicPr>
            <p:cNvPr id="1072" name="Picture 48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207" y="145"/>
              <a:ext cx="551" cy="5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51" name="Freeform 49"/>
            <p:cNvSpPr>
              <a:spLocks/>
            </p:cNvSpPr>
            <p:nvPr/>
          </p:nvSpPr>
          <p:spPr bwMode="auto">
            <a:xfrm>
              <a:off x="13282" y="355"/>
              <a:ext cx="401" cy="201"/>
            </a:xfrm>
            <a:custGeom>
              <a:avLst/>
              <a:gdLst>
                <a:gd name="T0" fmla="+- 0 13683 13282"/>
                <a:gd name="T1" fmla="*/ T0 w 401"/>
                <a:gd name="T2" fmla="+- 0 355 355"/>
                <a:gd name="T3" fmla="*/ 355 h 201"/>
                <a:gd name="T4" fmla="+- 0 13282 13282"/>
                <a:gd name="T5" fmla="*/ T4 w 401"/>
                <a:gd name="T6" fmla="+- 0 355 355"/>
                <a:gd name="T7" fmla="*/ 355 h 201"/>
                <a:gd name="T8" fmla="+- 0 13282 13282"/>
                <a:gd name="T9" fmla="*/ T8 w 401"/>
                <a:gd name="T10" fmla="+- 0 374 355"/>
                <a:gd name="T11" fmla="*/ 374 h 201"/>
                <a:gd name="T12" fmla="+- 0 13475 13282"/>
                <a:gd name="T13" fmla="*/ T12 w 401"/>
                <a:gd name="T14" fmla="+- 0 374 355"/>
                <a:gd name="T15" fmla="*/ 374 h 201"/>
                <a:gd name="T16" fmla="+- 0 13475 13282"/>
                <a:gd name="T17" fmla="*/ T16 w 401"/>
                <a:gd name="T18" fmla="+- 0 552 355"/>
                <a:gd name="T19" fmla="*/ 552 h 201"/>
                <a:gd name="T20" fmla="+- 0 13478 13282"/>
                <a:gd name="T21" fmla="*/ T20 w 401"/>
                <a:gd name="T22" fmla="+- 0 555 355"/>
                <a:gd name="T23" fmla="*/ 555 h 201"/>
                <a:gd name="T24" fmla="+- 0 13483 13282"/>
                <a:gd name="T25" fmla="*/ T24 w 401"/>
                <a:gd name="T26" fmla="+- 0 555 355"/>
                <a:gd name="T27" fmla="*/ 555 h 201"/>
                <a:gd name="T28" fmla="+- 0 13487 13282"/>
                <a:gd name="T29" fmla="*/ T28 w 401"/>
                <a:gd name="T30" fmla="+- 0 555 355"/>
                <a:gd name="T31" fmla="*/ 555 h 201"/>
                <a:gd name="T32" fmla="+- 0 13491 13282"/>
                <a:gd name="T33" fmla="*/ T32 w 401"/>
                <a:gd name="T34" fmla="+- 0 552 355"/>
                <a:gd name="T35" fmla="*/ 552 h 201"/>
                <a:gd name="T36" fmla="+- 0 13491 13282"/>
                <a:gd name="T37" fmla="*/ T36 w 401"/>
                <a:gd name="T38" fmla="+- 0 374 355"/>
                <a:gd name="T39" fmla="*/ 374 h 201"/>
                <a:gd name="T40" fmla="+- 0 13683 13282"/>
                <a:gd name="T41" fmla="*/ T40 w 401"/>
                <a:gd name="T42" fmla="+- 0 374 355"/>
                <a:gd name="T43" fmla="*/ 374 h 201"/>
                <a:gd name="T44" fmla="+- 0 13683 13282"/>
                <a:gd name="T45" fmla="*/ T44 w 401"/>
                <a:gd name="T46" fmla="+- 0 355 355"/>
                <a:gd name="T47" fmla="*/ 355 h 20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</a:cxnLst>
              <a:rect l="0" t="0" r="r" b="b"/>
              <a:pathLst>
                <a:path w="401" h="201">
                  <a:moveTo>
                    <a:pt x="401" y="0"/>
                  </a:moveTo>
                  <a:lnTo>
                    <a:pt x="0" y="0"/>
                  </a:lnTo>
                  <a:lnTo>
                    <a:pt x="0" y="19"/>
                  </a:lnTo>
                  <a:lnTo>
                    <a:pt x="193" y="19"/>
                  </a:lnTo>
                  <a:lnTo>
                    <a:pt x="193" y="197"/>
                  </a:lnTo>
                  <a:lnTo>
                    <a:pt x="196" y="200"/>
                  </a:lnTo>
                  <a:lnTo>
                    <a:pt x="201" y="200"/>
                  </a:lnTo>
                  <a:lnTo>
                    <a:pt x="205" y="200"/>
                  </a:lnTo>
                  <a:lnTo>
                    <a:pt x="209" y="197"/>
                  </a:lnTo>
                  <a:lnTo>
                    <a:pt x="209" y="19"/>
                  </a:lnTo>
                  <a:lnTo>
                    <a:pt x="401" y="19"/>
                  </a:lnTo>
                  <a:lnTo>
                    <a:pt x="401" y="0"/>
                  </a:lnTo>
                  <a:close/>
                </a:path>
              </a:pathLst>
            </a:custGeom>
            <a:solidFill>
              <a:srgbClr val="0067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sp>
        <p:nvSpPr>
          <p:cNvPr id="77" name="Text Box 33"/>
          <p:cNvSpPr txBox="1">
            <a:spLocks noChangeArrowheads="1"/>
          </p:cNvSpPr>
          <p:nvPr/>
        </p:nvSpPr>
        <p:spPr bwMode="auto">
          <a:xfrm>
            <a:off x="2423496" y="2420888"/>
            <a:ext cx="2827337" cy="45110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2pPr marL="0" marR="0" lvl="1" indent="0" algn="ctr" fontAlgn="base">
              <a:lnSpc>
                <a:spcPct val="100000"/>
              </a:lnSpc>
              <a:buClrTx/>
              <a:buSzTx/>
              <a:buFontTx/>
              <a:buNone/>
              <a:tabLst/>
              <a:defRPr kumimoji="0" sz="1300" b="1" i="0" u="none" strike="noStrike" cap="none" normalizeH="0" baseline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defRPr>
            </a:lvl2pPr>
          </a:lstStyle>
          <a:p>
            <a:pPr algn="ctr"/>
            <a:r>
              <a:rPr lang="ru-RU" sz="13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Международная кооперация и экспорт</a:t>
            </a:r>
          </a:p>
        </p:txBody>
      </p:sp>
      <p:grpSp>
        <p:nvGrpSpPr>
          <p:cNvPr id="1054" name="Group 51"/>
          <p:cNvGrpSpPr>
            <a:grpSpLocks/>
          </p:cNvGrpSpPr>
          <p:nvPr/>
        </p:nvGrpSpPr>
        <p:grpSpPr bwMode="auto">
          <a:xfrm>
            <a:off x="5561833" y="2924944"/>
            <a:ext cx="358775" cy="360362"/>
            <a:chOff x="13209" y="-566"/>
            <a:chExt cx="566" cy="567"/>
          </a:xfrm>
        </p:grpSpPr>
        <p:pic>
          <p:nvPicPr>
            <p:cNvPr id="1076" name="Picture 52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208" y="-566"/>
              <a:ext cx="362" cy="2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55" name="Freeform 53"/>
            <p:cNvSpPr>
              <a:spLocks/>
            </p:cNvSpPr>
            <p:nvPr/>
          </p:nvSpPr>
          <p:spPr bwMode="auto">
            <a:xfrm>
              <a:off x="13274" y="-566"/>
              <a:ext cx="226" cy="566"/>
            </a:xfrm>
            <a:custGeom>
              <a:avLst/>
              <a:gdLst>
                <a:gd name="T0" fmla="+- 0 13494 13274"/>
                <a:gd name="T1" fmla="*/ T0 w 226"/>
                <a:gd name="T2" fmla="+- 0 -30 -566"/>
                <a:gd name="T3" fmla="*/ -30 h 566"/>
                <a:gd name="T4" fmla="+- 0 13479 13274"/>
                <a:gd name="T5" fmla="*/ T4 w 226"/>
                <a:gd name="T6" fmla="+- 0 -30 -566"/>
                <a:gd name="T7" fmla="*/ -30 h 566"/>
                <a:gd name="T8" fmla="+- 0 13450 13274"/>
                <a:gd name="T9" fmla="*/ T8 w 226"/>
                <a:gd name="T10" fmla="+- 0 -145 -566"/>
                <a:gd name="T11" fmla="*/ -145 h 566"/>
                <a:gd name="T12" fmla="+- 0 13479 13274"/>
                <a:gd name="T13" fmla="*/ T12 w 226"/>
                <a:gd name="T14" fmla="+- 0 -94 -566"/>
                <a:gd name="T15" fmla="*/ -94 h 566"/>
                <a:gd name="T16" fmla="+- 0 13463 13274"/>
                <a:gd name="T17" fmla="*/ T16 w 226"/>
                <a:gd name="T18" fmla="+- 0 -161 -566"/>
                <a:gd name="T19" fmla="*/ -161 h 566"/>
                <a:gd name="T20" fmla="+- 0 13444 13274"/>
                <a:gd name="T21" fmla="*/ T20 w 226"/>
                <a:gd name="T22" fmla="+- 0 -234 -566"/>
                <a:gd name="T23" fmla="*/ -234 h 566"/>
                <a:gd name="T24" fmla="+- 0 13388 13274"/>
                <a:gd name="T25" fmla="*/ T24 w 226"/>
                <a:gd name="T26" fmla="+- 0 -111 -566"/>
                <a:gd name="T27" fmla="*/ -111 h 566"/>
                <a:gd name="T28" fmla="+- 0 13376 13274"/>
                <a:gd name="T29" fmla="*/ T28 w 226"/>
                <a:gd name="T30" fmla="+- 0 -101 -566"/>
                <a:gd name="T31" fmla="*/ -101 h 566"/>
                <a:gd name="T32" fmla="+- 0 13327 13274"/>
                <a:gd name="T33" fmla="*/ T32 w 226"/>
                <a:gd name="T34" fmla="+- 0 -145 -566"/>
                <a:gd name="T35" fmla="*/ -145 h 566"/>
                <a:gd name="T36" fmla="+- 0 13376 13274"/>
                <a:gd name="T37" fmla="*/ T36 w 226"/>
                <a:gd name="T38" fmla="+- 0 -121 -566"/>
                <a:gd name="T39" fmla="*/ -121 h 566"/>
                <a:gd name="T40" fmla="+- 0 13389 13274"/>
                <a:gd name="T41" fmla="*/ T40 w 226"/>
                <a:gd name="T42" fmla="+- 0 -228 -566"/>
                <a:gd name="T43" fmla="*/ -228 h 566"/>
                <a:gd name="T44" fmla="+- 0 13444 13274"/>
                <a:gd name="T45" fmla="*/ T44 w 226"/>
                <a:gd name="T46" fmla="+- 0 -234 -566"/>
                <a:gd name="T47" fmla="*/ -234 h 566"/>
                <a:gd name="T48" fmla="+- 0 13439 13274"/>
                <a:gd name="T49" fmla="*/ T48 w 226"/>
                <a:gd name="T50" fmla="+- 0 -191 -566"/>
                <a:gd name="T51" fmla="*/ -191 h 566"/>
                <a:gd name="T52" fmla="+- 0 13420 13274"/>
                <a:gd name="T53" fmla="*/ T52 w 226"/>
                <a:gd name="T54" fmla="+- 0 -266 -566"/>
                <a:gd name="T55" fmla="*/ -266 h 566"/>
                <a:gd name="T56" fmla="+- 0 13439 13274"/>
                <a:gd name="T57" fmla="*/ T56 w 226"/>
                <a:gd name="T58" fmla="+- 0 -255 -566"/>
                <a:gd name="T59" fmla="*/ -255 h 566"/>
                <a:gd name="T60" fmla="+- 0 13432 13274"/>
                <a:gd name="T61" fmla="*/ T60 w 226"/>
                <a:gd name="T62" fmla="+- 0 -284 -566"/>
                <a:gd name="T63" fmla="*/ -284 h 566"/>
                <a:gd name="T64" fmla="+- 0 13432 13274"/>
                <a:gd name="T65" fmla="*/ T64 w 226"/>
                <a:gd name="T66" fmla="+- 0 -351 -566"/>
                <a:gd name="T67" fmla="*/ -351 h 566"/>
                <a:gd name="T68" fmla="+- 0 13432 13274"/>
                <a:gd name="T69" fmla="*/ T68 w 226"/>
                <a:gd name="T70" fmla="+- 0 -357 -566"/>
                <a:gd name="T71" fmla="*/ -357 h 566"/>
                <a:gd name="T72" fmla="+- 0 13432 13274"/>
                <a:gd name="T73" fmla="*/ T72 w 226"/>
                <a:gd name="T74" fmla="+- 0 -562 -566"/>
                <a:gd name="T75" fmla="*/ -562 h 566"/>
                <a:gd name="T76" fmla="+- 0 13420 13274"/>
                <a:gd name="T77" fmla="*/ T76 w 226"/>
                <a:gd name="T78" fmla="+- 0 -566 -566"/>
                <a:gd name="T79" fmla="*/ -566 h 566"/>
                <a:gd name="T80" fmla="+- 0 13416 13274"/>
                <a:gd name="T81" fmla="*/ T80 w 226"/>
                <a:gd name="T82" fmla="+- 0 -357 -566"/>
                <a:gd name="T83" fmla="*/ -357 h 566"/>
                <a:gd name="T84" fmla="+- 0 13416 13274"/>
                <a:gd name="T85" fmla="*/ T84 w 226"/>
                <a:gd name="T86" fmla="+- 0 -302 -566"/>
                <a:gd name="T87" fmla="*/ -302 h 566"/>
                <a:gd name="T88" fmla="+- 0 13414 13274"/>
                <a:gd name="T89" fmla="*/ T88 w 226"/>
                <a:gd name="T90" fmla="+- 0 -283 -566"/>
                <a:gd name="T91" fmla="*/ -283 h 566"/>
                <a:gd name="T92" fmla="+- 0 13379 13274"/>
                <a:gd name="T93" fmla="*/ T92 w 226"/>
                <a:gd name="T94" fmla="+- 0 -264 -566"/>
                <a:gd name="T95" fmla="*/ -264 h 566"/>
                <a:gd name="T96" fmla="+- 0 13339 13274"/>
                <a:gd name="T97" fmla="*/ T96 w 226"/>
                <a:gd name="T98" fmla="+- 0 -191 -566"/>
                <a:gd name="T99" fmla="*/ -191 h 566"/>
                <a:gd name="T100" fmla="+- 0 13379 13274"/>
                <a:gd name="T101" fmla="*/ T100 w 226"/>
                <a:gd name="T102" fmla="+- 0 -240 -566"/>
                <a:gd name="T103" fmla="*/ -240 h 566"/>
                <a:gd name="T104" fmla="+- 0 13379 13274"/>
                <a:gd name="T105" fmla="*/ T104 w 226"/>
                <a:gd name="T106" fmla="+- 0 -265 -566"/>
                <a:gd name="T107" fmla="*/ -265 h 566"/>
                <a:gd name="T108" fmla="+- 0 13384 13274"/>
                <a:gd name="T109" fmla="*/ T108 w 226"/>
                <a:gd name="T110" fmla="+- 0 -300 -566"/>
                <a:gd name="T111" fmla="*/ -300 h 566"/>
                <a:gd name="T112" fmla="+- 0 13414 13274"/>
                <a:gd name="T113" fmla="*/ T112 w 226"/>
                <a:gd name="T114" fmla="+- 0 -283 -566"/>
                <a:gd name="T115" fmla="*/ -283 h 566"/>
                <a:gd name="T116" fmla="+- 0 13401 13274"/>
                <a:gd name="T117" fmla="*/ T116 w 226"/>
                <a:gd name="T118" fmla="+- 0 -318 -566"/>
                <a:gd name="T119" fmla="*/ -318 h 566"/>
                <a:gd name="T120" fmla="+- 0 13416 13274"/>
                <a:gd name="T121" fmla="*/ T120 w 226"/>
                <a:gd name="T122" fmla="+- 0 -357 -566"/>
                <a:gd name="T123" fmla="*/ -357 h 566"/>
                <a:gd name="T124" fmla="+- 0 13380 13274"/>
                <a:gd name="T125" fmla="*/ T124 w 226"/>
                <a:gd name="T126" fmla="+- 0 -340 -566"/>
                <a:gd name="T127" fmla="*/ -340 h 566"/>
                <a:gd name="T128" fmla="+- 0 13363 13274"/>
                <a:gd name="T129" fmla="*/ T128 w 226"/>
                <a:gd name="T130" fmla="+- 0 -300 -566"/>
                <a:gd name="T131" fmla="*/ -300 h 566"/>
                <a:gd name="T132" fmla="+- 0 13380 13274"/>
                <a:gd name="T133" fmla="*/ T132 w 226"/>
                <a:gd name="T134" fmla="+- 0 -318 -566"/>
                <a:gd name="T135" fmla="*/ -318 h 566"/>
                <a:gd name="T136" fmla="+- 0 13363 13274"/>
                <a:gd name="T137" fmla="*/ T136 w 226"/>
                <a:gd name="T138" fmla="+- 0 -357 -566"/>
                <a:gd name="T139" fmla="*/ -357 h 566"/>
                <a:gd name="T140" fmla="+- 0 13360 13274"/>
                <a:gd name="T141" fmla="*/ T140 w 226"/>
                <a:gd name="T142" fmla="+- 0 -566 -566"/>
                <a:gd name="T143" fmla="*/ -566 h 566"/>
                <a:gd name="T144" fmla="+- 0 13348 13274"/>
                <a:gd name="T145" fmla="*/ T144 w 226"/>
                <a:gd name="T146" fmla="+- 0 -562 -566"/>
                <a:gd name="T147" fmla="*/ -562 h 566"/>
                <a:gd name="T148" fmla="+- 0 13347 13274"/>
                <a:gd name="T149" fmla="*/ T148 w 226"/>
                <a:gd name="T150" fmla="+- 0 -356 -566"/>
                <a:gd name="T151" fmla="*/ -356 h 566"/>
                <a:gd name="T152" fmla="+- 0 13348 13274"/>
                <a:gd name="T153" fmla="*/ T152 w 226"/>
                <a:gd name="T154" fmla="+- 0 -351 -566"/>
                <a:gd name="T155" fmla="*/ -351 h 566"/>
                <a:gd name="T156" fmla="+- 0 13316 13274"/>
                <a:gd name="T157" fmla="*/ T156 w 226"/>
                <a:gd name="T158" fmla="+- 0 -162 -566"/>
                <a:gd name="T159" fmla="*/ -162 h 566"/>
                <a:gd name="T160" fmla="+- 0 13314 13274"/>
                <a:gd name="T161" fmla="*/ T160 w 226"/>
                <a:gd name="T162" fmla="+- 0 -157 -566"/>
                <a:gd name="T163" fmla="*/ -157 h 566"/>
                <a:gd name="T164" fmla="+- 0 13276 13274"/>
                <a:gd name="T165" fmla="*/ T164 w 226"/>
                <a:gd name="T166" fmla="+- 0 -3 -566"/>
                <a:gd name="T167" fmla="*/ -3 h 566"/>
                <a:gd name="T168" fmla="+- 0 13281 13274"/>
                <a:gd name="T169" fmla="*/ T168 w 226"/>
                <a:gd name="T170" fmla="+- 0 0 -566"/>
                <a:gd name="T171" fmla="*/ 0 h 566"/>
                <a:gd name="T172" fmla="+- 0 13286 13274"/>
                <a:gd name="T173" fmla="*/ T172 w 226"/>
                <a:gd name="T174" fmla="+- 0 -1 -566"/>
                <a:gd name="T175" fmla="*/ -1 h 566"/>
                <a:gd name="T176" fmla="+- 0 13388 13274"/>
                <a:gd name="T177" fmla="*/ T176 w 226"/>
                <a:gd name="T178" fmla="+- 0 -91 -566"/>
                <a:gd name="T179" fmla="*/ -91 h 566"/>
                <a:gd name="T180" fmla="+- 0 13490 13274"/>
                <a:gd name="T181" fmla="*/ T180 w 226"/>
                <a:gd name="T182" fmla="+- 0 0 -566"/>
                <a:gd name="T183" fmla="*/ 0 h 566"/>
                <a:gd name="T184" fmla="+- 0 13495 13274"/>
                <a:gd name="T185" fmla="*/ T184 w 226"/>
                <a:gd name="T186" fmla="+- 0 -1 -566"/>
                <a:gd name="T187" fmla="*/ -1 h 566"/>
                <a:gd name="T188" fmla="+- 0 13500 13274"/>
                <a:gd name="T189" fmla="*/ T188 w 226"/>
                <a:gd name="T190" fmla="+- 0 -7 -566"/>
                <a:gd name="T191" fmla="*/ -7 h 566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  <a:cxn ang="0">
                  <a:pos x="T149" y="T151"/>
                </a:cxn>
                <a:cxn ang="0">
                  <a:pos x="T153" y="T155"/>
                </a:cxn>
                <a:cxn ang="0">
                  <a:pos x="T157" y="T159"/>
                </a:cxn>
                <a:cxn ang="0">
                  <a:pos x="T161" y="T163"/>
                </a:cxn>
                <a:cxn ang="0">
                  <a:pos x="T165" y="T167"/>
                </a:cxn>
                <a:cxn ang="0">
                  <a:pos x="T169" y="T171"/>
                </a:cxn>
                <a:cxn ang="0">
                  <a:pos x="T173" y="T175"/>
                </a:cxn>
                <a:cxn ang="0">
                  <a:pos x="T177" y="T179"/>
                </a:cxn>
                <a:cxn ang="0">
                  <a:pos x="T181" y="T183"/>
                </a:cxn>
                <a:cxn ang="0">
                  <a:pos x="T185" y="T187"/>
                </a:cxn>
                <a:cxn ang="0">
                  <a:pos x="T189" y="T191"/>
                </a:cxn>
              </a:cxnLst>
              <a:rect l="0" t="0" r="r" b="b"/>
              <a:pathLst>
                <a:path w="226" h="566">
                  <a:moveTo>
                    <a:pt x="226" y="559"/>
                  </a:moveTo>
                  <a:lnTo>
                    <a:pt x="220" y="536"/>
                  </a:lnTo>
                  <a:lnTo>
                    <a:pt x="205" y="472"/>
                  </a:lnTo>
                  <a:lnTo>
                    <a:pt x="205" y="536"/>
                  </a:lnTo>
                  <a:lnTo>
                    <a:pt x="125" y="465"/>
                  </a:lnTo>
                  <a:lnTo>
                    <a:pt x="176" y="421"/>
                  </a:lnTo>
                  <a:lnTo>
                    <a:pt x="205" y="536"/>
                  </a:lnTo>
                  <a:lnTo>
                    <a:pt x="205" y="472"/>
                  </a:lnTo>
                  <a:lnTo>
                    <a:pt x="189" y="408"/>
                  </a:lnTo>
                  <a:lnTo>
                    <a:pt x="189" y="405"/>
                  </a:lnTo>
                  <a:lnTo>
                    <a:pt x="188" y="403"/>
                  </a:lnTo>
                  <a:lnTo>
                    <a:pt x="170" y="332"/>
                  </a:lnTo>
                  <a:lnTo>
                    <a:pt x="170" y="406"/>
                  </a:lnTo>
                  <a:lnTo>
                    <a:pt x="114" y="455"/>
                  </a:lnTo>
                  <a:lnTo>
                    <a:pt x="102" y="445"/>
                  </a:lnTo>
                  <a:lnTo>
                    <a:pt x="102" y="465"/>
                  </a:lnTo>
                  <a:lnTo>
                    <a:pt x="23" y="535"/>
                  </a:lnTo>
                  <a:lnTo>
                    <a:pt x="53" y="421"/>
                  </a:lnTo>
                  <a:lnTo>
                    <a:pt x="102" y="465"/>
                  </a:lnTo>
                  <a:lnTo>
                    <a:pt x="102" y="445"/>
                  </a:lnTo>
                  <a:lnTo>
                    <a:pt x="59" y="406"/>
                  </a:lnTo>
                  <a:lnTo>
                    <a:pt x="115" y="338"/>
                  </a:lnTo>
                  <a:lnTo>
                    <a:pt x="170" y="406"/>
                  </a:lnTo>
                  <a:lnTo>
                    <a:pt x="170" y="332"/>
                  </a:lnTo>
                  <a:lnTo>
                    <a:pt x="165" y="311"/>
                  </a:lnTo>
                  <a:lnTo>
                    <a:pt x="165" y="375"/>
                  </a:lnTo>
                  <a:lnTo>
                    <a:pt x="125" y="326"/>
                  </a:lnTo>
                  <a:lnTo>
                    <a:pt x="146" y="300"/>
                  </a:lnTo>
                  <a:lnTo>
                    <a:pt x="165" y="375"/>
                  </a:lnTo>
                  <a:lnTo>
                    <a:pt x="165" y="311"/>
                  </a:lnTo>
                  <a:lnTo>
                    <a:pt x="162" y="300"/>
                  </a:lnTo>
                  <a:lnTo>
                    <a:pt x="158" y="282"/>
                  </a:lnTo>
                  <a:lnTo>
                    <a:pt x="158" y="264"/>
                  </a:lnTo>
                  <a:lnTo>
                    <a:pt x="158" y="215"/>
                  </a:lnTo>
                  <a:lnTo>
                    <a:pt x="158" y="214"/>
                  </a:lnTo>
                  <a:lnTo>
                    <a:pt x="158" y="209"/>
                  </a:lnTo>
                  <a:lnTo>
                    <a:pt x="158" y="4"/>
                  </a:lnTo>
                  <a:lnTo>
                    <a:pt x="154" y="0"/>
                  </a:lnTo>
                  <a:lnTo>
                    <a:pt x="146" y="0"/>
                  </a:lnTo>
                  <a:lnTo>
                    <a:pt x="142" y="4"/>
                  </a:lnTo>
                  <a:lnTo>
                    <a:pt x="142" y="209"/>
                  </a:lnTo>
                  <a:lnTo>
                    <a:pt x="142" y="231"/>
                  </a:lnTo>
                  <a:lnTo>
                    <a:pt x="142" y="264"/>
                  </a:lnTo>
                  <a:lnTo>
                    <a:pt x="140" y="261"/>
                  </a:lnTo>
                  <a:lnTo>
                    <a:pt x="140" y="283"/>
                  </a:lnTo>
                  <a:lnTo>
                    <a:pt x="115" y="314"/>
                  </a:lnTo>
                  <a:lnTo>
                    <a:pt x="105" y="302"/>
                  </a:lnTo>
                  <a:lnTo>
                    <a:pt x="105" y="326"/>
                  </a:lnTo>
                  <a:lnTo>
                    <a:pt x="65" y="375"/>
                  </a:lnTo>
                  <a:lnTo>
                    <a:pt x="85" y="301"/>
                  </a:lnTo>
                  <a:lnTo>
                    <a:pt x="105" y="326"/>
                  </a:lnTo>
                  <a:lnTo>
                    <a:pt x="105" y="302"/>
                  </a:lnTo>
                  <a:lnTo>
                    <a:pt x="105" y="301"/>
                  </a:lnTo>
                  <a:lnTo>
                    <a:pt x="92" y="285"/>
                  </a:lnTo>
                  <a:lnTo>
                    <a:pt x="110" y="266"/>
                  </a:lnTo>
                  <a:lnTo>
                    <a:pt x="116" y="259"/>
                  </a:lnTo>
                  <a:lnTo>
                    <a:pt x="140" y="283"/>
                  </a:lnTo>
                  <a:lnTo>
                    <a:pt x="140" y="261"/>
                  </a:lnTo>
                  <a:lnTo>
                    <a:pt x="127" y="248"/>
                  </a:lnTo>
                  <a:lnTo>
                    <a:pt x="142" y="231"/>
                  </a:lnTo>
                  <a:lnTo>
                    <a:pt x="142" y="209"/>
                  </a:lnTo>
                  <a:lnTo>
                    <a:pt x="116" y="237"/>
                  </a:lnTo>
                  <a:lnTo>
                    <a:pt x="106" y="226"/>
                  </a:lnTo>
                  <a:lnTo>
                    <a:pt x="106" y="248"/>
                  </a:lnTo>
                  <a:lnTo>
                    <a:pt x="89" y="266"/>
                  </a:lnTo>
                  <a:lnTo>
                    <a:pt x="89" y="231"/>
                  </a:lnTo>
                  <a:lnTo>
                    <a:pt x="106" y="248"/>
                  </a:lnTo>
                  <a:lnTo>
                    <a:pt x="106" y="226"/>
                  </a:lnTo>
                  <a:lnTo>
                    <a:pt x="89" y="209"/>
                  </a:lnTo>
                  <a:lnTo>
                    <a:pt x="89" y="4"/>
                  </a:lnTo>
                  <a:lnTo>
                    <a:pt x="86" y="0"/>
                  </a:lnTo>
                  <a:lnTo>
                    <a:pt x="77" y="0"/>
                  </a:lnTo>
                  <a:lnTo>
                    <a:pt x="74" y="4"/>
                  </a:lnTo>
                  <a:lnTo>
                    <a:pt x="74" y="209"/>
                  </a:lnTo>
                  <a:lnTo>
                    <a:pt x="73" y="210"/>
                  </a:lnTo>
                  <a:lnTo>
                    <a:pt x="73" y="214"/>
                  </a:lnTo>
                  <a:lnTo>
                    <a:pt x="74" y="215"/>
                  </a:lnTo>
                  <a:lnTo>
                    <a:pt x="74" y="284"/>
                  </a:lnTo>
                  <a:lnTo>
                    <a:pt x="42" y="404"/>
                  </a:lnTo>
                  <a:lnTo>
                    <a:pt x="40" y="406"/>
                  </a:lnTo>
                  <a:lnTo>
                    <a:pt x="40" y="409"/>
                  </a:lnTo>
                  <a:lnTo>
                    <a:pt x="0" y="559"/>
                  </a:lnTo>
                  <a:lnTo>
                    <a:pt x="2" y="563"/>
                  </a:lnTo>
                  <a:lnTo>
                    <a:pt x="6" y="565"/>
                  </a:lnTo>
                  <a:lnTo>
                    <a:pt x="7" y="566"/>
                  </a:lnTo>
                  <a:lnTo>
                    <a:pt x="10" y="566"/>
                  </a:lnTo>
                  <a:lnTo>
                    <a:pt x="12" y="565"/>
                  </a:lnTo>
                  <a:lnTo>
                    <a:pt x="46" y="535"/>
                  </a:lnTo>
                  <a:lnTo>
                    <a:pt x="114" y="475"/>
                  </a:lnTo>
                  <a:lnTo>
                    <a:pt x="214" y="565"/>
                  </a:lnTo>
                  <a:lnTo>
                    <a:pt x="216" y="566"/>
                  </a:lnTo>
                  <a:lnTo>
                    <a:pt x="219" y="566"/>
                  </a:lnTo>
                  <a:lnTo>
                    <a:pt x="221" y="565"/>
                  </a:lnTo>
                  <a:lnTo>
                    <a:pt x="225" y="563"/>
                  </a:lnTo>
                  <a:lnTo>
                    <a:pt x="226" y="559"/>
                  </a:lnTo>
                  <a:close/>
                </a:path>
              </a:pathLst>
            </a:custGeom>
            <a:solidFill>
              <a:srgbClr val="0067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pic>
          <p:nvPicPr>
            <p:cNvPr id="1078" name="Picture 54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465" y="-292"/>
              <a:ext cx="310" cy="2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2" name="Text Box 55"/>
            <p:cNvSpPr txBox="1">
              <a:spLocks noChangeArrowheads="1"/>
            </p:cNvSpPr>
            <p:nvPr/>
          </p:nvSpPr>
          <p:spPr bwMode="auto">
            <a:xfrm>
              <a:off x="13208" y="-566"/>
              <a:ext cx="566" cy="5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ts val="13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endParaRPr kumimoji="0" lang="ru-RU" sz="9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ru-RU" sz="1100" b="0" i="0" u="sng" strike="noStrike" cap="none" normalizeH="0" baseline="0" dirty="0" smtClean="0">
                  <a:ln>
                    <a:noFill/>
                  </a:ln>
                  <a:solidFill>
                    <a:srgbClr val="0067AC"/>
                  </a:solidFill>
                  <a:effectLst/>
                  <a:latin typeface="Times New Roman" pitchFamily="18" charset="0"/>
                  <a:cs typeface="Arial" pitchFamily="34" charset="0"/>
                </a:rPr>
                <a:t> 	</a:t>
              </a:r>
              <a:endPara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83" name="Text Box 33"/>
          <p:cNvSpPr txBox="1">
            <a:spLocks noChangeArrowheads="1"/>
          </p:cNvSpPr>
          <p:nvPr/>
        </p:nvSpPr>
        <p:spPr bwMode="auto">
          <a:xfrm>
            <a:off x="6065143" y="2824222"/>
            <a:ext cx="2827337" cy="67678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2pPr marL="0" marR="0" lvl="1" indent="0" algn="ctr" fontAlgn="base">
              <a:lnSpc>
                <a:spcPct val="100000"/>
              </a:lnSpc>
              <a:buClrTx/>
              <a:buSzTx/>
              <a:buFontTx/>
              <a:buNone/>
              <a:tabLst/>
              <a:defRPr kumimoji="0" sz="1300" b="1" i="0" u="none" strike="noStrike" cap="none" normalizeH="0" baseline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defRPr>
            </a:lvl2pPr>
          </a:lstStyle>
          <a:p>
            <a:pPr algn="ctr"/>
            <a:r>
              <a:rPr lang="ru-RU" sz="1300" b="1" dirty="0">
                <a:latin typeface="Times New Roman" pitchFamily="18" charset="0"/>
                <a:cs typeface="Times New Roman" pitchFamily="18" charset="0"/>
              </a:rPr>
              <a:t>Комплексный план модернизации и расширения магистральной инфраструктуры</a:t>
            </a:r>
          </a:p>
        </p:txBody>
      </p:sp>
      <p:sp>
        <p:nvSpPr>
          <p:cNvPr id="90" name="Прямоугольник 89"/>
          <p:cNvSpPr/>
          <p:nvPr/>
        </p:nvSpPr>
        <p:spPr>
          <a:xfrm>
            <a:off x="5418059" y="691981"/>
            <a:ext cx="360138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u="sng" dirty="0" smtClean="0">
                <a:solidFill>
                  <a:schemeClr val="accent1">
                    <a:lumMod val="75000"/>
                  </a:schemeClr>
                </a:solidFill>
              </a:rPr>
              <a:t>Республика Хакасия приняла участие в 11 национальных проектах</a:t>
            </a:r>
            <a:r>
              <a:rPr lang="en-US" b="1" u="sng" dirty="0" smtClean="0">
                <a:solidFill>
                  <a:schemeClr val="accent1">
                    <a:lumMod val="75000"/>
                  </a:schemeClr>
                </a:solidFill>
              </a:rPr>
              <a:t> (</a:t>
            </a:r>
            <a:r>
              <a:rPr lang="ru-RU" b="1" u="sng" dirty="0" smtClean="0">
                <a:solidFill>
                  <a:schemeClr val="accent1">
                    <a:lumMod val="75000"/>
                  </a:schemeClr>
                </a:solidFill>
              </a:rPr>
              <a:t>перечень слева)</a:t>
            </a:r>
            <a:endParaRPr lang="en-US" b="1" u="sng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r>
              <a:rPr lang="ru-RU" b="1" u="sng" dirty="0" smtClean="0">
                <a:solidFill>
                  <a:schemeClr val="accent1">
                    <a:lumMod val="75000"/>
                  </a:schemeClr>
                </a:solidFill>
              </a:rPr>
              <a:t>Субъектом РХ разработаны 42 региональных проекта</a:t>
            </a:r>
            <a:endParaRPr lang="ru-RU" b="1" u="sng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64" name="Text Box 31"/>
          <p:cNvSpPr txBox="1">
            <a:spLocks noChangeArrowheads="1"/>
          </p:cNvSpPr>
          <p:nvPr/>
        </p:nvSpPr>
        <p:spPr bwMode="auto">
          <a:xfrm>
            <a:off x="6109519" y="4491522"/>
            <a:ext cx="2827337" cy="41433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ctr">
              <a:defRPr sz="1300" b="1">
                <a:latin typeface="Times New Roman" pitchFamily="18" charset="0"/>
                <a:cs typeface="Times New Roman" pitchFamily="18" charset="0"/>
              </a:defRPr>
            </a:lvl1pPr>
            <a:lvl2pPr marL="0" marR="0" lvl="1" indent="0" algn="ctr" fontAlgn="base">
              <a:lnSpc>
                <a:spcPct val="100000"/>
              </a:lnSpc>
              <a:buClrTx/>
              <a:buSzTx/>
              <a:buFontTx/>
              <a:buNone/>
              <a:tabLst/>
              <a:defRPr kumimoji="0" sz="1300" b="1" i="0" u="none" strike="noStrike" cap="none" normalizeH="0" baseline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defRPr>
            </a:lvl2pPr>
          </a:lstStyle>
          <a:p>
            <a:pPr lvl="1"/>
            <a:r>
              <a:rPr lang="ru-RU" dirty="0">
                <a:solidFill>
                  <a:schemeClr val="tx1"/>
                </a:solidFill>
              </a:rPr>
              <a:t>Туризм и индустрия гостеприимства</a:t>
            </a:r>
          </a:p>
        </p:txBody>
      </p:sp>
      <p:sp>
        <p:nvSpPr>
          <p:cNvPr id="8" name="AutoShape 2" descr="Шаблон логотипа Wav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AutoShape 4" descr="Шаблон логотипа Wav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AutoShape 6" descr="Шаблон логотипа Wave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AutoShape 8" descr="Шаблон логотипа Wave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3" name="AutoShape 10" descr="Шаблон логотипа Wave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9" name="Picture 2" descr="C:\Users\Zubarev\Desktop\logo-main-RUS.pn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0122" y="4609791"/>
            <a:ext cx="615021" cy="17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934466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Объект 2"/>
          <p:cNvSpPr txBox="1">
            <a:spLocks/>
          </p:cNvSpPr>
          <p:nvPr/>
        </p:nvSpPr>
        <p:spPr>
          <a:xfrm>
            <a:off x="33064" y="201139"/>
            <a:ext cx="10515600" cy="814544"/>
          </a:xfrm>
          <a:prstGeom prst="rect">
            <a:avLst/>
          </a:prstGeom>
        </p:spPr>
        <p:txBody>
          <a:bodyPr vert="horz">
            <a:noAutofit/>
          </a:bodyPr>
          <a:lstStyle>
            <a:lvl1pPr marL="0" indent="0" algn="l" rtl="0" eaLnBrk="1" latinLnBrk="0" hangingPunct="1">
              <a:spcBef>
                <a:spcPts val="600"/>
              </a:spcBef>
              <a:buClr>
                <a:schemeClr val="accent1"/>
              </a:buClr>
              <a:buSzPct val="70000"/>
              <a:buFont typeface="Wingdings"/>
              <a:buNone/>
              <a:defRPr kumimoji="0" sz="18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 2"/>
              <a:buNone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60000"/>
              <a:buFont typeface="Wingdings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accent1">
                  <a:tint val="60000"/>
                </a:schemeClr>
              </a:buClr>
              <a:buSzPct val="60000"/>
              <a:buFont typeface="Wingdings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accent2">
                  <a:tint val="60000"/>
                </a:schemeClr>
              </a:buClr>
              <a:buSzPct val="68000"/>
              <a:buFont typeface="Wingdings 2"/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None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accent1">
                  <a:tint val="60000"/>
                </a:schemeClr>
              </a:buClr>
              <a:buSzPct val="60000"/>
              <a:buFont typeface="Wingdings"/>
              <a:buNone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accent2"/>
              </a:buClr>
              <a:buNone/>
              <a:defRPr kumimoji="0" sz="1400" kern="1200" cap="small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None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2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ЦЕЛЕВЫЕ ПОКАЗАТЕЛИ РЕАЛИЗАЦИИ ПРОЕКТА </a:t>
            </a:r>
            <a:br>
              <a:rPr lang="ru-RU" sz="22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22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ЗА 20</a:t>
            </a:r>
            <a:r>
              <a:rPr lang="en-US" sz="22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ru-RU" sz="22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 ГОД</a:t>
            </a:r>
            <a:endParaRPr lang="ru-RU" sz="2200" dirty="0">
              <a:solidFill>
                <a:schemeClr val="accent2">
                  <a:lumMod val="75000"/>
                </a:schemeClr>
              </a:solidFill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23598070"/>
              </p:ext>
            </p:extLst>
          </p:nvPr>
        </p:nvGraphicFramePr>
        <p:xfrm>
          <a:off x="0" y="1500304"/>
          <a:ext cx="9036496" cy="5313072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4467480"/>
                <a:gridCol w="1871121"/>
                <a:gridCol w="2697895"/>
              </a:tblGrid>
              <a:tr h="75259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ФАКТИЧЕСКИЕ ЦЕЛЕВЫЕ ПОКАЗАТЕЛИ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8975" marR="8975" marT="897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ФАКТ (20</a:t>
                      </a: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lang="ru-RU" sz="18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1г</a:t>
                      </a: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.)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8975" marR="8975" marT="897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ПЛАН (20</a:t>
                      </a: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lang="ru-RU" sz="18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1г</a:t>
                      </a: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.)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8975" marR="8975" marT="8975" marB="0" anchor="ctr"/>
                </a:tc>
              </a:tr>
              <a:tr h="4560474">
                <a:tc>
                  <a:txBody>
                    <a:bodyPr/>
                    <a:lstStyle/>
                    <a:p>
                      <a:r>
                        <a:rPr kumimoji="0" lang="ru-RU" sz="2000" b="1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Количество разработанных проектов рекультивации земельных участков, расположенных в границах муниципального образования город Саяногорск Республики Хакасия, на которых расположены места несанкционированного размещения отходов, в том числе на инженерные изыскания, необходимые согласования, заключения и экспертизы (кол-во проектов)</a:t>
                      </a:r>
                    </a:p>
                  </a:txBody>
                  <a:tcPr marL="8975" marR="8975" marT="897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 проект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8975" marR="8975" marT="897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проект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8975" marR="8975" marT="8975" marB="0" anchor="ctr"/>
                </a:tc>
              </a:tr>
            </a:tbl>
          </a:graphicData>
        </a:graphic>
      </p:graphicFrame>
      <p:pic>
        <p:nvPicPr>
          <p:cNvPr id="19" name="image13.pn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7504" y="-13886"/>
            <a:ext cx="1584176" cy="1498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38262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Объект 2"/>
          <p:cNvSpPr txBox="1">
            <a:spLocks/>
          </p:cNvSpPr>
          <p:nvPr/>
        </p:nvSpPr>
        <p:spPr>
          <a:xfrm>
            <a:off x="33064" y="-27384"/>
            <a:ext cx="10515600" cy="814544"/>
          </a:xfrm>
          <a:prstGeom prst="rect">
            <a:avLst/>
          </a:prstGeom>
        </p:spPr>
        <p:txBody>
          <a:bodyPr vert="horz">
            <a:noAutofit/>
          </a:bodyPr>
          <a:lstStyle>
            <a:lvl1pPr marL="0" indent="0" algn="l" rtl="0" eaLnBrk="1" latinLnBrk="0" hangingPunct="1">
              <a:spcBef>
                <a:spcPts val="600"/>
              </a:spcBef>
              <a:buClr>
                <a:schemeClr val="accent1"/>
              </a:buClr>
              <a:buSzPct val="70000"/>
              <a:buFont typeface="Wingdings"/>
              <a:buNone/>
              <a:defRPr kumimoji="0" sz="18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 2"/>
              <a:buNone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60000"/>
              <a:buFont typeface="Wingdings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accent1">
                  <a:tint val="60000"/>
                </a:schemeClr>
              </a:buClr>
              <a:buSzPct val="60000"/>
              <a:buFont typeface="Wingdings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accent2">
                  <a:tint val="60000"/>
                </a:schemeClr>
              </a:buClr>
              <a:buSzPct val="68000"/>
              <a:buFont typeface="Wingdings 2"/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None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accent1">
                  <a:tint val="60000"/>
                </a:schemeClr>
              </a:buClr>
              <a:buSzPct val="60000"/>
              <a:buFont typeface="Wingdings"/>
              <a:buNone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accent2"/>
              </a:buClr>
              <a:buNone/>
              <a:defRPr kumimoji="0" sz="1400" kern="1200" cap="small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None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2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ПЛАНОВЫЕ МЕРОПРИЯТИЯ</a:t>
            </a:r>
            <a:endParaRPr lang="ru-RU" sz="220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19" name="image13.pn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7504" y="-13886"/>
            <a:ext cx="1584176" cy="149867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835696" y="332656"/>
            <a:ext cx="7211194" cy="63401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x-none" sz="1400">
                <a:solidFill>
                  <a:srgbClr val="006699"/>
                </a:solidFill>
                <a:latin typeface="Times New Roman" pitchFamily="18" charset="0"/>
                <a:cs typeface="Times New Roman" pitchFamily="18" charset="0"/>
              </a:rPr>
              <a:t>Администрация муниципального образования город Саяногорск продолжает работу по участию в федеральном проекте «Чистая страна</a:t>
            </a:r>
            <a:r>
              <a:rPr lang="x-none" sz="1400">
                <a:solidFill>
                  <a:srgbClr val="006699"/>
                </a:solidFill>
                <a:latin typeface="Times New Roman" pitchFamily="18" charset="0"/>
                <a:cs typeface="Times New Roman" pitchFamily="18" charset="0"/>
              </a:rPr>
              <a:t>». </a:t>
            </a:r>
            <a:endParaRPr lang="ru-RU" sz="1400" dirty="0" smtClean="0">
              <a:solidFill>
                <a:srgbClr val="0066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400" dirty="0" smtClean="0">
                <a:solidFill>
                  <a:srgbClr val="006699"/>
                </a:solidFill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x-none" sz="1400" smtClean="0">
                <a:solidFill>
                  <a:srgbClr val="0066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x-none" sz="1400">
                <a:solidFill>
                  <a:srgbClr val="006699"/>
                </a:solidFill>
                <a:latin typeface="Times New Roman" pitchFamily="18" charset="0"/>
                <a:cs typeface="Times New Roman" pitchFamily="18" charset="0"/>
              </a:rPr>
              <a:t>Министерство природных ресурсов России направлено заявление о включении в государственный реестр объектов накопленного вреда окружающей среды (далее – ОНВОС) несанкционированной свалки на земельных участках, расположенных в границах муниципального образования город Саяногорск Республики Хакасия по адресу</a:t>
            </a:r>
            <a:r>
              <a:rPr lang="x-none" sz="1400">
                <a:solidFill>
                  <a:srgbClr val="006699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1400" dirty="0" smtClean="0">
                <a:solidFill>
                  <a:srgbClr val="006699"/>
                </a:solidFill>
                <a:latin typeface="Times New Roman" pitchFamily="18" charset="0"/>
                <a:cs typeface="Times New Roman" pitchFamily="18" charset="0"/>
              </a:rPr>
              <a:t>РХ</a:t>
            </a:r>
            <a:r>
              <a:rPr lang="x-none" sz="1400" smtClean="0">
                <a:solidFill>
                  <a:srgbClr val="006699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x-none" sz="1400">
                <a:solidFill>
                  <a:srgbClr val="006699"/>
                </a:solidFill>
                <a:latin typeface="Times New Roman" pitchFamily="18" charset="0"/>
                <a:cs typeface="Times New Roman" pitchFamily="18" charset="0"/>
              </a:rPr>
              <a:t>г. Саяногорск, ул. Индустриальная</a:t>
            </a:r>
            <a:r>
              <a:rPr lang="x-none" sz="1400">
                <a:solidFill>
                  <a:srgbClr val="006699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x-none" sz="1400" smtClean="0">
                <a:solidFill>
                  <a:srgbClr val="006699"/>
                </a:solidFill>
                <a:latin typeface="Times New Roman" pitchFamily="18" charset="0"/>
                <a:cs typeface="Times New Roman" pitchFamily="18" charset="0"/>
              </a:rPr>
              <a:t>85а; </a:t>
            </a:r>
            <a:r>
              <a:rPr lang="ru-RU" sz="1400" dirty="0" smtClean="0">
                <a:solidFill>
                  <a:srgbClr val="006699"/>
                </a:solidFill>
                <a:latin typeface="Times New Roman" pitchFamily="18" charset="0"/>
                <a:cs typeface="Times New Roman" pitchFamily="18" charset="0"/>
              </a:rPr>
              <a:t>РХ</a:t>
            </a:r>
            <a:r>
              <a:rPr lang="x-none" sz="1400" smtClean="0">
                <a:solidFill>
                  <a:srgbClr val="006699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x-none" sz="1400">
                <a:solidFill>
                  <a:srgbClr val="006699"/>
                </a:solidFill>
                <a:latin typeface="Times New Roman" pitchFamily="18" charset="0"/>
                <a:cs typeface="Times New Roman" pitchFamily="18" charset="0"/>
              </a:rPr>
              <a:t>г. Саяногорск, участок, прилегающий к участку по ул. Индустриальная</a:t>
            </a:r>
            <a:r>
              <a:rPr lang="x-none" sz="1400">
                <a:solidFill>
                  <a:srgbClr val="006699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x-none" sz="1400" smtClean="0">
                <a:solidFill>
                  <a:srgbClr val="006699"/>
                </a:solidFill>
                <a:latin typeface="Times New Roman" pitchFamily="18" charset="0"/>
                <a:cs typeface="Times New Roman" pitchFamily="18" charset="0"/>
              </a:rPr>
              <a:t>85А. </a:t>
            </a:r>
            <a:endParaRPr lang="ru-RU" sz="1400" dirty="0" smtClean="0">
              <a:solidFill>
                <a:srgbClr val="0066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x-none" sz="1400" smtClean="0">
                <a:solidFill>
                  <a:srgbClr val="006699"/>
                </a:solidFill>
                <a:latin typeface="Times New Roman" pitchFamily="18" charset="0"/>
                <a:cs typeface="Times New Roman" pitchFamily="18" charset="0"/>
              </a:rPr>
              <a:t>После </a:t>
            </a:r>
            <a:r>
              <a:rPr lang="x-none" sz="1400">
                <a:solidFill>
                  <a:srgbClr val="006699"/>
                </a:solidFill>
                <a:latin typeface="Times New Roman" pitchFamily="18" charset="0"/>
                <a:cs typeface="Times New Roman" pitchFamily="18" charset="0"/>
              </a:rPr>
              <a:t>включения объекта в государственный реестр ОНВОС Министерством природных ресурсов и экологии Республики Хакасия будет направлена заявка на получении субсидии из федерального бюджета на софинансирование расходов, возникающих при реализации мероприятий по ликвидации мест несанкционированного размещения твердых коммунальных отходов.</a:t>
            </a:r>
            <a:endParaRPr lang="ru-RU" sz="1400" dirty="0">
              <a:solidFill>
                <a:srgbClr val="0066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400" dirty="0" smtClean="0">
                <a:solidFill>
                  <a:srgbClr val="006699"/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1400" dirty="0">
                <a:solidFill>
                  <a:srgbClr val="006699"/>
                </a:solidFill>
                <a:latin typeface="Times New Roman" pitchFamily="18" charset="0"/>
                <a:cs typeface="Times New Roman" pitchFamily="18" charset="0"/>
              </a:rPr>
              <a:t>Министерство природных ресурсов и экологии Республики Хакасия была направлена заявка на участие в отборе заявок для предоставления в 2022 – 2024 году субсидии из республиканского бюджета Республики Хакасия на </a:t>
            </a:r>
            <a:r>
              <a:rPr lang="ru-RU" sz="1400" dirty="0" err="1">
                <a:solidFill>
                  <a:srgbClr val="006699"/>
                </a:solidFill>
                <a:latin typeface="Times New Roman" pitchFamily="18" charset="0"/>
                <a:cs typeface="Times New Roman" pitchFamily="18" charset="0"/>
              </a:rPr>
              <a:t>софинансирование</a:t>
            </a:r>
            <a:r>
              <a:rPr lang="ru-RU" sz="1400" dirty="0">
                <a:solidFill>
                  <a:srgbClr val="006699"/>
                </a:solidFill>
                <a:latin typeface="Times New Roman" pitchFamily="18" charset="0"/>
                <a:cs typeface="Times New Roman" pitchFamily="18" charset="0"/>
              </a:rPr>
              <a:t> расходов бюджетов муниципальных образований Республики Хакасия на ликвидацию мест несанкционированного размещения твердых коммунальных отходов на территории муниципального образования город Саяногорск.</a:t>
            </a:r>
          </a:p>
          <a:p>
            <a:pPr algn="just"/>
            <a:r>
              <a:rPr lang="ru-RU" sz="1400" dirty="0">
                <a:solidFill>
                  <a:srgbClr val="006699"/>
                </a:solidFill>
                <a:latin typeface="Times New Roman" pitchFamily="18" charset="0"/>
                <a:cs typeface="Times New Roman" pitchFamily="18" charset="0"/>
              </a:rPr>
              <a:t>По результатам отбора заявок муниципальных образований Республики Хакасия, претендующих на получение субсидий на </a:t>
            </a:r>
            <a:r>
              <a:rPr lang="ru-RU" sz="1400" dirty="0" err="1">
                <a:solidFill>
                  <a:srgbClr val="006699"/>
                </a:solidFill>
                <a:latin typeface="Times New Roman" pitchFamily="18" charset="0"/>
                <a:cs typeface="Times New Roman" pitchFamily="18" charset="0"/>
              </a:rPr>
              <a:t>софинансирование</a:t>
            </a:r>
            <a:r>
              <a:rPr lang="ru-RU" sz="1400" dirty="0">
                <a:solidFill>
                  <a:srgbClr val="006699"/>
                </a:solidFill>
                <a:latin typeface="Times New Roman" pitchFamily="18" charset="0"/>
                <a:cs typeface="Times New Roman" pitchFamily="18" charset="0"/>
              </a:rPr>
              <a:t> расходных обязательств, возникающих при реализации мероприятий по ликвидации мест несанкционированного размещения твердых коммунальных отходов, муниципальному образованию город Саяногорск запланировано на 2024 год выделение 1700,0 </a:t>
            </a:r>
            <a:r>
              <a:rPr lang="ru-RU" sz="1400" dirty="0" err="1">
                <a:solidFill>
                  <a:srgbClr val="006699"/>
                </a:solidFill>
                <a:latin typeface="Times New Roman" pitchFamily="18" charset="0"/>
                <a:cs typeface="Times New Roman" pitchFamily="18" charset="0"/>
              </a:rPr>
              <a:t>тыс.руб</a:t>
            </a:r>
            <a:r>
              <a:rPr lang="ru-RU" sz="1400" dirty="0">
                <a:solidFill>
                  <a:srgbClr val="006699"/>
                </a:solidFill>
                <a:latin typeface="Times New Roman" pitchFamily="18" charset="0"/>
                <a:cs typeface="Times New Roman" pitchFamily="18" charset="0"/>
              </a:rPr>
              <a:t>. на проведение мероприятий по ликвидации несанкционированного размещения отходов на территории муниципального образования город Саяногорск по адресу Республика Хакасия, г. Саяногорск, 40 м на юго-запад от земельного участка по ул. Дачная, 2и. Соглашение с Министерством природных ресурсов и экологии Республики Хакасия будет заключено ориентировочно в 2023 году.</a:t>
            </a:r>
          </a:p>
        </p:txBody>
      </p:sp>
    </p:spTree>
    <p:extLst>
      <p:ext uri="{BB962C8B-B14F-4D97-AF65-F5344CB8AC3E}">
        <p14:creationId xmlns:p14="http://schemas.microsoft.com/office/powerpoint/2010/main" val="371171864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1403648" y="2924944"/>
            <a:ext cx="741682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  <a:endParaRPr lang="ru-RU" sz="40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image1.jpe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47664" y="188640"/>
            <a:ext cx="6814820" cy="1189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6468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123728" y="44624"/>
            <a:ext cx="65886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u="sng" dirty="0" smtClean="0">
                <a:solidFill>
                  <a:schemeClr val="accent2">
                    <a:lumMod val="75000"/>
                  </a:schemeClr>
                </a:solidFill>
              </a:rPr>
              <a:t>1</a:t>
            </a:r>
            <a:r>
              <a:rPr lang="ru-RU" b="1" u="sng" dirty="0">
                <a:solidFill>
                  <a:schemeClr val="accent2">
                    <a:lumMod val="75000"/>
                  </a:schemeClr>
                </a:solidFill>
              </a:rPr>
              <a:t>4</a:t>
            </a:r>
            <a:r>
              <a:rPr lang="ru-RU" b="1" u="sng" dirty="0" smtClean="0">
                <a:solidFill>
                  <a:schemeClr val="accent2">
                    <a:lumMod val="75000"/>
                  </a:schemeClr>
                </a:solidFill>
              </a:rPr>
              <a:t> Национальных проектов Российской Федерации</a:t>
            </a:r>
            <a:endParaRPr lang="ru-RU" b="1" u="sng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835696" y="444312"/>
            <a:ext cx="72008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2021 </a:t>
            </a: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году муниципальное образование город Саяногорск путем реализации мероприятий муниципальных программ приняло участие в реализации </a:t>
            </a:r>
            <a:r>
              <a:rPr lang="ru-RU" sz="1600" b="1" u="sng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ru-RU" sz="1600" b="1" u="sng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-х </a:t>
            </a:r>
            <a:r>
              <a:rPr lang="ru-RU" sz="1600" b="1" u="sng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региональных </a:t>
            </a:r>
            <a:r>
              <a:rPr lang="ru-RU" sz="1600" b="1" u="sng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проектах </a:t>
            </a: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ru-RU" sz="1600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7" name="Прямоугольник 66"/>
          <p:cNvSpPr/>
          <p:nvPr/>
        </p:nvSpPr>
        <p:spPr>
          <a:xfrm>
            <a:off x="2123728" y="1420893"/>
            <a:ext cx="6912768" cy="1015663"/>
          </a:xfrm>
          <a:prstGeom prst="rect">
            <a:avLst/>
          </a:prstGeom>
          <a:ln>
            <a:solidFill>
              <a:schemeClr val="accent1">
                <a:shade val="5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12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НП «Жилье </a:t>
            </a:r>
            <a:r>
              <a:rPr lang="ru-RU" sz="12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 городская среда</a:t>
            </a:r>
            <a:r>
              <a:rPr lang="ru-RU" sz="12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r>
              <a:rPr lang="ru-RU" sz="12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РП </a:t>
            </a:r>
            <a:r>
              <a:rPr lang="ru-RU" sz="12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«Формирование комфортной </a:t>
            </a:r>
            <a:r>
              <a:rPr lang="ru-RU" sz="12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среды»</a:t>
            </a:r>
          </a:p>
          <a:p>
            <a:r>
              <a:rPr lang="ru-RU" sz="12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МП </a:t>
            </a:r>
            <a:r>
              <a:rPr lang="ru-RU" sz="12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«Формирование комфортной городской среды на территории муниципального образования </a:t>
            </a:r>
            <a:r>
              <a:rPr lang="ru-RU" sz="1200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г.Саяногорск</a:t>
            </a:r>
            <a:r>
              <a:rPr lang="ru-RU" sz="12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». </a:t>
            </a:r>
            <a:endParaRPr lang="ru-RU" sz="1200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2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Сумма </a:t>
            </a:r>
            <a:r>
              <a:rPr lang="ru-RU" sz="12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субсидий </a:t>
            </a:r>
            <a:r>
              <a:rPr lang="ru-RU" sz="12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ФБ и РБ </a:t>
            </a:r>
            <a:r>
              <a:rPr lang="ru-RU" sz="12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 реализацию данных </a:t>
            </a:r>
            <a:r>
              <a:rPr lang="ru-RU" sz="12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проектов в 2021 году </a:t>
            </a:r>
            <a:r>
              <a:rPr lang="ru-RU" sz="12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составила </a:t>
            </a:r>
            <a:r>
              <a:rPr lang="ru-RU" sz="12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127,8  </a:t>
            </a:r>
            <a:r>
              <a:rPr lang="ru-RU" sz="1200" b="1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млн.руб</a:t>
            </a:r>
            <a:r>
              <a:rPr lang="ru-RU" sz="12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69" name="Прямоугольник 68"/>
          <p:cNvSpPr/>
          <p:nvPr/>
        </p:nvSpPr>
        <p:spPr>
          <a:xfrm>
            <a:off x="2123728" y="2924944"/>
            <a:ext cx="6912768" cy="830997"/>
          </a:xfrm>
          <a:prstGeom prst="rect">
            <a:avLst/>
          </a:prstGeom>
          <a:ln>
            <a:solidFill>
              <a:schemeClr val="accent1">
                <a:shade val="5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12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НП </a:t>
            </a:r>
            <a:r>
              <a:rPr lang="ru-RU" sz="12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«Культура</a:t>
            </a:r>
            <a:r>
              <a:rPr lang="ru-RU" sz="12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r>
              <a:rPr lang="ru-RU" sz="12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/>
            <a:r>
              <a:rPr lang="ru-RU" sz="12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РП </a:t>
            </a:r>
            <a:r>
              <a:rPr lang="ru-RU" sz="12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«Культурная </a:t>
            </a:r>
            <a:r>
              <a:rPr lang="ru-RU" sz="12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среда»</a:t>
            </a:r>
          </a:p>
          <a:p>
            <a:pPr algn="just"/>
            <a:r>
              <a:rPr lang="ru-RU" sz="12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МП </a:t>
            </a:r>
            <a:r>
              <a:rPr lang="ru-RU" sz="12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«Развитие культуры и СМИ в муниципальном образовании город Саяногорск». </a:t>
            </a:r>
            <a:endParaRPr lang="ru-RU" sz="1200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2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Сумма субсидий </a:t>
            </a:r>
            <a:r>
              <a:rPr lang="ru-RU" sz="12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из </a:t>
            </a:r>
            <a:r>
              <a:rPr lang="ru-RU" sz="12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ФБ в 2021 году </a:t>
            </a:r>
            <a:r>
              <a:rPr lang="ru-RU" sz="12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12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10,0 </a:t>
            </a:r>
            <a:r>
              <a:rPr lang="ru-RU" sz="1200" b="1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млн.руб</a:t>
            </a:r>
            <a:r>
              <a:rPr lang="ru-RU" sz="12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12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0" name="Прямоугольник 69"/>
          <p:cNvSpPr/>
          <p:nvPr/>
        </p:nvSpPr>
        <p:spPr>
          <a:xfrm>
            <a:off x="2123728" y="4182179"/>
            <a:ext cx="6912768" cy="830997"/>
          </a:xfrm>
          <a:prstGeom prst="rect">
            <a:avLst/>
          </a:prstGeom>
          <a:ln>
            <a:solidFill>
              <a:schemeClr val="accent1">
                <a:shade val="5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12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НП </a:t>
            </a:r>
            <a:r>
              <a:rPr lang="ru-RU" sz="12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«Образование</a:t>
            </a:r>
            <a:r>
              <a:rPr lang="ru-RU" sz="12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 algn="just"/>
            <a:r>
              <a:rPr lang="ru-RU" sz="12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РП «Успех каждого ребенка» </a:t>
            </a:r>
          </a:p>
          <a:p>
            <a:pPr algn="just"/>
            <a:r>
              <a:rPr lang="ru-RU" sz="12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МП «Развитие </a:t>
            </a:r>
            <a:r>
              <a:rPr lang="ru-RU" sz="12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образования в муниципальном образовании </a:t>
            </a:r>
            <a:r>
              <a:rPr lang="ru-RU" sz="1200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г.Саяногорск</a:t>
            </a:r>
            <a:r>
              <a:rPr lang="ru-RU" sz="12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». </a:t>
            </a:r>
            <a:endParaRPr lang="ru-RU" sz="1200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2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Сумма субсидий </a:t>
            </a:r>
            <a:r>
              <a:rPr lang="ru-RU" sz="12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из </a:t>
            </a:r>
            <a:r>
              <a:rPr lang="ru-RU" sz="12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РБ в 2021 году </a:t>
            </a:r>
            <a:r>
              <a:rPr lang="ru-RU" sz="12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12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2,5 </a:t>
            </a:r>
            <a:r>
              <a:rPr lang="ru-RU" sz="12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млн.руб</a:t>
            </a:r>
            <a:r>
              <a:rPr lang="ru-RU" sz="1000" b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74" name="image12.pn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72007" y="1450914"/>
            <a:ext cx="1042358" cy="997427"/>
          </a:xfrm>
          <a:prstGeom prst="rect">
            <a:avLst/>
          </a:prstGeom>
        </p:spPr>
      </p:pic>
      <p:sp>
        <p:nvSpPr>
          <p:cNvPr id="29" name="Прямоугольник 28"/>
          <p:cNvSpPr/>
          <p:nvPr/>
        </p:nvSpPr>
        <p:spPr>
          <a:xfrm>
            <a:off x="2096019" y="5478323"/>
            <a:ext cx="6912768" cy="830997"/>
          </a:xfrm>
          <a:prstGeom prst="rect">
            <a:avLst/>
          </a:prstGeom>
          <a:ln>
            <a:solidFill>
              <a:schemeClr val="accent1">
                <a:shade val="5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12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НП «Экология»</a:t>
            </a:r>
          </a:p>
          <a:p>
            <a:pPr algn="just"/>
            <a:r>
              <a:rPr lang="ru-RU" sz="12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РП «Чистая страна» </a:t>
            </a:r>
          </a:p>
          <a:p>
            <a:pPr algn="just"/>
            <a:r>
              <a:rPr lang="ru-RU" sz="12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МП </a:t>
            </a:r>
            <a:r>
              <a:rPr lang="ru-RU" sz="12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«Улучшение экологического состояния муниципального образования город </a:t>
            </a:r>
            <a:r>
              <a:rPr lang="ru-RU" sz="12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Саяногорск». </a:t>
            </a:r>
            <a:endParaRPr lang="ru-RU" sz="1200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2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Сумма субсидий </a:t>
            </a:r>
            <a:r>
              <a:rPr lang="ru-RU" sz="12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из </a:t>
            </a:r>
            <a:r>
              <a:rPr lang="ru-RU" sz="12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РБ в 2021 году </a:t>
            </a:r>
            <a:r>
              <a:rPr lang="ru-RU" sz="12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12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4,1 </a:t>
            </a:r>
            <a:r>
              <a:rPr lang="ru-RU" sz="12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млн.руб</a:t>
            </a:r>
            <a:r>
              <a:rPr lang="ru-RU" sz="1000" b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grpSp>
        <p:nvGrpSpPr>
          <p:cNvPr id="19" name="Group 6"/>
          <p:cNvGrpSpPr>
            <a:grpSpLocks/>
          </p:cNvGrpSpPr>
          <p:nvPr/>
        </p:nvGrpSpPr>
        <p:grpSpPr bwMode="auto">
          <a:xfrm>
            <a:off x="1043608" y="4077072"/>
            <a:ext cx="870429" cy="936103"/>
            <a:chOff x="13208" y="6"/>
            <a:chExt cx="550" cy="550"/>
          </a:xfrm>
        </p:grpSpPr>
        <p:sp>
          <p:nvSpPr>
            <p:cNvPr id="20" name="AutoShape 7"/>
            <p:cNvSpPr>
              <a:spLocks/>
            </p:cNvSpPr>
            <p:nvPr/>
          </p:nvSpPr>
          <p:spPr bwMode="auto">
            <a:xfrm>
              <a:off x="13208" y="100"/>
              <a:ext cx="550" cy="455"/>
            </a:xfrm>
            <a:custGeom>
              <a:avLst/>
              <a:gdLst>
                <a:gd name="T0" fmla="+- 0 13240 13208"/>
                <a:gd name="T1" fmla="*/ T0 w 550"/>
                <a:gd name="T2" fmla="+- 0 100 100"/>
                <a:gd name="T3" fmla="*/ 100 h 455"/>
                <a:gd name="T4" fmla="+- 0 13217 13208"/>
                <a:gd name="T5" fmla="*/ T4 w 550"/>
                <a:gd name="T6" fmla="+- 0 109 100"/>
                <a:gd name="T7" fmla="*/ 109 h 455"/>
                <a:gd name="T8" fmla="+- 0 13208 13208"/>
                <a:gd name="T9" fmla="*/ T8 w 550"/>
                <a:gd name="T10" fmla="+- 0 130 100"/>
                <a:gd name="T11" fmla="*/ 130 h 455"/>
                <a:gd name="T12" fmla="+- 0 13211 13208"/>
                <a:gd name="T13" fmla="*/ T12 w 550"/>
                <a:gd name="T14" fmla="+- 0 504 100"/>
                <a:gd name="T15" fmla="*/ 504 h 455"/>
                <a:gd name="T16" fmla="+- 0 13228 13208"/>
                <a:gd name="T17" fmla="*/ T16 w 550"/>
                <a:gd name="T18" fmla="+- 0 520 100"/>
                <a:gd name="T19" fmla="*/ 520 h 455"/>
                <a:gd name="T20" fmla="+- 0 13434 13208"/>
                <a:gd name="T21" fmla="*/ T20 w 550"/>
                <a:gd name="T22" fmla="+- 0 522 100"/>
                <a:gd name="T23" fmla="*/ 522 h 455"/>
                <a:gd name="T24" fmla="+- 0 13444 13208"/>
                <a:gd name="T25" fmla="*/ T24 w 550"/>
                <a:gd name="T26" fmla="+- 0 555 100"/>
                <a:gd name="T27" fmla="*/ 555 h 455"/>
                <a:gd name="T28" fmla="+- 0 13531 13208"/>
                <a:gd name="T29" fmla="*/ T28 w 550"/>
                <a:gd name="T30" fmla="+- 0 546 100"/>
                <a:gd name="T31" fmla="*/ 546 h 455"/>
                <a:gd name="T32" fmla="+- 0 13452 13208"/>
                <a:gd name="T33" fmla="*/ T32 w 550"/>
                <a:gd name="T34" fmla="+- 0 540 100"/>
                <a:gd name="T35" fmla="*/ 540 h 455"/>
                <a:gd name="T36" fmla="+- 0 13449 13208"/>
                <a:gd name="T37" fmla="*/ T36 w 550"/>
                <a:gd name="T38" fmla="+- 0 510 100"/>
                <a:gd name="T39" fmla="*/ 510 h 455"/>
                <a:gd name="T40" fmla="+- 0 13231 13208"/>
                <a:gd name="T41" fmla="*/ T40 w 550"/>
                <a:gd name="T42" fmla="+- 0 507 100"/>
                <a:gd name="T43" fmla="*/ 507 h 455"/>
                <a:gd name="T44" fmla="+- 0 13223 13208"/>
                <a:gd name="T45" fmla="*/ T44 w 550"/>
                <a:gd name="T46" fmla="+- 0 122 100"/>
                <a:gd name="T47" fmla="*/ 122 h 455"/>
                <a:gd name="T48" fmla="+- 0 13267 13208"/>
                <a:gd name="T49" fmla="*/ T48 w 550"/>
                <a:gd name="T50" fmla="+- 0 115 100"/>
                <a:gd name="T51" fmla="*/ 115 h 455"/>
                <a:gd name="T52" fmla="+- 0 13725 13208"/>
                <a:gd name="T53" fmla="*/ T52 w 550"/>
                <a:gd name="T54" fmla="+- 0 100 100"/>
                <a:gd name="T55" fmla="*/ 100 h 455"/>
                <a:gd name="T56" fmla="+- 0 13698 13208"/>
                <a:gd name="T57" fmla="*/ T56 w 550"/>
                <a:gd name="T58" fmla="+- 0 115 100"/>
                <a:gd name="T59" fmla="*/ 115 h 455"/>
                <a:gd name="T60" fmla="+- 0 13742 13208"/>
                <a:gd name="T61" fmla="*/ T60 w 550"/>
                <a:gd name="T62" fmla="+- 0 122 100"/>
                <a:gd name="T63" fmla="*/ 122 h 455"/>
                <a:gd name="T64" fmla="+- 0 13735 13208"/>
                <a:gd name="T65" fmla="*/ T64 w 550"/>
                <a:gd name="T66" fmla="+- 0 507 100"/>
                <a:gd name="T67" fmla="*/ 507 h 455"/>
                <a:gd name="T68" fmla="+- 0 13516 13208"/>
                <a:gd name="T69" fmla="*/ T68 w 550"/>
                <a:gd name="T70" fmla="+- 0 510 100"/>
                <a:gd name="T71" fmla="*/ 510 h 455"/>
                <a:gd name="T72" fmla="+- 0 13513 13208"/>
                <a:gd name="T73" fmla="*/ T72 w 550"/>
                <a:gd name="T74" fmla="+- 0 540 100"/>
                <a:gd name="T75" fmla="*/ 540 h 455"/>
                <a:gd name="T76" fmla="+- 0 13531 13208"/>
                <a:gd name="T77" fmla="*/ T76 w 550"/>
                <a:gd name="T78" fmla="+- 0 522 100"/>
                <a:gd name="T79" fmla="*/ 522 h 455"/>
                <a:gd name="T80" fmla="+- 0 13738 13208"/>
                <a:gd name="T81" fmla="*/ T80 w 550"/>
                <a:gd name="T82" fmla="+- 0 520 100"/>
                <a:gd name="T83" fmla="*/ 520 h 455"/>
                <a:gd name="T84" fmla="+- 0 13755 13208"/>
                <a:gd name="T85" fmla="*/ T84 w 550"/>
                <a:gd name="T86" fmla="+- 0 504 100"/>
                <a:gd name="T87" fmla="*/ 504 h 455"/>
                <a:gd name="T88" fmla="+- 0 13757 13208"/>
                <a:gd name="T89" fmla="*/ T88 w 550"/>
                <a:gd name="T90" fmla="+- 0 130 100"/>
                <a:gd name="T91" fmla="*/ 130 h 455"/>
                <a:gd name="T92" fmla="+- 0 13748 13208"/>
                <a:gd name="T93" fmla="*/ T92 w 550"/>
                <a:gd name="T94" fmla="+- 0 109 100"/>
                <a:gd name="T95" fmla="*/ 109 h 455"/>
                <a:gd name="T96" fmla="+- 0 13725 13208"/>
                <a:gd name="T97" fmla="*/ T96 w 550"/>
                <a:gd name="T98" fmla="+- 0 100 100"/>
                <a:gd name="T99" fmla="*/ 100 h 455"/>
                <a:gd name="T100" fmla="+- 0 13300 13208"/>
                <a:gd name="T101" fmla="*/ T100 w 550"/>
                <a:gd name="T102" fmla="+- 0 107 100"/>
                <a:gd name="T103" fmla="*/ 107 h 455"/>
                <a:gd name="T104" fmla="+- 0 13296 13208"/>
                <a:gd name="T105" fmla="*/ T104 w 550"/>
                <a:gd name="T106" fmla="+- 0 115 100"/>
                <a:gd name="T107" fmla="*/ 115 h 455"/>
                <a:gd name="T108" fmla="+- 0 13441 13208"/>
                <a:gd name="T109" fmla="*/ T108 w 550"/>
                <a:gd name="T110" fmla="+- 0 110 100"/>
                <a:gd name="T111" fmla="*/ 110 h 455"/>
                <a:gd name="T112" fmla="+- 0 13490 13208"/>
                <a:gd name="T113" fmla="*/ T112 w 550"/>
                <a:gd name="T114" fmla="+- 0 100 100"/>
                <a:gd name="T115" fmla="*/ 100 h 455"/>
                <a:gd name="T116" fmla="+- 0 13475 13208"/>
                <a:gd name="T117" fmla="*/ T116 w 550"/>
                <a:gd name="T118" fmla="+- 0 115 100"/>
                <a:gd name="T119" fmla="*/ 115 h 455"/>
                <a:gd name="T120" fmla="+- 0 13490 13208"/>
                <a:gd name="T121" fmla="*/ T120 w 550"/>
                <a:gd name="T122" fmla="+- 0 100 100"/>
                <a:gd name="T123" fmla="*/ 100 h 455"/>
                <a:gd name="T124" fmla="+- 0 13567 13208"/>
                <a:gd name="T125" fmla="*/ T124 w 550"/>
                <a:gd name="T126" fmla="+- 0 100 100"/>
                <a:gd name="T127" fmla="*/ 100 h 455"/>
                <a:gd name="T128" fmla="+- 0 13625 13208"/>
                <a:gd name="T129" fmla="*/ T128 w 550"/>
                <a:gd name="T130" fmla="+- 0 115 100"/>
                <a:gd name="T131" fmla="*/ 115 h 45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550" h="455">
                  <a:moveTo>
                    <a:pt x="59" y="0"/>
                  </a:moveTo>
                  <a:lnTo>
                    <a:pt x="32" y="0"/>
                  </a:lnTo>
                  <a:lnTo>
                    <a:pt x="20" y="2"/>
                  </a:lnTo>
                  <a:lnTo>
                    <a:pt x="9" y="9"/>
                  </a:lnTo>
                  <a:lnTo>
                    <a:pt x="3" y="18"/>
                  </a:lnTo>
                  <a:lnTo>
                    <a:pt x="0" y="30"/>
                  </a:lnTo>
                  <a:lnTo>
                    <a:pt x="0" y="392"/>
                  </a:lnTo>
                  <a:lnTo>
                    <a:pt x="3" y="404"/>
                  </a:lnTo>
                  <a:lnTo>
                    <a:pt x="9" y="413"/>
                  </a:lnTo>
                  <a:lnTo>
                    <a:pt x="20" y="420"/>
                  </a:lnTo>
                  <a:lnTo>
                    <a:pt x="32" y="422"/>
                  </a:lnTo>
                  <a:lnTo>
                    <a:pt x="226" y="422"/>
                  </a:lnTo>
                  <a:lnTo>
                    <a:pt x="226" y="446"/>
                  </a:lnTo>
                  <a:lnTo>
                    <a:pt x="236" y="455"/>
                  </a:lnTo>
                  <a:lnTo>
                    <a:pt x="313" y="455"/>
                  </a:lnTo>
                  <a:lnTo>
                    <a:pt x="323" y="446"/>
                  </a:lnTo>
                  <a:lnTo>
                    <a:pt x="323" y="440"/>
                  </a:lnTo>
                  <a:lnTo>
                    <a:pt x="244" y="440"/>
                  </a:lnTo>
                  <a:lnTo>
                    <a:pt x="241" y="437"/>
                  </a:lnTo>
                  <a:lnTo>
                    <a:pt x="241" y="410"/>
                  </a:lnTo>
                  <a:lnTo>
                    <a:pt x="238" y="407"/>
                  </a:lnTo>
                  <a:lnTo>
                    <a:pt x="23" y="407"/>
                  </a:lnTo>
                  <a:lnTo>
                    <a:pt x="15" y="400"/>
                  </a:lnTo>
                  <a:lnTo>
                    <a:pt x="15" y="22"/>
                  </a:lnTo>
                  <a:lnTo>
                    <a:pt x="23" y="15"/>
                  </a:lnTo>
                  <a:lnTo>
                    <a:pt x="59" y="15"/>
                  </a:lnTo>
                  <a:lnTo>
                    <a:pt x="59" y="0"/>
                  </a:lnTo>
                  <a:close/>
                  <a:moveTo>
                    <a:pt x="517" y="0"/>
                  </a:moveTo>
                  <a:lnTo>
                    <a:pt x="490" y="0"/>
                  </a:lnTo>
                  <a:lnTo>
                    <a:pt x="490" y="15"/>
                  </a:lnTo>
                  <a:lnTo>
                    <a:pt x="527" y="15"/>
                  </a:lnTo>
                  <a:lnTo>
                    <a:pt x="534" y="22"/>
                  </a:lnTo>
                  <a:lnTo>
                    <a:pt x="534" y="400"/>
                  </a:lnTo>
                  <a:lnTo>
                    <a:pt x="527" y="407"/>
                  </a:lnTo>
                  <a:lnTo>
                    <a:pt x="311" y="407"/>
                  </a:lnTo>
                  <a:lnTo>
                    <a:pt x="308" y="410"/>
                  </a:lnTo>
                  <a:lnTo>
                    <a:pt x="308" y="437"/>
                  </a:lnTo>
                  <a:lnTo>
                    <a:pt x="305" y="440"/>
                  </a:lnTo>
                  <a:lnTo>
                    <a:pt x="323" y="440"/>
                  </a:lnTo>
                  <a:lnTo>
                    <a:pt x="323" y="422"/>
                  </a:lnTo>
                  <a:lnTo>
                    <a:pt x="517" y="422"/>
                  </a:lnTo>
                  <a:lnTo>
                    <a:pt x="530" y="420"/>
                  </a:lnTo>
                  <a:lnTo>
                    <a:pt x="540" y="413"/>
                  </a:lnTo>
                  <a:lnTo>
                    <a:pt x="547" y="404"/>
                  </a:lnTo>
                  <a:lnTo>
                    <a:pt x="549" y="392"/>
                  </a:lnTo>
                  <a:lnTo>
                    <a:pt x="549" y="30"/>
                  </a:lnTo>
                  <a:lnTo>
                    <a:pt x="547" y="18"/>
                  </a:lnTo>
                  <a:lnTo>
                    <a:pt x="540" y="9"/>
                  </a:lnTo>
                  <a:lnTo>
                    <a:pt x="530" y="2"/>
                  </a:lnTo>
                  <a:lnTo>
                    <a:pt x="517" y="0"/>
                  </a:lnTo>
                  <a:close/>
                  <a:moveTo>
                    <a:pt x="229" y="7"/>
                  </a:moveTo>
                  <a:lnTo>
                    <a:pt x="92" y="7"/>
                  </a:lnTo>
                  <a:lnTo>
                    <a:pt x="88" y="10"/>
                  </a:lnTo>
                  <a:lnTo>
                    <a:pt x="88" y="15"/>
                  </a:lnTo>
                  <a:lnTo>
                    <a:pt x="233" y="15"/>
                  </a:lnTo>
                  <a:lnTo>
                    <a:pt x="233" y="10"/>
                  </a:lnTo>
                  <a:lnTo>
                    <a:pt x="229" y="7"/>
                  </a:lnTo>
                  <a:close/>
                  <a:moveTo>
                    <a:pt x="282" y="0"/>
                  </a:moveTo>
                  <a:lnTo>
                    <a:pt x="267" y="0"/>
                  </a:lnTo>
                  <a:lnTo>
                    <a:pt x="267" y="15"/>
                  </a:lnTo>
                  <a:lnTo>
                    <a:pt x="282" y="15"/>
                  </a:lnTo>
                  <a:lnTo>
                    <a:pt x="282" y="0"/>
                  </a:lnTo>
                  <a:close/>
                  <a:moveTo>
                    <a:pt x="417" y="0"/>
                  </a:moveTo>
                  <a:lnTo>
                    <a:pt x="359" y="0"/>
                  </a:lnTo>
                  <a:lnTo>
                    <a:pt x="359" y="15"/>
                  </a:lnTo>
                  <a:lnTo>
                    <a:pt x="417" y="15"/>
                  </a:lnTo>
                  <a:lnTo>
                    <a:pt x="417" y="0"/>
                  </a:lnTo>
                  <a:close/>
                </a:path>
              </a:pathLst>
            </a:custGeom>
            <a:solidFill>
              <a:srgbClr val="0067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1" name="AutoShape 8"/>
            <p:cNvSpPr>
              <a:spLocks/>
            </p:cNvSpPr>
            <p:nvPr/>
          </p:nvSpPr>
          <p:spPr bwMode="auto">
            <a:xfrm>
              <a:off x="13296" y="260"/>
              <a:ext cx="145" cy="148"/>
            </a:xfrm>
            <a:custGeom>
              <a:avLst/>
              <a:gdLst>
                <a:gd name="T0" fmla="+- 0 13440 13296"/>
                <a:gd name="T1" fmla="*/ T0 w 145"/>
                <a:gd name="T2" fmla="+- 0 396 261"/>
                <a:gd name="T3" fmla="*/ 396 h 148"/>
                <a:gd name="T4" fmla="+- 0 13437 13296"/>
                <a:gd name="T5" fmla="*/ T4 w 145"/>
                <a:gd name="T6" fmla="+- 0 393 261"/>
                <a:gd name="T7" fmla="*/ 393 h 148"/>
                <a:gd name="T8" fmla="+- 0 13300 13296"/>
                <a:gd name="T9" fmla="*/ T8 w 145"/>
                <a:gd name="T10" fmla="+- 0 393 261"/>
                <a:gd name="T11" fmla="*/ 393 h 148"/>
                <a:gd name="T12" fmla="+- 0 13296 13296"/>
                <a:gd name="T13" fmla="*/ T12 w 145"/>
                <a:gd name="T14" fmla="+- 0 396 261"/>
                <a:gd name="T15" fmla="*/ 396 h 148"/>
                <a:gd name="T16" fmla="+- 0 13296 13296"/>
                <a:gd name="T17" fmla="*/ T16 w 145"/>
                <a:gd name="T18" fmla="+- 0 405 261"/>
                <a:gd name="T19" fmla="*/ 405 h 148"/>
                <a:gd name="T20" fmla="+- 0 13300 13296"/>
                <a:gd name="T21" fmla="*/ T20 w 145"/>
                <a:gd name="T22" fmla="+- 0 408 261"/>
                <a:gd name="T23" fmla="*/ 408 h 148"/>
                <a:gd name="T24" fmla="+- 0 13437 13296"/>
                <a:gd name="T25" fmla="*/ T24 w 145"/>
                <a:gd name="T26" fmla="+- 0 408 261"/>
                <a:gd name="T27" fmla="*/ 408 h 148"/>
                <a:gd name="T28" fmla="+- 0 13440 13296"/>
                <a:gd name="T29" fmla="*/ T28 w 145"/>
                <a:gd name="T30" fmla="+- 0 405 261"/>
                <a:gd name="T31" fmla="*/ 405 h 148"/>
                <a:gd name="T32" fmla="+- 0 13440 13296"/>
                <a:gd name="T33" fmla="*/ T32 w 145"/>
                <a:gd name="T34" fmla="+- 0 400 261"/>
                <a:gd name="T35" fmla="*/ 400 h 148"/>
                <a:gd name="T36" fmla="+- 0 13440 13296"/>
                <a:gd name="T37" fmla="*/ T36 w 145"/>
                <a:gd name="T38" fmla="+- 0 396 261"/>
                <a:gd name="T39" fmla="*/ 396 h 148"/>
                <a:gd name="T40" fmla="+- 0 13440 13296"/>
                <a:gd name="T41" fmla="*/ T40 w 145"/>
                <a:gd name="T42" fmla="+- 0 346 261"/>
                <a:gd name="T43" fmla="*/ 346 h 148"/>
                <a:gd name="T44" fmla="+- 0 13437 13296"/>
                <a:gd name="T45" fmla="*/ T44 w 145"/>
                <a:gd name="T46" fmla="+- 0 343 261"/>
                <a:gd name="T47" fmla="*/ 343 h 148"/>
                <a:gd name="T48" fmla="+- 0 13300 13296"/>
                <a:gd name="T49" fmla="*/ T48 w 145"/>
                <a:gd name="T50" fmla="+- 0 343 261"/>
                <a:gd name="T51" fmla="*/ 343 h 148"/>
                <a:gd name="T52" fmla="+- 0 13296 13296"/>
                <a:gd name="T53" fmla="*/ T52 w 145"/>
                <a:gd name="T54" fmla="+- 0 346 261"/>
                <a:gd name="T55" fmla="*/ 346 h 148"/>
                <a:gd name="T56" fmla="+- 0 13296 13296"/>
                <a:gd name="T57" fmla="*/ T56 w 145"/>
                <a:gd name="T58" fmla="+- 0 354 261"/>
                <a:gd name="T59" fmla="*/ 354 h 148"/>
                <a:gd name="T60" fmla="+- 0 13300 13296"/>
                <a:gd name="T61" fmla="*/ T60 w 145"/>
                <a:gd name="T62" fmla="+- 0 358 261"/>
                <a:gd name="T63" fmla="*/ 358 h 148"/>
                <a:gd name="T64" fmla="+- 0 13437 13296"/>
                <a:gd name="T65" fmla="*/ T64 w 145"/>
                <a:gd name="T66" fmla="+- 0 358 261"/>
                <a:gd name="T67" fmla="*/ 358 h 148"/>
                <a:gd name="T68" fmla="+- 0 13440 13296"/>
                <a:gd name="T69" fmla="*/ T68 w 145"/>
                <a:gd name="T70" fmla="+- 0 354 261"/>
                <a:gd name="T71" fmla="*/ 354 h 148"/>
                <a:gd name="T72" fmla="+- 0 13440 13296"/>
                <a:gd name="T73" fmla="*/ T72 w 145"/>
                <a:gd name="T74" fmla="+- 0 350 261"/>
                <a:gd name="T75" fmla="*/ 350 h 148"/>
                <a:gd name="T76" fmla="+- 0 13440 13296"/>
                <a:gd name="T77" fmla="*/ T76 w 145"/>
                <a:gd name="T78" fmla="+- 0 346 261"/>
                <a:gd name="T79" fmla="*/ 346 h 148"/>
                <a:gd name="T80" fmla="+- 0 13440 13296"/>
                <a:gd name="T81" fmla="*/ T80 w 145"/>
                <a:gd name="T82" fmla="+- 0 264 261"/>
                <a:gd name="T83" fmla="*/ 264 h 148"/>
                <a:gd name="T84" fmla="+- 0 13437 13296"/>
                <a:gd name="T85" fmla="*/ T84 w 145"/>
                <a:gd name="T86" fmla="+- 0 261 261"/>
                <a:gd name="T87" fmla="*/ 261 h 148"/>
                <a:gd name="T88" fmla="+- 0 13300 13296"/>
                <a:gd name="T89" fmla="*/ T88 w 145"/>
                <a:gd name="T90" fmla="+- 0 261 261"/>
                <a:gd name="T91" fmla="*/ 261 h 148"/>
                <a:gd name="T92" fmla="+- 0 13296 13296"/>
                <a:gd name="T93" fmla="*/ T92 w 145"/>
                <a:gd name="T94" fmla="+- 0 264 261"/>
                <a:gd name="T95" fmla="*/ 264 h 148"/>
                <a:gd name="T96" fmla="+- 0 13296 13296"/>
                <a:gd name="T97" fmla="*/ T96 w 145"/>
                <a:gd name="T98" fmla="+- 0 272 261"/>
                <a:gd name="T99" fmla="*/ 272 h 148"/>
                <a:gd name="T100" fmla="+- 0 13300 13296"/>
                <a:gd name="T101" fmla="*/ T100 w 145"/>
                <a:gd name="T102" fmla="+- 0 276 261"/>
                <a:gd name="T103" fmla="*/ 276 h 148"/>
                <a:gd name="T104" fmla="+- 0 13437 13296"/>
                <a:gd name="T105" fmla="*/ T104 w 145"/>
                <a:gd name="T106" fmla="+- 0 276 261"/>
                <a:gd name="T107" fmla="*/ 276 h 148"/>
                <a:gd name="T108" fmla="+- 0 13440 13296"/>
                <a:gd name="T109" fmla="*/ T108 w 145"/>
                <a:gd name="T110" fmla="+- 0 272 261"/>
                <a:gd name="T111" fmla="*/ 272 h 148"/>
                <a:gd name="T112" fmla="+- 0 13440 13296"/>
                <a:gd name="T113" fmla="*/ T112 w 145"/>
                <a:gd name="T114" fmla="+- 0 268 261"/>
                <a:gd name="T115" fmla="*/ 268 h 148"/>
                <a:gd name="T116" fmla="+- 0 13440 13296"/>
                <a:gd name="T117" fmla="*/ T116 w 145"/>
                <a:gd name="T118" fmla="+- 0 264 261"/>
                <a:gd name="T119" fmla="*/ 264 h 148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</a:cxnLst>
              <a:rect l="0" t="0" r="r" b="b"/>
              <a:pathLst>
                <a:path w="145" h="148">
                  <a:moveTo>
                    <a:pt x="144" y="135"/>
                  </a:moveTo>
                  <a:lnTo>
                    <a:pt x="141" y="132"/>
                  </a:lnTo>
                  <a:lnTo>
                    <a:pt x="4" y="132"/>
                  </a:lnTo>
                  <a:lnTo>
                    <a:pt x="0" y="135"/>
                  </a:lnTo>
                  <a:lnTo>
                    <a:pt x="0" y="144"/>
                  </a:lnTo>
                  <a:lnTo>
                    <a:pt x="4" y="147"/>
                  </a:lnTo>
                  <a:lnTo>
                    <a:pt x="141" y="147"/>
                  </a:lnTo>
                  <a:lnTo>
                    <a:pt x="144" y="144"/>
                  </a:lnTo>
                  <a:lnTo>
                    <a:pt x="144" y="139"/>
                  </a:lnTo>
                  <a:lnTo>
                    <a:pt x="144" y="135"/>
                  </a:lnTo>
                  <a:close/>
                  <a:moveTo>
                    <a:pt x="144" y="85"/>
                  </a:moveTo>
                  <a:lnTo>
                    <a:pt x="141" y="82"/>
                  </a:lnTo>
                  <a:lnTo>
                    <a:pt x="4" y="82"/>
                  </a:lnTo>
                  <a:lnTo>
                    <a:pt x="0" y="85"/>
                  </a:lnTo>
                  <a:lnTo>
                    <a:pt x="0" y="93"/>
                  </a:lnTo>
                  <a:lnTo>
                    <a:pt x="4" y="97"/>
                  </a:lnTo>
                  <a:lnTo>
                    <a:pt x="141" y="97"/>
                  </a:lnTo>
                  <a:lnTo>
                    <a:pt x="144" y="93"/>
                  </a:lnTo>
                  <a:lnTo>
                    <a:pt x="144" y="89"/>
                  </a:lnTo>
                  <a:lnTo>
                    <a:pt x="144" y="85"/>
                  </a:lnTo>
                  <a:close/>
                  <a:moveTo>
                    <a:pt x="144" y="3"/>
                  </a:moveTo>
                  <a:lnTo>
                    <a:pt x="141" y="0"/>
                  </a:lnTo>
                  <a:lnTo>
                    <a:pt x="4" y="0"/>
                  </a:lnTo>
                  <a:lnTo>
                    <a:pt x="0" y="3"/>
                  </a:lnTo>
                  <a:lnTo>
                    <a:pt x="0" y="11"/>
                  </a:lnTo>
                  <a:lnTo>
                    <a:pt x="4" y="15"/>
                  </a:lnTo>
                  <a:lnTo>
                    <a:pt x="141" y="15"/>
                  </a:lnTo>
                  <a:lnTo>
                    <a:pt x="144" y="11"/>
                  </a:lnTo>
                  <a:lnTo>
                    <a:pt x="144" y="7"/>
                  </a:lnTo>
                  <a:lnTo>
                    <a:pt x="144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pic>
          <p:nvPicPr>
            <p:cNvPr id="22" name="Picture 9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296" y="106"/>
              <a:ext cx="145" cy="1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" name="AutoShape 10"/>
            <p:cNvSpPr>
              <a:spLocks/>
            </p:cNvSpPr>
            <p:nvPr/>
          </p:nvSpPr>
          <p:spPr bwMode="auto">
            <a:xfrm>
              <a:off x="13259" y="68"/>
              <a:ext cx="223" cy="432"/>
            </a:xfrm>
            <a:custGeom>
              <a:avLst/>
              <a:gdLst>
                <a:gd name="T0" fmla="+- 0 13464 13260"/>
                <a:gd name="T1" fmla="*/ T0 w 223"/>
                <a:gd name="T2" fmla="+- 0 68 68"/>
                <a:gd name="T3" fmla="*/ 68 h 432"/>
                <a:gd name="T4" fmla="+- 0 13260 13260"/>
                <a:gd name="T5" fmla="*/ T4 w 223"/>
                <a:gd name="T6" fmla="+- 0 68 68"/>
                <a:gd name="T7" fmla="*/ 68 h 432"/>
                <a:gd name="T8" fmla="+- 0 13260 13260"/>
                <a:gd name="T9" fmla="*/ T8 w 223"/>
                <a:gd name="T10" fmla="+- 0 477 68"/>
                <a:gd name="T11" fmla="*/ 477 h 432"/>
                <a:gd name="T12" fmla="+- 0 13461 13260"/>
                <a:gd name="T13" fmla="*/ T12 w 223"/>
                <a:gd name="T14" fmla="+- 0 477 68"/>
                <a:gd name="T15" fmla="*/ 477 h 432"/>
                <a:gd name="T16" fmla="+- 0 13470 13260"/>
                <a:gd name="T17" fmla="*/ T16 w 223"/>
                <a:gd name="T18" fmla="+- 0 481 68"/>
                <a:gd name="T19" fmla="*/ 481 h 432"/>
                <a:gd name="T20" fmla="+- 0 13480 13260"/>
                <a:gd name="T21" fmla="*/ T20 w 223"/>
                <a:gd name="T22" fmla="+- 0 492 68"/>
                <a:gd name="T23" fmla="*/ 492 h 432"/>
                <a:gd name="T24" fmla="+- 0 13483 13260"/>
                <a:gd name="T25" fmla="*/ T24 w 223"/>
                <a:gd name="T26" fmla="+- 0 499 68"/>
                <a:gd name="T27" fmla="*/ 499 h 432"/>
                <a:gd name="T28" fmla="+- 0 13483 13260"/>
                <a:gd name="T29" fmla="*/ T28 w 223"/>
                <a:gd name="T30" fmla="+- 0 477 68"/>
                <a:gd name="T31" fmla="*/ 477 h 432"/>
                <a:gd name="T32" fmla="+- 0 13475 13260"/>
                <a:gd name="T33" fmla="*/ T32 w 223"/>
                <a:gd name="T34" fmla="+- 0 477 68"/>
                <a:gd name="T35" fmla="*/ 477 h 432"/>
                <a:gd name="T36" fmla="+- 0 13469 13260"/>
                <a:gd name="T37" fmla="*/ T36 w 223"/>
                <a:gd name="T38" fmla="+- 0 472 68"/>
                <a:gd name="T39" fmla="*/ 472 h 432"/>
                <a:gd name="T40" fmla="+- 0 13461 13260"/>
                <a:gd name="T41" fmla="*/ T40 w 223"/>
                <a:gd name="T42" fmla="+- 0 469 68"/>
                <a:gd name="T43" fmla="*/ 469 h 432"/>
                <a:gd name="T44" fmla="+- 0 13267 13260"/>
                <a:gd name="T45" fmla="*/ T44 w 223"/>
                <a:gd name="T46" fmla="+- 0 469 68"/>
                <a:gd name="T47" fmla="*/ 469 h 432"/>
                <a:gd name="T48" fmla="+- 0 13267 13260"/>
                <a:gd name="T49" fmla="*/ T48 w 223"/>
                <a:gd name="T50" fmla="+- 0 76 68"/>
                <a:gd name="T51" fmla="*/ 76 h 432"/>
                <a:gd name="T52" fmla="+- 0 13474 13260"/>
                <a:gd name="T53" fmla="*/ T52 w 223"/>
                <a:gd name="T54" fmla="+- 0 76 68"/>
                <a:gd name="T55" fmla="*/ 76 h 432"/>
                <a:gd name="T56" fmla="+- 0 13473 13260"/>
                <a:gd name="T57" fmla="*/ T56 w 223"/>
                <a:gd name="T58" fmla="+- 0 74 68"/>
                <a:gd name="T59" fmla="*/ 74 h 432"/>
                <a:gd name="T60" fmla="+- 0 13464 13260"/>
                <a:gd name="T61" fmla="*/ T60 w 223"/>
                <a:gd name="T62" fmla="+- 0 68 68"/>
                <a:gd name="T63" fmla="*/ 68 h 432"/>
                <a:gd name="T64" fmla="+- 0 13474 13260"/>
                <a:gd name="T65" fmla="*/ T64 w 223"/>
                <a:gd name="T66" fmla="+- 0 76 68"/>
                <a:gd name="T67" fmla="*/ 76 h 432"/>
                <a:gd name="T68" fmla="+- 0 13465 13260"/>
                <a:gd name="T69" fmla="*/ T68 w 223"/>
                <a:gd name="T70" fmla="+- 0 76 68"/>
                <a:gd name="T71" fmla="*/ 76 h 432"/>
                <a:gd name="T72" fmla="+- 0 13475 13260"/>
                <a:gd name="T73" fmla="*/ T72 w 223"/>
                <a:gd name="T74" fmla="+- 0 86 68"/>
                <a:gd name="T75" fmla="*/ 86 h 432"/>
                <a:gd name="T76" fmla="+- 0 13475 13260"/>
                <a:gd name="T77" fmla="*/ T76 w 223"/>
                <a:gd name="T78" fmla="+- 0 477 68"/>
                <a:gd name="T79" fmla="*/ 477 h 432"/>
                <a:gd name="T80" fmla="+- 0 13483 13260"/>
                <a:gd name="T81" fmla="*/ T80 w 223"/>
                <a:gd name="T82" fmla="+- 0 477 68"/>
                <a:gd name="T83" fmla="*/ 477 h 432"/>
                <a:gd name="T84" fmla="+- 0 13483 13260"/>
                <a:gd name="T85" fmla="*/ T84 w 223"/>
                <a:gd name="T86" fmla="+- 0 93 68"/>
                <a:gd name="T87" fmla="*/ 93 h 432"/>
                <a:gd name="T88" fmla="+- 0 13481 13260"/>
                <a:gd name="T89" fmla="*/ T88 w 223"/>
                <a:gd name="T90" fmla="+- 0 88 68"/>
                <a:gd name="T91" fmla="*/ 88 h 432"/>
                <a:gd name="T92" fmla="+- 0 13478 13260"/>
                <a:gd name="T93" fmla="*/ T92 w 223"/>
                <a:gd name="T94" fmla="+- 0 83 68"/>
                <a:gd name="T95" fmla="*/ 83 h 432"/>
                <a:gd name="T96" fmla="+- 0 13474 13260"/>
                <a:gd name="T97" fmla="*/ T96 w 223"/>
                <a:gd name="T98" fmla="+- 0 76 68"/>
                <a:gd name="T99" fmla="*/ 76 h 43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</a:cxnLst>
              <a:rect l="0" t="0" r="r" b="b"/>
              <a:pathLst>
                <a:path w="223" h="432">
                  <a:moveTo>
                    <a:pt x="204" y="0"/>
                  </a:moveTo>
                  <a:lnTo>
                    <a:pt x="0" y="0"/>
                  </a:lnTo>
                  <a:lnTo>
                    <a:pt x="0" y="409"/>
                  </a:lnTo>
                  <a:lnTo>
                    <a:pt x="201" y="409"/>
                  </a:lnTo>
                  <a:lnTo>
                    <a:pt x="210" y="413"/>
                  </a:lnTo>
                  <a:lnTo>
                    <a:pt x="220" y="424"/>
                  </a:lnTo>
                  <a:lnTo>
                    <a:pt x="223" y="431"/>
                  </a:lnTo>
                  <a:lnTo>
                    <a:pt x="223" y="409"/>
                  </a:lnTo>
                  <a:lnTo>
                    <a:pt x="215" y="409"/>
                  </a:lnTo>
                  <a:lnTo>
                    <a:pt x="209" y="404"/>
                  </a:lnTo>
                  <a:lnTo>
                    <a:pt x="201" y="401"/>
                  </a:lnTo>
                  <a:lnTo>
                    <a:pt x="7" y="401"/>
                  </a:lnTo>
                  <a:lnTo>
                    <a:pt x="7" y="8"/>
                  </a:lnTo>
                  <a:lnTo>
                    <a:pt x="214" y="8"/>
                  </a:lnTo>
                  <a:lnTo>
                    <a:pt x="213" y="6"/>
                  </a:lnTo>
                  <a:lnTo>
                    <a:pt x="204" y="0"/>
                  </a:lnTo>
                  <a:close/>
                  <a:moveTo>
                    <a:pt x="214" y="8"/>
                  </a:moveTo>
                  <a:lnTo>
                    <a:pt x="205" y="8"/>
                  </a:lnTo>
                  <a:lnTo>
                    <a:pt x="215" y="18"/>
                  </a:lnTo>
                  <a:lnTo>
                    <a:pt x="215" y="409"/>
                  </a:lnTo>
                  <a:lnTo>
                    <a:pt x="223" y="409"/>
                  </a:lnTo>
                  <a:lnTo>
                    <a:pt x="223" y="25"/>
                  </a:lnTo>
                  <a:lnTo>
                    <a:pt x="221" y="20"/>
                  </a:lnTo>
                  <a:lnTo>
                    <a:pt x="218" y="15"/>
                  </a:lnTo>
                  <a:lnTo>
                    <a:pt x="214" y="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4" name="AutoShape 11"/>
            <p:cNvSpPr>
              <a:spLocks/>
            </p:cNvSpPr>
            <p:nvPr/>
          </p:nvSpPr>
          <p:spPr bwMode="auto">
            <a:xfrm>
              <a:off x="13252" y="60"/>
              <a:ext cx="238" cy="454"/>
            </a:xfrm>
            <a:custGeom>
              <a:avLst/>
              <a:gdLst>
                <a:gd name="T0" fmla="+- 0 13465 13252"/>
                <a:gd name="T1" fmla="*/ T0 w 238"/>
                <a:gd name="T2" fmla="+- 0 61 61"/>
                <a:gd name="T3" fmla="*/ 61 h 454"/>
                <a:gd name="T4" fmla="+- 0 13256 13252"/>
                <a:gd name="T5" fmla="*/ T4 w 238"/>
                <a:gd name="T6" fmla="+- 0 61 61"/>
                <a:gd name="T7" fmla="*/ 61 h 454"/>
                <a:gd name="T8" fmla="+- 0 13252 13252"/>
                <a:gd name="T9" fmla="*/ T8 w 238"/>
                <a:gd name="T10" fmla="+- 0 64 61"/>
                <a:gd name="T11" fmla="*/ 64 h 454"/>
                <a:gd name="T12" fmla="+- 0 13252 13252"/>
                <a:gd name="T13" fmla="*/ T12 w 238"/>
                <a:gd name="T14" fmla="+- 0 481 61"/>
                <a:gd name="T15" fmla="*/ 481 h 454"/>
                <a:gd name="T16" fmla="+- 0 13256 13252"/>
                <a:gd name="T17" fmla="*/ T16 w 238"/>
                <a:gd name="T18" fmla="+- 0 484 61"/>
                <a:gd name="T19" fmla="*/ 484 h 454"/>
                <a:gd name="T20" fmla="+- 0 13465 13252"/>
                <a:gd name="T21" fmla="*/ T20 w 238"/>
                <a:gd name="T22" fmla="+- 0 484 61"/>
                <a:gd name="T23" fmla="*/ 484 h 454"/>
                <a:gd name="T24" fmla="+- 0 13475 13252"/>
                <a:gd name="T25" fmla="*/ T24 w 238"/>
                <a:gd name="T26" fmla="+- 0 494 61"/>
                <a:gd name="T27" fmla="*/ 494 h 454"/>
                <a:gd name="T28" fmla="+- 0 13475 13252"/>
                <a:gd name="T29" fmla="*/ T28 w 238"/>
                <a:gd name="T30" fmla="+- 0 511 61"/>
                <a:gd name="T31" fmla="*/ 511 h 454"/>
                <a:gd name="T32" fmla="+- 0 13478 13252"/>
                <a:gd name="T33" fmla="*/ T32 w 238"/>
                <a:gd name="T34" fmla="+- 0 514 61"/>
                <a:gd name="T35" fmla="*/ 514 h 454"/>
                <a:gd name="T36" fmla="+- 0 13487 13252"/>
                <a:gd name="T37" fmla="*/ T36 w 238"/>
                <a:gd name="T38" fmla="+- 0 514 61"/>
                <a:gd name="T39" fmla="*/ 514 h 454"/>
                <a:gd name="T40" fmla="+- 0 13490 13252"/>
                <a:gd name="T41" fmla="*/ T40 w 238"/>
                <a:gd name="T42" fmla="+- 0 511 61"/>
                <a:gd name="T43" fmla="*/ 511 h 454"/>
                <a:gd name="T44" fmla="+- 0 13490 13252"/>
                <a:gd name="T45" fmla="*/ T44 w 238"/>
                <a:gd name="T46" fmla="+- 0 477 61"/>
                <a:gd name="T47" fmla="*/ 477 h 454"/>
                <a:gd name="T48" fmla="+- 0 13475 13252"/>
                <a:gd name="T49" fmla="*/ T48 w 238"/>
                <a:gd name="T50" fmla="+- 0 477 61"/>
                <a:gd name="T51" fmla="*/ 477 h 454"/>
                <a:gd name="T52" fmla="+- 0 13469 13252"/>
                <a:gd name="T53" fmla="*/ T52 w 238"/>
                <a:gd name="T54" fmla="+- 0 472 61"/>
                <a:gd name="T55" fmla="*/ 472 h 454"/>
                <a:gd name="T56" fmla="+- 0 13461 13252"/>
                <a:gd name="T57" fmla="*/ T56 w 238"/>
                <a:gd name="T58" fmla="+- 0 469 61"/>
                <a:gd name="T59" fmla="*/ 469 h 454"/>
                <a:gd name="T60" fmla="+- 0 13267 13252"/>
                <a:gd name="T61" fmla="*/ T60 w 238"/>
                <a:gd name="T62" fmla="+- 0 469 61"/>
                <a:gd name="T63" fmla="*/ 469 h 454"/>
                <a:gd name="T64" fmla="+- 0 13267 13252"/>
                <a:gd name="T65" fmla="*/ T64 w 238"/>
                <a:gd name="T66" fmla="+- 0 76 61"/>
                <a:gd name="T67" fmla="*/ 76 h 454"/>
                <a:gd name="T68" fmla="+- 0 13482 13252"/>
                <a:gd name="T69" fmla="*/ T68 w 238"/>
                <a:gd name="T70" fmla="+- 0 76 61"/>
                <a:gd name="T71" fmla="*/ 76 h 454"/>
                <a:gd name="T72" fmla="+- 0 13476 13252"/>
                <a:gd name="T73" fmla="*/ T72 w 238"/>
                <a:gd name="T74" fmla="+- 0 67 61"/>
                <a:gd name="T75" fmla="*/ 67 h 454"/>
                <a:gd name="T76" fmla="+- 0 13465 13252"/>
                <a:gd name="T77" fmla="*/ T76 w 238"/>
                <a:gd name="T78" fmla="+- 0 61 61"/>
                <a:gd name="T79" fmla="*/ 61 h 454"/>
                <a:gd name="T80" fmla="+- 0 13482 13252"/>
                <a:gd name="T81" fmla="*/ T80 w 238"/>
                <a:gd name="T82" fmla="+- 0 76 61"/>
                <a:gd name="T83" fmla="*/ 76 h 454"/>
                <a:gd name="T84" fmla="+- 0 13465 13252"/>
                <a:gd name="T85" fmla="*/ T84 w 238"/>
                <a:gd name="T86" fmla="+- 0 76 61"/>
                <a:gd name="T87" fmla="*/ 76 h 454"/>
                <a:gd name="T88" fmla="+- 0 13475 13252"/>
                <a:gd name="T89" fmla="*/ T88 w 238"/>
                <a:gd name="T90" fmla="+- 0 86 61"/>
                <a:gd name="T91" fmla="*/ 86 h 454"/>
                <a:gd name="T92" fmla="+- 0 13475 13252"/>
                <a:gd name="T93" fmla="*/ T92 w 238"/>
                <a:gd name="T94" fmla="+- 0 477 61"/>
                <a:gd name="T95" fmla="*/ 477 h 454"/>
                <a:gd name="T96" fmla="+- 0 13490 13252"/>
                <a:gd name="T97" fmla="*/ T96 w 238"/>
                <a:gd name="T98" fmla="+- 0 477 61"/>
                <a:gd name="T99" fmla="*/ 477 h 454"/>
                <a:gd name="T100" fmla="+- 0 13490 13252"/>
                <a:gd name="T101" fmla="*/ T100 w 238"/>
                <a:gd name="T102" fmla="+- 0 93 61"/>
                <a:gd name="T103" fmla="*/ 93 h 454"/>
                <a:gd name="T104" fmla="+- 0 13489 13252"/>
                <a:gd name="T105" fmla="*/ T104 w 238"/>
                <a:gd name="T106" fmla="+- 0 88 61"/>
                <a:gd name="T107" fmla="*/ 88 h 454"/>
                <a:gd name="T108" fmla="+- 0 13487 13252"/>
                <a:gd name="T109" fmla="*/ T108 w 238"/>
                <a:gd name="T110" fmla="+- 0 83 61"/>
                <a:gd name="T111" fmla="*/ 83 h 454"/>
                <a:gd name="T112" fmla="+- 0 13486 13252"/>
                <a:gd name="T113" fmla="*/ T112 w 238"/>
                <a:gd name="T114" fmla="+- 0 81 61"/>
                <a:gd name="T115" fmla="*/ 81 h 454"/>
                <a:gd name="T116" fmla="+- 0 13484 13252"/>
                <a:gd name="T117" fmla="*/ T116 w 238"/>
                <a:gd name="T118" fmla="+- 0 78 61"/>
                <a:gd name="T119" fmla="*/ 78 h 454"/>
                <a:gd name="T120" fmla="+- 0 13482 13252"/>
                <a:gd name="T121" fmla="*/ T120 w 238"/>
                <a:gd name="T122" fmla="+- 0 76 61"/>
                <a:gd name="T123" fmla="*/ 76 h 454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</a:cxnLst>
              <a:rect l="0" t="0" r="r" b="b"/>
              <a:pathLst>
                <a:path w="238" h="454">
                  <a:moveTo>
                    <a:pt x="213" y="0"/>
                  </a:moveTo>
                  <a:lnTo>
                    <a:pt x="4" y="0"/>
                  </a:lnTo>
                  <a:lnTo>
                    <a:pt x="0" y="3"/>
                  </a:lnTo>
                  <a:lnTo>
                    <a:pt x="0" y="420"/>
                  </a:lnTo>
                  <a:lnTo>
                    <a:pt x="4" y="423"/>
                  </a:lnTo>
                  <a:lnTo>
                    <a:pt x="213" y="423"/>
                  </a:lnTo>
                  <a:lnTo>
                    <a:pt x="223" y="433"/>
                  </a:lnTo>
                  <a:lnTo>
                    <a:pt x="223" y="450"/>
                  </a:lnTo>
                  <a:lnTo>
                    <a:pt x="226" y="453"/>
                  </a:lnTo>
                  <a:lnTo>
                    <a:pt x="235" y="453"/>
                  </a:lnTo>
                  <a:lnTo>
                    <a:pt x="238" y="450"/>
                  </a:lnTo>
                  <a:lnTo>
                    <a:pt x="238" y="416"/>
                  </a:lnTo>
                  <a:lnTo>
                    <a:pt x="223" y="416"/>
                  </a:lnTo>
                  <a:lnTo>
                    <a:pt x="217" y="411"/>
                  </a:lnTo>
                  <a:lnTo>
                    <a:pt x="209" y="408"/>
                  </a:lnTo>
                  <a:lnTo>
                    <a:pt x="15" y="408"/>
                  </a:lnTo>
                  <a:lnTo>
                    <a:pt x="15" y="15"/>
                  </a:lnTo>
                  <a:lnTo>
                    <a:pt x="230" y="15"/>
                  </a:lnTo>
                  <a:lnTo>
                    <a:pt x="224" y="6"/>
                  </a:lnTo>
                  <a:lnTo>
                    <a:pt x="213" y="0"/>
                  </a:lnTo>
                  <a:close/>
                  <a:moveTo>
                    <a:pt x="230" y="15"/>
                  </a:moveTo>
                  <a:lnTo>
                    <a:pt x="213" y="15"/>
                  </a:lnTo>
                  <a:lnTo>
                    <a:pt x="223" y="25"/>
                  </a:lnTo>
                  <a:lnTo>
                    <a:pt x="223" y="416"/>
                  </a:lnTo>
                  <a:lnTo>
                    <a:pt x="238" y="416"/>
                  </a:lnTo>
                  <a:lnTo>
                    <a:pt x="238" y="32"/>
                  </a:lnTo>
                  <a:lnTo>
                    <a:pt x="237" y="27"/>
                  </a:lnTo>
                  <a:lnTo>
                    <a:pt x="235" y="22"/>
                  </a:lnTo>
                  <a:lnTo>
                    <a:pt x="234" y="20"/>
                  </a:lnTo>
                  <a:lnTo>
                    <a:pt x="232" y="17"/>
                  </a:lnTo>
                  <a:lnTo>
                    <a:pt x="230" y="15"/>
                  </a:lnTo>
                  <a:close/>
                </a:path>
              </a:pathLst>
            </a:custGeom>
            <a:solidFill>
              <a:srgbClr val="0067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5" name="AutoShape 12"/>
            <p:cNvSpPr>
              <a:spLocks/>
            </p:cNvSpPr>
            <p:nvPr/>
          </p:nvSpPr>
          <p:spPr bwMode="auto">
            <a:xfrm>
              <a:off x="13482" y="68"/>
              <a:ext cx="223" cy="432"/>
            </a:xfrm>
            <a:custGeom>
              <a:avLst/>
              <a:gdLst>
                <a:gd name="T0" fmla="+- 0 13642 13483"/>
                <a:gd name="T1" fmla="*/ T0 w 223"/>
                <a:gd name="T2" fmla="+- 0 365 68"/>
                <a:gd name="T3" fmla="*/ 365 h 432"/>
                <a:gd name="T4" fmla="+- 0 13631 13483"/>
                <a:gd name="T5" fmla="*/ T4 w 223"/>
                <a:gd name="T6" fmla="+- 0 360 68"/>
                <a:gd name="T7" fmla="*/ 360 h 432"/>
                <a:gd name="T8" fmla="+- 0 13576 13483"/>
                <a:gd name="T9" fmla="*/ T8 w 223"/>
                <a:gd name="T10" fmla="+- 0 382 68"/>
                <a:gd name="T11" fmla="*/ 382 h 432"/>
                <a:gd name="T12" fmla="+- 0 13565 13483"/>
                <a:gd name="T13" fmla="*/ T12 w 223"/>
                <a:gd name="T14" fmla="+- 0 387 68"/>
                <a:gd name="T15" fmla="*/ 387 h 432"/>
                <a:gd name="T16" fmla="+- 0 13590 13483"/>
                <a:gd name="T17" fmla="*/ T16 w 223"/>
                <a:gd name="T18" fmla="+- 0 419 68"/>
                <a:gd name="T19" fmla="*/ 419 h 432"/>
                <a:gd name="T20" fmla="+- 0 13593 13483"/>
                <a:gd name="T21" fmla="*/ T20 w 223"/>
                <a:gd name="T22" fmla="+- 0 421 68"/>
                <a:gd name="T23" fmla="*/ 421 h 432"/>
                <a:gd name="T24" fmla="+- 0 13598 13483"/>
                <a:gd name="T25" fmla="*/ T24 w 223"/>
                <a:gd name="T26" fmla="+- 0 421 68"/>
                <a:gd name="T27" fmla="*/ 421 h 432"/>
                <a:gd name="T28" fmla="+- 0 13640 13483"/>
                <a:gd name="T29" fmla="*/ T28 w 223"/>
                <a:gd name="T30" fmla="+- 0 373 68"/>
                <a:gd name="T31" fmla="*/ 373 h 432"/>
                <a:gd name="T32" fmla="+- 0 13706 13483"/>
                <a:gd name="T33" fmla="*/ T32 w 223"/>
                <a:gd name="T34" fmla="+- 0 68 68"/>
                <a:gd name="T35" fmla="*/ 68 h 432"/>
                <a:gd name="T36" fmla="+- 0 13698 13483"/>
                <a:gd name="T37" fmla="*/ T36 w 223"/>
                <a:gd name="T38" fmla="+- 0 76 68"/>
                <a:gd name="T39" fmla="*/ 76 h 432"/>
                <a:gd name="T40" fmla="+- 0 13504 13483"/>
                <a:gd name="T41" fmla="*/ T40 w 223"/>
                <a:gd name="T42" fmla="+- 0 469 68"/>
                <a:gd name="T43" fmla="*/ 469 h 432"/>
                <a:gd name="T44" fmla="+- 0 13490 13483"/>
                <a:gd name="T45" fmla="*/ T44 w 223"/>
                <a:gd name="T46" fmla="+- 0 477 68"/>
                <a:gd name="T47" fmla="*/ 477 h 432"/>
                <a:gd name="T48" fmla="+- 0 13500 13483"/>
                <a:gd name="T49" fmla="*/ T48 w 223"/>
                <a:gd name="T50" fmla="+- 0 76 68"/>
                <a:gd name="T51" fmla="*/ 76 h 432"/>
                <a:gd name="T52" fmla="+- 0 13567 13483"/>
                <a:gd name="T53" fmla="*/ T52 w 223"/>
                <a:gd name="T54" fmla="+- 0 112 68"/>
                <a:gd name="T55" fmla="*/ 112 h 432"/>
                <a:gd name="T56" fmla="+- 0 13567 13483"/>
                <a:gd name="T57" fmla="*/ T56 w 223"/>
                <a:gd name="T58" fmla="+- 0 305 68"/>
                <a:gd name="T59" fmla="*/ 305 h 432"/>
                <a:gd name="T60" fmla="+- 0 13588 13483"/>
                <a:gd name="T61" fmla="*/ T60 w 223"/>
                <a:gd name="T62" fmla="+- 0 332 68"/>
                <a:gd name="T63" fmla="*/ 332 h 432"/>
                <a:gd name="T64" fmla="+- 0 13592 13483"/>
                <a:gd name="T65" fmla="*/ T64 w 223"/>
                <a:gd name="T66" fmla="+- 0 353 68"/>
                <a:gd name="T67" fmla="*/ 353 h 432"/>
                <a:gd name="T68" fmla="+- 0 13603 13483"/>
                <a:gd name="T69" fmla="*/ T68 w 223"/>
                <a:gd name="T70" fmla="+- 0 350 68"/>
                <a:gd name="T71" fmla="*/ 350 h 432"/>
                <a:gd name="T72" fmla="+- 0 13615 13483"/>
                <a:gd name="T73" fmla="*/ T72 w 223"/>
                <a:gd name="T74" fmla="+- 0 318 68"/>
                <a:gd name="T75" fmla="*/ 318 h 432"/>
                <a:gd name="T76" fmla="+- 0 13625 13483"/>
                <a:gd name="T77" fmla="*/ T76 w 223"/>
                <a:gd name="T78" fmla="+- 0 304 68"/>
                <a:gd name="T79" fmla="*/ 304 h 432"/>
                <a:gd name="T80" fmla="+- 0 13625 13483"/>
                <a:gd name="T81" fmla="*/ T80 w 223"/>
                <a:gd name="T82" fmla="+- 0 100 68"/>
                <a:gd name="T83" fmla="*/ 100 h 432"/>
                <a:gd name="T84" fmla="+- 0 13698 13483"/>
                <a:gd name="T85" fmla="*/ T84 w 223"/>
                <a:gd name="T86" fmla="+- 0 76 68"/>
                <a:gd name="T87" fmla="*/ 76 h 432"/>
                <a:gd name="T88" fmla="+- 0 13610 13483"/>
                <a:gd name="T89" fmla="*/ T88 w 223"/>
                <a:gd name="T90" fmla="+- 0 68 68"/>
                <a:gd name="T91" fmla="*/ 68 h 432"/>
                <a:gd name="T92" fmla="+- 0 13610 13483"/>
                <a:gd name="T93" fmla="*/ T92 w 223"/>
                <a:gd name="T94" fmla="+- 0 115 68"/>
                <a:gd name="T95" fmla="*/ 115 h 432"/>
                <a:gd name="T96" fmla="+- 0 13596 13483"/>
                <a:gd name="T97" fmla="*/ T96 w 223"/>
                <a:gd name="T98" fmla="+- 0 318 68"/>
                <a:gd name="T99" fmla="*/ 318 h 432"/>
                <a:gd name="T100" fmla="+- 0 13582 13483"/>
                <a:gd name="T101" fmla="*/ T100 w 223"/>
                <a:gd name="T102" fmla="+- 0 115 68"/>
                <a:gd name="T103" fmla="*/ 115 h 432"/>
                <a:gd name="T104" fmla="+- 0 13610 13483"/>
                <a:gd name="T105" fmla="*/ T104 w 223"/>
                <a:gd name="T106" fmla="+- 0 100 68"/>
                <a:gd name="T107" fmla="*/ 100 h 432"/>
                <a:gd name="T108" fmla="+- 0 13582 13483"/>
                <a:gd name="T109" fmla="*/ T108 w 223"/>
                <a:gd name="T110" fmla="+- 0 76 68"/>
                <a:gd name="T111" fmla="*/ 76 h 432"/>
                <a:gd name="T112" fmla="+- 0 13502 13483"/>
                <a:gd name="T113" fmla="*/ T112 w 223"/>
                <a:gd name="T114" fmla="+- 0 68 68"/>
                <a:gd name="T115" fmla="*/ 68 h 432"/>
                <a:gd name="T116" fmla="+- 0 13487 13483"/>
                <a:gd name="T117" fmla="*/ T116 w 223"/>
                <a:gd name="T118" fmla="+- 0 83 68"/>
                <a:gd name="T119" fmla="*/ 83 h 432"/>
                <a:gd name="T120" fmla="+- 0 13483 13483"/>
                <a:gd name="T121" fmla="*/ T120 w 223"/>
                <a:gd name="T122" fmla="+- 0 93 68"/>
                <a:gd name="T123" fmla="*/ 93 h 432"/>
                <a:gd name="T124" fmla="+- 0 13485 13483"/>
                <a:gd name="T125" fmla="*/ T124 w 223"/>
                <a:gd name="T126" fmla="+- 0 492 68"/>
                <a:gd name="T127" fmla="*/ 492 h 432"/>
                <a:gd name="T128" fmla="+- 0 13503 13483"/>
                <a:gd name="T129" fmla="*/ T128 w 223"/>
                <a:gd name="T130" fmla="+- 0 477 68"/>
                <a:gd name="T131" fmla="*/ 477 h 432"/>
                <a:gd name="T132" fmla="+- 0 13706 13483"/>
                <a:gd name="T133" fmla="*/ T132 w 223"/>
                <a:gd name="T134" fmla="+- 0 477 68"/>
                <a:gd name="T135" fmla="*/ 477 h 432"/>
                <a:gd name="T136" fmla="+- 0 13706 13483"/>
                <a:gd name="T137" fmla="*/ T136 w 223"/>
                <a:gd name="T138" fmla="+- 0 68 68"/>
                <a:gd name="T139" fmla="*/ 68 h 43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</a:cxnLst>
              <a:rect l="0" t="0" r="r" b="b"/>
              <a:pathLst>
                <a:path w="223" h="432">
                  <a:moveTo>
                    <a:pt x="159" y="302"/>
                  </a:moveTo>
                  <a:lnTo>
                    <a:pt x="159" y="297"/>
                  </a:lnTo>
                  <a:lnTo>
                    <a:pt x="153" y="292"/>
                  </a:lnTo>
                  <a:lnTo>
                    <a:pt x="148" y="292"/>
                  </a:lnTo>
                  <a:lnTo>
                    <a:pt x="112" y="335"/>
                  </a:lnTo>
                  <a:lnTo>
                    <a:pt x="93" y="314"/>
                  </a:lnTo>
                  <a:lnTo>
                    <a:pt x="88" y="314"/>
                  </a:lnTo>
                  <a:lnTo>
                    <a:pt x="82" y="319"/>
                  </a:lnTo>
                  <a:lnTo>
                    <a:pt x="82" y="324"/>
                  </a:lnTo>
                  <a:lnTo>
                    <a:pt x="107" y="351"/>
                  </a:lnTo>
                  <a:lnTo>
                    <a:pt x="108" y="352"/>
                  </a:lnTo>
                  <a:lnTo>
                    <a:pt x="110" y="353"/>
                  </a:lnTo>
                  <a:lnTo>
                    <a:pt x="111" y="353"/>
                  </a:lnTo>
                  <a:lnTo>
                    <a:pt x="115" y="353"/>
                  </a:lnTo>
                  <a:lnTo>
                    <a:pt x="117" y="352"/>
                  </a:lnTo>
                  <a:lnTo>
                    <a:pt x="157" y="305"/>
                  </a:lnTo>
                  <a:lnTo>
                    <a:pt x="159" y="302"/>
                  </a:lnTo>
                  <a:close/>
                  <a:moveTo>
                    <a:pt x="223" y="0"/>
                  </a:moveTo>
                  <a:lnTo>
                    <a:pt x="215" y="0"/>
                  </a:lnTo>
                  <a:lnTo>
                    <a:pt x="215" y="8"/>
                  </a:lnTo>
                  <a:lnTo>
                    <a:pt x="215" y="401"/>
                  </a:lnTo>
                  <a:lnTo>
                    <a:pt x="21" y="401"/>
                  </a:lnTo>
                  <a:lnTo>
                    <a:pt x="13" y="404"/>
                  </a:lnTo>
                  <a:lnTo>
                    <a:pt x="7" y="409"/>
                  </a:lnTo>
                  <a:lnTo>
                    <a:pt x="7" y="18"/>
                  </a:lnTo>
                  <a:lnTo>
                    <a:pt x="17" y="8"/>
                  </a:lnTo>
                  <a:lnTo>
                    <a:pt x="84" y="8"/>
                  </a:lnTo>
                  <a:lnTo>
                    <a:pt x="84" y="44"/>
                  </a:lnTo>
                  <a:lnTo>
                    <a:pt x="84" y="236"/>
                  </a:lnTo>
                  <a:lnTo>
                    <a:pt x="84" y="237"/>
                  </a:lnTo>
                  <a:lnTo>
                    <a:pt x="85" y="239"/>
                  </a:lnTo>
                  <a:lnTo>
                    <a:pt x="105" y="264"/>
                  </a:lnTo>
                  <a:lnTo>
                    <a:pt x="105" y="282"/>
                  </a:lnTo>
                  <a:lnTo>
                    <a:pt x="109" y="285"/>
                  </a:lnTo>
                  <a:lnTo>
                    <a:pt x="117" y="285"/>
                  </a:lnTo>
                  <a:lnTo>
                    <a:pt x="120" y="282"/>
                  </a:lnTo>
                  <a:lnTo>
                    <a:pt x="120" y="264"/>
                  </a:lnTo>
                  <a:lnTo>
                    <a:pt x="132" y="250"/>
                  </a:lnTo>
                  <a:lnTo>
                    <a:pt x="141" y="237"/>
                  </a:lnTo>
                  <a:lnTo>
                    <a:pt x="142" y="236"/>
                  </a:lnTo>
                  <a:lnTo>
                    <a:pt x="142" y="44"/>
                  </a:lnTo>
                  <a:lnTo>
                    <a:pt x="142" y="32"/>
                  </a:lnTo>
                  <a:lnTo>
                    <a:pt x="142" y="8"/>
                  </a:lnTo>
                  <a:lnTo>
                    <a:pt x="215" y="8"/>
                  </a:lnTo>
                  <a:lnTo>
                    <a:pt x="215" y="0"/>
                  </a:lnTo>
                  <a:lnTo>
                    <a:pt x="127" y="0"/>
                  </a:lnTo>
                  <a:lnTo>
                    <a:pt x="127" y="32"/>
                  </a:lnTo>
                  <a:lnTo>
                    <a:pt x="127" y="47"/>
                  </a:lnTo>
                  <a:lnTo>
                    <a:pt x="127" y="232"/>
                  </a:lnTo>
                  <a:lnTo>
                    <a:pt x="113" y="250"/>
                  </a:lnTo>
                  <a:lnTo>
                    <a:pt x="99" y="232"/>
                  </a:lnTo>
                  <a:lnTo>
                    <a:pt x="99" y="47"/>
                  </a:lnTo>
                  <a:lnTo>
                    <a:pt x="127" y="47"/>
                  </a:lnTo>
                  <a:lnTo>
                    <a:pt x="127" y="32"/>
                  </a:lnTo>
                  <a:lnTo>
                    <a:pt x="99" y="32"/>
                  </a:lnTo>
                  <a:lnTo>
                    <a:pt x="99" y="8"/>
                  </a:lnTo>
                  <a:lnTo>
                    <a:pt x="99" y="0"/>
                  </a:lnTo>
                  <a:lnTo>
                    <a:pt x="19" y="0"/>
                  </a:lnTo>
                  <a:lnTo>
                    <a:pt x="9" y="6"/>
                  </a:lnTo>
                  <a:lnTo>
                    <a:pt x="4" y="15"/>
                  </a:lnTo>
                  <a:lnTo>
                    <a:pt x="1" y="20"/>
                  </a:lnTo>
                  <a:lnTo>
                    <a:pt x="0" y="25"/>
                  </a:lnTo>
                  <a:lnTo>
                    <a:pt x="0" y="431"/>
                  </a:lnTo>
                  <a:lnTo>
                    <a:pt x="2" y="424"/>
                  </a:lnTo>
                  <a:lnTo>
                    <a:pt x="13" y="413"/>
                  </a:lnTo>
                  <a:lnTo>
                    <a:pt x="20" y="409"/>
                  </a:lnTo>
                  <a:lnTo>
                    <a:pt x="21" y="409"/>
                  </a:lnTo>
                  <a:lnTo>
                    <a:pt x="223" y="409"/>
                  </a:lnTo>
                  <a:lnTo>
                    <a:pt x="223" y="8"/>
                  </a:lnTo>
                  <a:lnTo>
                    <a:pt x="22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6" name="Freeform 13"/>
            <p:cNvSpPr>
              <a:spLocks/>
            </p:cNvSpPr>
            <p:nvPr/>
          </p:nvSpPr>
          <p:spPr bwMode="auto">
            <a:xfrm>
              <a:off x="13475" y="60"/>
              <a:ext cx="238" cy="454"/>
            </a:xfrm>
            <a:custGeom>
              <a:avLst/>
              <a:gdLst>
                <a:gd name="T0" fmla="+- 0 13710 13475"/>
                <a:gd name="T1" fmla="*/ T0 w 238"/>
                <a:gd name="T2" fmla="+- 0 61 61"/>
                <a:gd name="T3" fmla="*/ 61 h 454"/>
                <a:gd name="T4" fmla="+- 0 13706 13475"/>
                <a:gd name="T5" fmla="*/ T4 w 238"/>
                <a:gd name="T6" fmla="+- 0 61 61"/>
                <a:gd name="T7" fmla="*/ 61 h 454"/>
                <a:gd name="T8" fmla="+- 0 13610 13475"/>
                <a:gd name="T9" fmla="*/ T8 w 238"/>
                <a:gd name="T10" fmla="+- 0 61 61"/>
                <a:gd name="T11" fmla="*/ 61 h 454"/>
                <a:gd name="T12" fmla="+- 0 13610 13475"/>
                <a:gd name="T13" fmla="*/ T12 w 238"/>
                <a:gd name="T14" fmla="+- 0 76 61"/>
                <a:gd name="T15" fmla="*/ 76 h 454"/>
                <a:gd name="T16" fmla="+- 0 13698 13475"/>
                <a:gd name="T17" fmla="*/ T16 w 238"/>
                <a:gd name="T18" fmla="+- 0 76 61"/>
                <a:gd name="T19" fmla="*/ 76 h 454"/>
                <a:gd name="T20" fmla="+- 0 13698 13475"/>
                <a:gd name="T21" fmla="*/ T20 w 238"/>
                <a:gd name="T22" fmla="+- 0 469 61"/>
                <a:gd name="T23" fmla="*/ 469 h 454"/>
                <a:gd name="T24" fmla="+- 0 13504 13475"/>
                <a:gd name="T25" fmla="*/ T24 w 238"/>
                <a:gd name="T26" fmla="+- 0 469 61"/>
                <a:gd name="T27" fmla="*/ 469 h 454"/>
                <a:gd name="T28" fmla="+- 0 13496 13475"/>
                <a:gd name="T29" fmla="*/ T28 w 238"/>
                <a:gd name="T30" fmla="+- 0 472 61"/>
                <a:gd name="T31" fmla="*/ 472 h 454"/>
                <a:gd name="T32" fmla="+- 0 13490 13475"/>
                <a:gd name="T33" fmla="*/ T32 w 238"/>
                <a:gd name="T34" fmla="+- 0 477 61"/>
                <a:gd name="T35" fmla="*/ 477 h 454"/>
                <a:gd name="T36" fmla="+- 0 13490 13475"/>
                <a:gd name="T37" fmla="*/ T36 w 238"/>
                <a:gd name="T38" fmla="+- 0 86 61"/>
                <a:gd name="T39" fmla="*/ 86 h 454"/>
                <a:gd name="T40" fmla="+- 0 13500 13475"/>
                <a:gd name="T41" fmla="*/ T40 w 238"/>
                <a:gd name="T42" fmla="+- 0 76 61"/>
                <a:gd name="T43" fmla="*/ 76 h 454"/>
                <a:gd name="T44" fmla="+- 0 13582 13475"/>
                <a:gd name="T45" fmla="*/ T44 w 238"/>
                <a:gd name="T46" fmla="+- 0 76 61"/>
                <a:gd name="T47" fmla="*/ 76 h 454"/>
                <a:gd name="T48" fmla="+- 0 13582 13475"/>
                <a:gd name="T49" fmla="*/ T48 w 238"/>
                <a:gd name="T50" fmla="+- 0 61 61"/>
                <a:gd name="T51" fmla="*/ 61 h 454"/>
                <a:gd name="T52" fmla="+- 0 13500 13475"/>
                <a:gd name="T53" fmla="*/ T52 w 238"/>
                <a:gd name="T54" fmla="+- 0 61 61"/>
                <a:gd name="T55" fmla="*/ 61 h 454"/>
                <a:gd name="T56" fmla="+- 0 13489 13475"/>
                <a:gd name="T57" fmla="*/ T56 w 238"/>
                <a:gd name="T58" fmla="+- 0 67 61"/>
                <a:gd name="T59" fmla="*/ 67 h 454"/>
                <a:gd name="T60" fmla="+- 0 13481 13475"/>
                <a:gd name="T61" fmla="*/ T60 w 238"/>
                <a:gd name="T62" fmla="+- 0 78 61"/>
                <a:gd name="T63" fmla="*/ 78 h 454"/>
                <a:gd name="T64" fmla="+- 0 13476 13475"/>
                <a:gd name="T65" fmla="*/ T64 w 238"/>
                <a:gd name="T66" fmla="+- 0 88 61"/>
                <a:gd name="T67" fmla="*/ 88 h 454"/>
                <a:gd name="T68" fmla="+- 0 13475 13475"/>
                <a:gd name="T69" fmla="*/ T68 w 238"/>
                <a:gd name="T70" fmla="+- 0 93 61"/>
                <a:gd name="T71" fmla="*/ 93 h 454"/>
                <a:gd name="T72" fmla="+- 0 13475 13475"/>
                <a:gd name="T73" fmla="*/ T72 w 238"/>
                <a:gd name="T74" fmla="+- 0 511 61"/>
                <a:gd name="T75" fmla="*/ 511 h 454"/>
                <a:gd name="T76" fmla="+- 0 13478 13475"/>
                <a:gd name="T77" fmla="*/ T76 w 238"/>
                <a:gd name="T78" fmla="+- 0 514 61"/>
                <a:gd name="T79" fmla="*/ 514 h 454"/>
                <a:gd name="T80" fmla="+- 0 13487 13475"/>
                <a:gd name="T81" fmla="*/ T80 w 238"/>
                <a:gd name="T82" fmla="+- 0 514 61"/>
                <a:gd name="T83" fmla="*/ 514 h 454"/>
                <a:gd name="T84" fmla="+- 0 13490 13475"/>
                <a:gd name="T85" fmla="*/ T84 w 238"/>
                <a:gd name="T86" fmla="+- 0 511 61"/>
                <a:gd name="T87" fmla="*/ 511 h 454"/>
                <a:gd name="T88" fmla="+- 0 13490 13475"/>
                <a:gd name="T89" fmla="*/ T88 w 238"/>
                <a:gd name="T90" fmla="+- 0 494 61"/>
                <a:gd name="T91" fmla="*/ 494 h 454"/>
                <a:gd name="T92" fmla="+- 0 13500 13475"/>
                <a:gd name="T93" fmla="*/ T92 w 238"/>
                <a:gd name="T94" fmla="+- 0 484 61"/>
                <a:gd name="T95" fmla="*/ 484 h 454"/>
                <a:gd name="T96" fmla="+- 0 13710 13475"/>
                <a:gd name="T97" fmla="*/ T96 w 238"/>
                <a:gd name="T98" fmla="+- 0 484 61"/>
                <a:gd name="T99" fmla="*/ 484 h 454"/>
                <a:gd name="T100" fmla="+- 0 13713 13475"/>
                <a:gd name="T101" fmla="*/ T100 w 238"/>
                <a:gd name="T102" fmla="+- 0 481 61"/>
                <a:gd name="T103" fmla="*/ 481 h 454"/>
                <a:gd name="T104" fmla="+- 0 13713 13475"/>
                <a:gd name="T105" fmla="*/ T104 w 238"/>
                <a:gd name="T106" fmla="+- 0 64 61"/>
                <a:gd name="T107" fmla="*/ 64 h 454"/>
                <a:gd name="T108" fmla="+- 0 13710 13475"/>
                <a:gd name="T109" fmla="*/ T108 w 238"/>
                <a:gd name="T110" fmla="+- 0 61 61"/>
                <a:gd name="T111" fmla="*/ 61 h 454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</a:cxnLst>
              <a:rect l="0" t="0" r="r" b="b"/>
              <a:pathLst>
                <a:path w="238" h="454">
                  <a:moveTo>
                    <a:pt x="235" y="0"/>
                  </a:moveTo>
                  <a:lnTo>
                    <a:pt x="231" y="0"/>
                  </a:lnTo>
                  <a:lnTo>
                    <a:pt x="135" y="0"/>
                  </a:lnTo>
                  <a:lnTo>
                    <a:pt x="135" y="15"/>
                  </a:lnTo>
                  <a:lnTo>
                    <a:pt x="223" y="15"/>
                  </a:lnTo>
                  <a:lnTo>
                    <a:pt x="223" y="408"/>
                  </a:lnTo>
                  <a:lnTo>
                    <a:pt x="29" y="408"/>
                  </a:lnTo>
                  <a:lnTo>
                    <a:pt x="21" y="411"/>
                  </a:lnTo>
                  <a:lnTo>
                    <a:pt x="15" y="416"/>
                  </a:lnTo>
                  <a:lnTo>
                    <a:pt x="15" y="25"/>
                  </a:lnTo>
                  <a:lnTo>
                    <a:pt x="25" y="15"/>
                  </a:lnTo>
                  <a:lnTo>
                    <a:pt x="107" y="15"/>
                  </a:lnTo>
                  <a:lnTo>
                    <a:pt x="107" y="0"/>
                  </a:lnTo>
                  <a:lnTo>
                    <a:pt x="25" y="0"/>
                  </a:lnTo>
                  <a:lnTo>
                    <a:pt x="14" y="6"/>
                  </a:lnTo>
                  <a:lnTo>
                    <a:pt x="6" y="17"/>
                  </a:lnTo>
                  <a:lnTo>
                    <a:pt x="1" y="27"/>
                  </a:lnTo>
                  <a:lnTo>
                    <a:pt x="0" y="32"/>
                  </a:lnTo>
                  <a:lnTo>
                    <a:pt x="0" y="450"/>
                  </a:lnTo>
                  <a:lnTo>
                    <a:pt x="3" y="453"/>
                  </a:lnTo>
                  <a:lnTo>
                    <a:pt x="12" y="453"/>
                  </a:lnTo>
                  <a:lnTo>
                    <a:pt x="15" y="450"/>
                  </a:lnTo>
                  <a:lnTo>
                    <a:pt x="15" y="433"/>
                  </a:lnTo>
                  <a:lnTo>
                    <a:pt x="25" y="423"/>
                  </a:lnTo>
                  <a:lnTo>
                    <a:pt x="235" y="423"/>
                  </a:lnTo>
                  <a:lnTo>
                    <a:pt x="238" y="420"/>
                  </a:lnTo>
                  <a:lnTo>
                    <a:pt x="238" y="3"/>
                  </a:lnTo>
                  <a:lnTo>
                    <a:pt x="235" y="0"/>
                  </a:lnTo>
                  <a:close/>
                </a:path>
              </a:pathLst>
            </a:custGeom>
            <a:solidFill>
              <a:srgbClr val="0067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pic>
          <p:nvPicPr>
            <p:cNvPr id="27" name="Picture 1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296" y="106"/>
              <a:ext cx="145" cy="1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8" name="AutoShape 15"/>
            <p:cNvSpPr>
              <a:spLocks/>
            </p:cNvSpPr>
            <p:nvPr/>
          </p:nvSpPr>
          <p:spPr bwMode="auto">
            <a:xfrm>
              <a:off x="13296" y="260"/>
              <a:ext cx="145" cy="148"/>
            </a:xfrm>
            <a:custGeom>
              <a:avLst/>
              <a:gdLst>
                <a:gd name="T0" fmla="+- 0 13440 13296"/>
                <a:gd name="T1" fmla="*/ T0 w 145"/>
                <a:gd name="T2" fmla="+- 0 396 261"/>
                <a:gd name="T3" fmla="*/ 396 h 148"/>
                <a:gd name="T4" fmla="+- 0 13437 13296"/>
                <a:gd name="T5" fmla="*/ T4 w 145"/>
                <a:gd name="T6" fmla="+- 0 393 261"/>
                <a:gd name="T7" fmla="*/ 393 h 148"/>
                <a:gd name="T8" fmla="+- 0 13300 13296"/>
                <a:gd name="T9" fmla="*/ T8 w 145"/>
                <a:gd name="T10" fmla="+- 0 393 261"/>
                <a:gd name="T11" fmla="*/ 393 h 148"/>
                <a:gd name="T12" fmla="+- 0 13296 13296"/>
                <a:gd name="T13" fmla="*/ T12 w 145"/>
                <a:gd name="T14" fmla="+- 0 396 261"/>
                <a:gd name="T15" fmla="*/ 396 h 148"/>
                <a:gd name="T16" fmla="+- 0 13296 13296"/>
                <a:gd name="T17" fmla="*/ T16 w 145"/>
                <a:gd name="T18" fmla="+- 0 405 261"/>
                <a:gd name="T19" fmla="*/ 405 h 148"/>
                <a:gd name="T20" fmla="+- 0 13300 13296"/>
                <a:gd name="T21" fmla="*/ T20 w 145"/>
                <a:gd name="T22" fmla="+- 0 408 261"/>
                <a:gd name="T23" fmla="*/ 408 h 148"/>
                <a:gd name="T24" fmla="+- 0 13437 13296"/>
                <a:gd name="T25" fmla="*/ T24 w 145"/>
                <a:gd name="T26" fmla="+- 0 408 261"/>
                <a:gd name="T27" fmla="*/ 408 h 148"/>
                <a:gd name="T28" fmla="+- 0 13440 13296"/>
                <a:gd name="T29" fmla="*/ T28 w 145"/>
                <a:gd name="T30" fmla="+- 0 405 261"/>
                <a:gd name="T31" fmla="*/ 405 h 148"/>
                <a:gd name="T32" fmla="+- 0 13440 13296"/>
                <a:gd name="T33" fmla="*/ T32 w 145"/>
                <a:gd name="T34" fmla="+- 0 400 261"/>
                <a:gd name="T35" fmla="*/ 400 h 148"/>
                <a:gd name="T36" fmla="+- 0 13440 13296"/>
                <a:gd name="T37" fmla="*/ T36 w 145"/>
                <a:gd name="T38" fmla="+- 0 396 261"/>
                <a:gd name="T39" fmla="*/ 396 h 148"/>
                <a:gd name="T40" fmla="+- 0 13440 13296"/>
                <a:gd name="T41" fmla="*/ T40 w 145"/>
                <a:gd name="T42" fmla="+- 0 346 261"/>
                <a:gd name="T43" fmla="*/ 346 h 148"/>
                <a:gd name="T44" fmla="+- 0 13437 13296"/>
                <a:gd name="T45" fmla="*/ T44 w 145"/>
                <a:gd name="T46" fmla="+- 0 343 261"/>
                <a:gd name="T47" fmla="*/ 343 h 148"/>
                <a:gd name="T48" fmla="+- 0 13300 13296"/>
                <a:gd name="T49" fmla="*/ T48 w 145"/>
                <a:gd name="T50" fmla="+- 0 343 261"/>
                <a:gd name="T51" fmla="*/ 343 h 148"/>
                <a:gd name="T52" fmla="+- 0 13296 13296"/>
                <a:gd name="T53" fmla="*/ T52 w 145"/>
                <a:gd name="T54" fmla="+- 0 346 261"/>
                <a:gd name="T55" fmla="*/ 346 h 148"/>
                <a:gd name="T56" fmla="+- 0 13296 13296"/>
                <a:gd name="T57" fmla="*/ T56 w 145"/>
                <a:gd name="T58" fmla="+- 0 354 261"/>
                <a:gd name="T59" fmla="*/ 354 h 148"/>
                <a:gd name="T60" fmla="+- 0 13300 13296"/>
                <a:gd name="T61" fmla="*/ T60 w 145"/>
                <a:gd name="T62" fmla="+- 0 358 261"/>
                <a:gd name="T63" fmla="*/ 358 h 148"/>
                <a:gd name="T64" fmla="+- 0 13437 13296"/>
                <a:gd name="T65" fmla="*/ T64 w 145"/>
                <a:gd name="T66" fmla="+- 0 358 261"/>
                <a:gd name="T67" fmla="*/ 358 h 148"/>
                <a:gd name="T68" fmla="+- 0 13440 13296"/>
                <a:gd name="T69" fmla="*/ T68 w 145"/>
                <a:gd name="T70" fmla="+- 0 354 261"/>
                <a:gd name="T71" fmla="*/ 354 h 148"/>
                <a:gd name="T72" fmla="+- 0 13440 13296"/>
                <a:gd name="T73" fmla="*/ T72 w 145"/>
                <a:gd name="T74" fmla="+- 0 350 261"/>
                <a:gd name="T75" fmla="*/ 350 h 148"/>
                <a:gd name="T76" fmla="+- 0 13440 13296"/>
                <a:gd name="T77" fmla="*/ T76 w 145"/>
                <a:gd name="T78" fmla="+- 0 346 261"/>
                <a:gd name="T79" fmla="*/ 346 h 148"/>
                <a:gd name="T80" fmla="+- 0 13440 13296"/>
                <a:gd name="T81" fmla="*/ T80 w 145"/>
                <a:gd name="T82" fmla="+- 0 264 261"/>
                <a:gd name="T83" fmla="*/ 264 h 148"/>
                <a:gd name="T84" fmla="+- 0 13437 13296"/>
                <a:gd name="T85" fmla="*/ T84 w 145"/>
                <a:gd name="T86" fmla="+- 0 261 261"/>
                <a:gd name="T87" fmla="*/ 261 h 148"/>
                <a:gd name="T88" fmla="+- 0 13300 13296"/>
                <a:gd name="T89" fmla="*/ T88 w 145"/>
                <a:gd name="T90" fmla="+- 0 261 261"/>
                <a:gd name="T91" fmla="*/ 261 h 148"/>
                <a:gd name="T92" fmla="+- 0 13296 13296"/>
                <a:gd name="T93" fmla="*/ T92 w 145"/>
                <a:gd name="T94" fmla="+- 0 264 261"/>
                <a:gd name="T95" fmla="*/ 264 h 148"/>
                <a:gd name="T96" fmla="+- 0 13296 13296"/>
                <a:gd name="T97" fmla="*/ T96 w 145"/>
                <a:gd name="T98" fmla="+- 0 272 261"/>
                <a:gd name="T99" fmla="*/ 272 h 148"/>
                <a:gd name="T100" fmla="+- 0 13300 13296"/>
                <a:gd name="T101" fmla="*/ T100 w 145"/>
                <a:gd name="T102" fmla="+- 0 276 261"/>
                <a:gd name="T103" fmla="*/ 276 h 148"/>
                <a:gd name="T104" fmla="+- 0 13437 13296"/>
                <a:gd name="T105" fmla="*/ T104 w 145"/>
                <a:gd name="T106" fmla="+- 0 276 261"/>
                <a:gd name="T107" fmla="*/ 276 h 148"/>
                <a:gd name="T108" fmla="+- 0 13440 13296"/>
                <a:gd name="T109" fmla="*/ T108 w 145"/>
                <a:gd name="T110" fmla="+- 0 272 261"/>
                <a:gd name="T111" fmla="*/ 272 h 148"/>
                <a:gd name="T112" fmla="+- 0 13440 13296"/>
                <a:gd name="T113" fmla="*/ T112 w 145"/>
                <a:gd name="T114" fmla="+- 0 268 261"/>
                <a:gd name="T115" fmla="*/ 268 h 148"/>
                <a:gd name="T116" fmla="+- 0 13440 13296"/>
                <a:gd name="T117" fmla="*/ T116 w 145"/>
                <a:gd name="T118" fmla="+- 0 264 261"/>
                <a:gd name="T119" fmla="*/ 264 h 148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</a:cxnLst>
              <a:rect l="0" t="0" r="r" b="b"/>
              <a:pathLst>
                <a:path w="145" h="148">
                  <a:moveTo>
                    <a:pt x="144" y="135"/>
                  </a:moveTo>
                  <a:lnTo>
                    <a:pt x="141" y="132"/>
                  </a:lnTo>
                  <a:lnTo>
                    <a:pt x="4" y="132"/>
                  </a:lnTo>
                  <a:lnTo>
                    <a:pt x="0" y="135"/>
                  </a:lnTo>
                  <a:lnTo>
                    <a:pt x="0" y="144"/>
                  </a:lnTo>
                  <a:lnTo>
                    <a:pt x="4" y="147"/>
                  </a:lnTo>
                  <a:lnTo>
                    <a:pt x="141" y="147"/>
                  </a:lnTo>
                  <a:lnTo>
                    <a:pt x="144" y="144"/>
                  </a:lnTo>
                  <a:lnTo>
                    <a:pt x="144" y="139"/>
                  </a:lnTo>
                  <a:lnTo>
                    <a:pt x="144" y="135"/>
                  </a:lnTo>
                  <a:close/>
                  <a:moveTo>
                    <a:pt x="144" y="85"/>
                  </a:moveTo>
                  <a:lnTo>
                    <a:pt x="141" y="82"/>
                  </a:lnTo>
                  <a:lnTo>
                    <a:pt x="4" y="82"/>
                  </a:lnTo>
                  <a:lnTo>
                    <a:pt x="0" y="85"/>
                  </a:lnTo>
                  <a:lnTo>
                    <a:pt x="0" y="93"/>
                  </a:lnTo>
                  <a:lnTo>
                    <a:pt x="4" y="97"/>
                  </a:lnTo>
                  <a:lnTo>
                    <a:pt x="141" y="97"/>
                  </a:lnTo>
                  <a:lnTo>
                    <a:pt x="144" y="93"/>
                  </a:lnTo>
                  <a:lnTo>
                    <a:pt x="144" y="89"/>
                  </a:lnTo>
                  <a:lnTo>
                    <a:pt x="144" y="85"/>
                  </a:lnTo>
                  <a:close/>
                  <a:moveTo>
                    <a:pt x="144" y="3"/>
                  </a:moveTo>
                  <a:lnTo>
                    <a:pt x="141" y="0"/>
                  </a:lnTo>
                  <a:lnTo>
                    <a:pt x="4" y="0"/>
                  </a:lnTo>
                  <a:lnTo>
                    <a:pt x="0" y="3"/>
                  </a:lnTo>
                  <a:lnTo>
                    <a:pt x="0" y="11"/>
                  </a:lnTo>
                  <a:lnTo>
                    <a:pt x="4" y="15"/>
                  </a:lnTo>
                  <a:lnTo>
                    <a:pt x="141" y="15"/>
                  </a:lnTo>
                  <a:lnTo>
                    <a:pt x="144" y="11"/>
                  </a:lnTo>
                  <a:lnTo>
                    <a:pt x="144" y="7"/>
                  </a:lnTo>
                  <a:lnTo>
                    <a:pt x="144" y="3"/>
                  </a:lnTo>
                  <a:close/>
                </a:path>
              </a:pathLst>
            </a:custGeom>
            <a:solidFill>
              <a:srgbClr val="0067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0" name="AutoShape 16"/>
            <p:cNvSpPr>
              <a:spLocks/>
            </p:cNvSpPr>
            <p:nvPr/>
          </p:nvSpPr>
          <p:spPr bwMode="auto">
            <a:xfrm>
              <a:off x="13574" y="13"/>
              <a:ext cx="43" cy="317"/>
            </a:xfrm>
            <a:custGeom>
              <a:avLst/>
              <a:gdLst>
                <a:gd name="T0" fmla="+- 0 13608 13574"/>
                <a:gd name="T1" fmla="*/ T0 w 43"/>
                <a:gd name="T2" fmla="+- 0 13 13"/>
                <a:gd name="T3" fmla="*/ 13 h 317"/>
                <a:gd name="T4" fmla="+- 0 13584 13574"/>
                <a:gd name="T5" fmla="*/ T4 w 43"/>
                <a:gd name="T6" fmla="+- 0 13 13"/>
                <a:gd name="T7" fmla="*/ 13 h 317"/>
                <a:gd name="T8" fmla="+- 0 13574 13574"/>
                <a:gd name="T9" fmla="*/ T8 w 43"/>
                <a:gd name="T10" fmla="+- 0 23 13"/>
                <a:gd name="T11" fmla="*/ 23 h 317"/>
                <a:gd name="T12" fmla="+- 0 13574 13574"/>
                <a:gd name="T13" fmla="*/ T12 w 43"/>
                <a:gd name="T14" fmla="+- 0 302 13"/>
                <a:gd name="T15" fmla="*/ 302 h 317"/>
                <a:gd name="T16" fmla="+- 0 13596 13574"/>
                <a:gd name="T17" fmla="*/ T16 w 43"/>
                <a:gd name="T18" fmla="+- 0 330 13"/>
                <a:gd name="T19" fmla="*/ 330 h 317"/>
                <a:gd name="T20" fmla="+- 0 13605 13574"/>
                <a:gd name="T21" fmla="*/ T20 w 43"/>
                <a:gd name="T22" fmla="+- 0 318 13"/>
                <a:gd name="T23" fmla="*/ 318 h 317"/>
                <a:gd name="T24" fmla="+- 0 13596 13574"/>
                <a:gd name="T25" fmla="*/ T24 w 43"/>
                <a:gd name="T26" fmla="+- 0 318 13"/>
                <a:gd name="T27" fmla="*/ 318 h 317"/>
                <a:gd name="T28" fmla="+- 0 13582 13574"/>
                <a:gd name="T29" fmla="*/ T28 w 43"/>
                <a:gd name="T30" fmla="+- 0 300 13"/>
                <a:gd name="T31" fmla="*/ 300 h 317"/>
                <a:gd name="T32" fmla="+- 0 13582 13574"/>
                <a:gd name="T33" fmla="*/ T32 w 43"/>
                <a:gd name="T34" fmla="+- 0 115 13"/>
                <a:gd name="T35" fmla="*/ 115 h 317"/>
                <a:gd name="T36" fmla="+- 0 13617 13574"/>
                <a:gd name="T37" fmla="*/ T36 w 43"/>
                <a:gd name="T38" fmla="+- 0 115 13"/>
                <a:gd name="T39" fmla="*/ 115 h 317"/>
                <a:gd name="T40" fmla="+- 0 13617 13574"/>
                <a:gd name="T41" fmla="*/ T40 w 43"/>
                <a:gd name="T42" fmla="+- 0 100 13"/>
                <a:gd name="T43" fmla="*/ 100 h 317"/>
                <a:gd name="T44" fmla="+- 0 13582 13574"/>
                <a:gd name="T45" fmla="*/ T44 w 43"/>
                <a:gd name="T46" fmla="+- 0 100 13"/>
                <a:gd name="T47" fmla="*/ 100 h 317"/>
                <a:gd name="T48" fmla="+- 0 13582 13574"/>
                <a:gd name="T49" fmla="*/ T48 w 43"/>
                <a:gd name="T50" fmla="+- 0 27 13"/>
                <a:gd name="T51" fmla="*/ 27 h 317"/>
                <a:gd name="T52" fmla="+- 0 13588 13574"/>
                <a:gd name="T53" fmla="*/ T52 w 43"/>
                <a:gd name="T54" fmla="+- 0 21 13"/>
                <a:gd name="T55" fmla="*/ 21 h 317"/>
                <a:gd name="T56" fmla="+- 0 13615 13574"/>
                <a:gd name="T57" fmla="*/ T56 w 43"/>
                <a:gd name="T58" fmla="+- 0 21 13"/>
                <a:gd name="T59" fmla="*/ 21 h 317"/>
                <a:gd name="T60" fmla="+- 0 13608 13574"/>
                <a:gd name="T61" fmla="*/ T60 w 43"/>
                <a:gd name="T62" fmla="+- 0 13 13"/>
                <a:gd name="T63" fmla="*/ 13 h 317"/>
                <a:gd name="T64" fmla="+- 0 13617 13574"/>
                <a:gd name="T65" fmla="*/ T64 w 43"/>
                <a:gd name="T66" fmla="+- 0 115 13"/>
                <a:gd name="T67" fmla="*/ 115 h 317"/>
                <a:gd name="T68" fmla="+- 0 13610 13574"/>
                <a:gd name="T69" fmla="*/ T68 w 43"/>
                <a:gd name="T70" fmla="+- 0 115 13"/>
                <a:gd name="T71" fmla="*/ 115 h 317"/>
                <a:gd name="T72" fmla="+- 0 13610 13574"/>
                <a:gd name="T73" fmla="*/ T72 w 43"/>
                <a:gd name="T74" fmla="+- 0 300 13"/>
                <a:gd name="T75" fmla="*/ 300 h 317"/>
                <a:gd name="T76" fmla="+- 0 13596 13574"/>
                <a:gd name="T77" fmla="*/ T76 w 43"/>
                <a:gd name="T78" fmla="+- 0 318 13"/>
                <a:gd name="T79" fmla="*/ 318 h 317"/>
                <a:gd name="T80" fmla="+- 0 13605 13574"/>
                <a:gd name="T81" fmla="*/ T80 w 43"/>
                <a:gd name="T82" fmla="+- 0 318 13"/>
                <a:gd name="T83" fmla="*/ 318 h 317"/>
                <a:gd name="T84" fmla="+- 0 13617 13574"/>
                <a:gd name="T85" fmla="*/ T84 w 43"/>
                <a:gd name="T86" fmla="+- 0 302 13"/>
                <a:gd name="T87" fmla="*/ 302 h 317"/>
                <a:gd name="T88" fmla="+- 0 13617 13574"/>
                <a:gd name="T89" fmla="*/ T88 w 43"/>
                <a:gd name="T90" fmla="+- 0 115 13"/>
                <a:gd name="T91" fmla="*/ 115 h 317"/>
                <a:gd name="T92" fmla="+- 0 13615 13574"/>
                <a:gd name="T93" fmla="*/ T92 w 43"/>
                <a:gd name="T94" fmla="+- 0 21 13"/>
                <a:gd name="T95" fmla="*/ 21 h 317"/>
                <a:gd name="T96" fmla="+- 0 13603 13574"/>
                <a:gd name="T97" fmla="*/ T96 w 43"/>
                <a:gd name="T98" fmla="+- 0 21 13"/>
                <a:gd name="T99" fmla="*/ 21 h 317"/>
                <a:gd name="T100" fmla="+- 0 13610 13574"/>
                <a:gd name="T101" fmla="*/ T100 w 43"/>
                <a:gd name="T102" fmla="+- 0 27 13"/>
                <a:gd name="T103" fmla="*/ 27 h 317"/>
                <a:gd name="T104" fmla="+- 0 13610 13574"/>
                <a:gd name="T105" fmla="*/ T104 w 43"/>
                <a:gd name="T106" fmla="+- 0 100 13"/>
                <a:gd name="T107" fmla="*/ 100 h 317"/>
                <a:gd name="T108" fmla="+- 0 13617 13574"/>
                <a:gd name="T109" fmla="*/ T108 w 43"/>
                <a:gd name="T110" fmla="+- 0 100 13"/>
                <a:gd name="T111" fmla="*/ 100 h 317"/>
                <a:gd name="T112" fmla="+- 0 13617 13574"/>
                <a:gd name="T113" fmla="*/ T112 w 43"/>
                <a:gd name="T114" fmla="+- 0 23 13"/>
                <a:gd name="T115" fmla="*/ 23 h 317"/>
                <a:gd name="T116" fmla="+- 0 13615 13574"/>
                <a:gd name="T117" fmla="*/ T116 w 43"/>
                <a:gd name="T118" fmla="+- 0 21 13"/>
                <a:gd name="T119" fmla="*/ 21 h 317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</a:cxnLst>
              <a:rect l="0" t="0" r="r" b="b"/>
              <a:pathLst>
                <a:path w="43" h="317">
                  <a:moveTo>
                    <a:pt x="34" y="0"/>
                  </a:moveTo>
                  <a:lnTo>
                    <a:pt x="10" y="0"/>
                  </a:lnTo>
                  <a:lnTo>
                    <a:pt x="0" y="10"/>
                  </a:lnTo>
                  <a:lnTo>
                    <a:pt x="0" y="289"/>
                  </a:lnTo>
                  <a:lnTo>
                    <a:pt x="22" y="317"/>
                  </a:lnTo>
                  <a:lnTo>
                    <a:pt x="31" y="305"/>
                  </a:lnTo>
                  <a:lnTo>
                    <a:pt x="22" y="305"/>
                  </a:lnTo>
                  <a:lnTo>
                    <a:pt x="8" y="287"/>
                  </a:lnTo>
                  <a:lnTo>
                    <a:pt x="8" y="102"/>
                  </a:lnTo>
                  <a:lnTo>
                    <a:pt x="43" y="102"/>
                  </a:lnTo>
                  <a:lnTo>
                    <a:pt x="43" y="87"/>
                  </a:lnTo>
                  <a:lnTo>
                    <a:pt x="8" y="87"/>
                  </a:lnTo>
                  <a:lnTo>
                    <a:pt x="8" y="14"/>
                  </a:lnTo>
                  <a:lnTo>
                    <a:pt x="14" y="8"/>
                  </a:lnTo>
                  <a:lnTo>
                    <a:pt x="41" y="8"/>
                  </a:lnTo>
                  <a:lnTo>
                    <a:pt x="34" y="0"/>
                  </a:lnTo>
                  <a:close/>
                  <a:moveTo>
                    <a:pt x="43" y="102"/>
                  </a:moveTo>
                  <a:lnTo>
                    <a:pt x="36" y="102"/>
                  </a:lnTo>
                  <a:lnTo>
                    <a:pt x="36" y="287"/>
                  </a:lnTo>
                  <a:lnTo>
                    <a:pt x="22" y="305"/>
                  </a:lnTo>
                  <a:lnTo>
                    <a:pt x="31" y="305"/>
                  </a:lnTo>
                  <a:lnTo>
                    <a:pt x="43" y="289"/>
                  </a:lnTo>
                  <a:lnTo>
                    <a:pt x="43" y="102"/>
                  </a:lnTo>
                  <a:close/>
                  <a:moveTo>
                    <a:pt x="41" y="8"/>
                  </a:moveTo>
                  <a:lnTo>
                    <a:pt x="29" y="8"/>
                  </a:lnTo>
                  <a:lnTo>
                    <a:pt x="36" y="14"/>
                  </a:lnTo>
                  <a:lnTo>
                    <a:pt x="36" y="87"/>
                  </a:lnTo>
                  <a:lnTo>
                    <a:pt x="43" y="87"/>
                  </a:lnTo>
                  <a:lnTo>
                    <a:pt x="43" y="10"/>
                  </a:lnTo>
                  <a:lnTo>
                    <a:pt x="41" y="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1" name="Freeform 17"/>
            <p:cNvSpPr>
              <a:spLocks/>
            </p:cNvSpPr>
            <p:nvPr/>
          </p:nvSpPr>
          <p:spPr bwMode="auto">
            <a:xfrm>
              <a:off x="13566" y="5"/>
              <a:ext cx="58" cy="348"/>
            </a:xfrm>
            <a:custGeom>
              <a:avLst/>
              <a:gdLst>
                <a:gd name="T0" fmla="+- 0 13625 13567"/>
                <a:gd name="T1" fmla="*/ T0 w 58"/>
                <a:gd name="T2" fmla="+- 0 35 6"/>
                <a:gd name="T3" fmla="*/ 35 h 348"/>
                <a:gd name="T4" fmla="+- 0 13622 13567"/>
                <a:gd name="T5" fmla="*/ T4 w 58"/>
                <a:gd name="T6" fmla="+- 0 23 6"/>
                <a:gd name="T7" fmla="*/ 23 h 348"/>
                <a:gd name="T8" fmla="+- 0 13621 13567"/>
                <a:gd name="T9" fmla="*/ T8 w 58"/>
                <a:gd name="T10" fmla="+- 0 21 6"/>
                <a:gd name="T11" fmla="*/ 21 h 348"/>
                <a:gd name="T12" fmla="+- 0 13616 13567"/>
                <a:gd name="T13" fmla="*/ T12 w 58"/>
                <a:gd name="T14" fmla="+- 0 14 6"/>
                <a:gd name="T15" fmla="*/ 14 h 348"/>
                <a:gd name="T16" fmla="+- 0 13610 13567"/>
                <a:gd name="T17" fmla="*/ T16 w 58"/>
                <a:gd name="T18" fmla="+- 0 10 6"/>
                <a:gd name="T19" fmla="*/ 10 h 348"/>
                <a:gd name="T20" fmla="+- 0 13610 13567"/>
                <a:gd name="T21" fmla="*/ T20 w 58"/>
                <a:gd name="T22" fmla="+- 0 27 6"/>
                <a:gd name="T23" fmla="*/ 27 h 348"/>
                <a:gd name="T24" fmla="+- 0 13610 13567"/>
                <a:gd name="T25" fmla="*/ T24 w 58"/>
                <a:gd name="T26" fmla="+- 0 100 6"/>
                <a:gd name="T27" fmla="*/ 100 h 348"/>
                <a:gd name="T28" fmla="+- 0 13610 13567"/>
                <a:gd name="T29" fmla="*/ T28 w 58"/>
                <a:gd name="T30" fmla="+- 0 115 6"/>
                <a:gd name="T31" fmla="*/ 115 h 348"/>
                <a:gd name="T32" fmla="+- 0 13610 13567"/>
                <a:gd name="T33" fmla="*/ T32 w 58"/>
                <a:gd name="T34" fmla="+- 0 300 6"/>
                <a:gd name="T35" fmla="*/ 300 h 348"/>
                <a:gd name="T36" fmla="+- 0 13596 13567"/>
                <a:gd name="T37" fmla="*/ T36 w 58"/>
                <a:gd name="T38" fmla="+- 0 318 6"/>
                <a:gd name="T39" fmla="*/ 318 h 348"/>
                <a:gd name="T40" fmla="+- 0 13582 13567"/>
                <a:gd name="T41" fmla="*/ T40 w 58"/>
                <a:gd name="T42" fmla="+- 0 300 6"/>
                <a:gd name="T43" fmla="*/ 300 h 348"/>
                <a:gd name="T44" fmla="+- 0 13582 13567"/>
                <a:gd name="T45" fmla="*/ T44 w 58"/>
                <a:gd name="T46" fmla="+- 0 115 6"/>
                <a:gd name="T47" fmla="*/ 115 h 348"/>
                <a:gd name="T48" fmla="+- 0 13610 13567"/>
                <a:gd name="T49" fmla="*/ T48 w 58"/>
                <a:gd name="T50" fmla="+- 0 115 6"/>
                <a:gd name="T51" fmla="*/ 115 h 348"/>
                <a:gd name="T52" fmla="+- 0 13610 13567"/>
                <a:gd name="T53" fmla="*/ T52 w 58"/>
                <a:gd name="T54" fmla="+- 0 100 6"/>
                <a:gd name="T55" fmla="*/ 100 h 348"/>
                <a:gd name="T56" fmla="+- 0 13582 13567"/>
                <a:gd name="T57" fmla="*/ T56 w 58"/>
                <a:gd name="T58" fmla="+- 0 100 6"/>
                <a:gd name="T59" fmla="*/ 100 h 348"/>
                <a:gd name="T60" fmla="+- 0 13582 13567"/>
                <a:gd name="T61" fmla="*/ T60 w 58"/>
                <a:gd name="T62" fmla="+- 0 27 6"/>
                <a:gd name="T63" fmla="*/ 27 h 348"/>
                <a:gd name="T64" fmla="+- 0 13588 13567"/>
                <a:gd name="T65" fmla="*/ T64 w 58"/>
                <a:gd name="T66" fmla="+- 0 21 6"/>
                <a:gd name="T67" fmla="*/ 21 h 348"/>
                <a:gd name="T68" fmla="+- 0 13603 13567"/>
                <a:gd name="T69" fmla="*/ T68 w 58"/>
                <a:gd name="T70" fmla="+- 0 21 6"/>
                <a:gd name="T71" fmla="*/ 21 h 348"/>
                <a:gd name="T72" fmla="+- 0 13610 13567"/>
                <a:gd name="T73" fmla="*/ T72 w 58"/>
                <a:gd name="T74" fmla="+- 0 27 6"/>
                <a:gd name="T75" fmla="*/ 27 h 348"/>
                <a:gd name="T76" fmla="+- 0 13610 13567"/>
                <a:gd name="T77" fmla="*/ T76 w 58"/>
                <a:gd name="T78" fmla="+- 0 10 6"/>
                <a:gd name="T79" fmla="*/ 10 h 348"/>
                <a:gd name="T80" fmla="+- 0 13607 13567"/>
                <a:gd name="T81" fmla="*/ T80 w 58"/>
                <a:gd name="T82" fmla="+- 0 8 6"/>
                <a:gd name="T83" fmla="*/ 8 h 348"/>
                <a:gd name="T84" fmla="+- 0 13596 13567"/>
                <a:gd name="T85" fmla="*/ T84 w 58"/>
                <a:gd name="T86" fmla="+- 0 6 6"/>
                <a:gd name="T87" fmla="*/ 6 h 348"/>
                <a:gd name="T88" fmla="+- 0 13584 13567"/>
                <a:gd name="T89" fmla="*/ T88 w 58"/>
                <a:gd name="T90" fmla="+- 0 8 6"/>
                <a:gd name="T91" fmla="*/ 8 h 348"/>
                <a:gd name="T92" fmla="+- 0 13575 13567"/>
                <a:gd name="T93" fmla="*/ T92 w 58"/>
                <a:gd name="T94" fmla="+- 0 14 6"/>
                <a:gd name="T95" fmla="*/ 14 h 348"/>
                <a:gd name="T96" fmla="+- 0 13569 13567"/>
                <a:gd name="T97" fmla="*/ T96 w 58"/>
                <a:gd name="T98" fmla="+- 0 23 6"/>
                <a:gd name="T99" fmla="*/ 23 h 348"/>
                <a:gd name="T100" fmla="+- 0 13567 13567"/>
                <a:gd name="T101" fmla="*/ T100 w 58"/>
                <a:gd name="T102" fmla="+- 0 35 6"/>
                <a:gd name="T103" fmla="*/ 35 h 348"/>
                <a:gd name="T104" fmla="+- 0 13567 13567"/>
                <a:gd name="T105" fmla="*/ T104 w 58"/>
                <a:gd name="T106" fmla="+- 0 103 6"/>
                <a:gd name="T107" fmla="*/ 103 h 348"/>
                <a:gd name="T108" fmla="+- 0 13567 13567"/>
                <a:gd name="T109" fmla="*/ T108 w 58"/>
                <a:gd name="T110" fmla="+- 0 112 6"/>
                <a:gd name="T111" fmla="*/ 112 h 348"/>
                <a:gd name="T112" fmla="+- 0 13567 13567"/>
                <a:gd name="T113" fmla="*/ T112 w 58"/>
                <a:gd name="T114" fmla="+- 0 304 6"/>
                <a:gd name="T115" fmla="*/ 304 h 348"/>
                <a:gd name="T116" fmla="+- 0 13567 13567"/>
                <a:gd name="T117" fmla="*/ T116 w 58"/>
                <a:gd name="T118" fmla="+- 0 305 6"/>
                <a:gd name="T119" fmla="*/ 305 h 348"/>
                <a:gd name="T120" fmla="+- 0 13568 13567"/>
                <a:gd name="T121" fmla="*/ T120 w 58"/>
                <a:gd name="T122" fmla="+- 0 307 6"/>
                <a:gd name="T123" fmla="*/ 307 h 348"/>
                <a:gd name="T124" fmla="+- 0 13588 13567"/>
                <a:gd name="T125" fmla="*/ T124 w 58"/>
                <a:gd name="T126" fmla="+- 0 332 6"/>
                <a:gd name="T127" fmla="*/ 332 h 348"/>
                <a:gd name="T128" fmla="+- 0 13588 13567"/>
                <a:gd name="T129" fmla="*/ T128 w 58"/>
                <a:gd name="T130" fmla="+- 0 350 6"/>
                <a:gd name="T131" fmla="*/ 350 h 348"/>
                <a:gd name="T132" fmla="+- 0 13592 13567"/>
                <a:gd name="T133" fmla="*/ T132 w 58"/>
                <a:gd name="T134" fmla="+- 0 353 6"/>
                <a:gd name="T135" fmla="*/ 353 h 348"/>
                <a:gd name="T136" fmla="+- 0 13600 13567"/>
                <a:gd name="T137" fmla="*/ T136 w 58"/>
                <a:gd name="T138" fmla="+- 0 353 6"/>
                <a:gd name="T139" fmla="*/ 353 h 348"/>
                <a:gd name="T140" fmla="+- 0 13603 13567"/>
                <a:gd name="T141" fmla="*/ T140 w 58"/>
                <a:gd name="T142" fmla="+- 0 350 6"/>
                <a:gd name="T143" fmla="*/ 350 h 348"/>
                <a:gd name="T144" fmla="+- 0 13603 13567"/>
                <a:gd name="T145" fmla="*/ T144 w 58"/>
                <a:gd name="T146" fmla="+- 0 332 6"/>
                <a:gd name="T147" fmla="*/ 332 h 348"/>
                <a:gd name="T148" fmla="+- 0 13615 13567"/>
                <a:gd name="T149" fmla="*/ T148 w 58"/>
                <a:gd name="T150" fmla="+- 0 318 6"/>
                <a:gd name="T151" fmla="*/ 318 h 348"/>
                <a:gd name="T152" fmla="+- 0 13624 13567"/>
                <a:gd name="T153" fmla="*/ T152 w 58"/>
                <a:gd name="T154" fmla="+- 0 305 6"/>
                <a:gd name="T155" fmla="*/ 305 h 348"/>
                <a:gd name="T156" fmla="+- 0 13625 13567"/>
                <a:gd name="T157" fmla="*/ T156 w 58"/>
                <a:gd name="T158" fmla="+- 0 304 6"/>
                <a:gd name="T159" fmla="*/ 304 h 348"/>
                <a:gd name="T160" fmla="+- 0 13625 13567"/>
                <a:gd name="T161" fmla="*/ T160 w 58"/>
                <a:gd name="T162" fmla="+- 0 112 6"/>
                <a:gd name="T163" fmla="*/ 112 h 348"/>
                <a:gd name="T164" fmla="+- 0 13625 13567"/>
                <a:gd name="T165" fmla="*/ T164 w 58"/>
                <a:gd name="T166" fmla="+- 0 107 6"/>
                <a:gd name="T167" fmla="*/ 107 h 348"/>
                <a:gd name="T168" fmla="+- 0 13625 13567"/>
                <a:gd name="T169" fmla="*/ T168 w 58"/>
                <a:gd name="T170" fmla="+- 0 103 6"/>
                <a:gd name="T171" fmla="*/ 103 h 348"/>
                <a:gd name="T172" fmla="+- 0 13625 13567"/>
                <a:gd name="T173" fmla="*/ T172 w 58"/>
                <a:gd name="T174" fmla="+- 0 35 6"/>
                <a:gd name="T175" fmla="*/ 35 h 348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  <a:cxn ang="0">
                  <a:pos x="T149" y="T151"/>
                </a:cxn>
                <a:cxn ang="0">
                  <a:pos x="T153" y="T155"/>
                </a:cxn>
                <a:cxn ang="0">
                  <a:pos x="T157" y="T159"/>
                </a:cxn>
                <a:cxn ang="0">
                  <a:pos x="T161" y="T163"/>
                </a:cxn>
                <a:cxn ang="0">
                  <a:pos x="T165" y="T167"/>
                </a:cxn>
                <a:cxn ang="0">
                  <a:pos x="T169" y="T171"/>
                </a:cxn>
                <a:cxn ang="0">
                  <a:pos x="T173" y="T175"/>
                </a:cxn>
              </a:cxnLst>
              <a:rect l="0" t="0" r="r" b="b"/>
              <a:pathLst>
                <a:path w="58" h="348">
                  <a:moveTo>
                    <a:pt x="58" y="29"/>
                  </a:moveTo>
                  <a:lnTo>
                    <a:pt x="55" y="17"/>
                  </a:lnTo>
                  <a:lnTo>
                    <a:pt x="54" y="15"/>
                  </a:lnTo>
                  <a:lnTo>
                    <a:pt x="49" y="8"/>
                  </a:lnTo>
                  <a:lnTo>
                    <a:pt x="43" y="4"/>
                  </a:lnTo>
                  <a:lnTo>
                    <a:pt x="43" y="21"/>
                  </a:lnTo>
                  <a:lnTo>
                    <a:pt x="43" y="94"/>
                  </a:lnTo>
                  <a:lnTo>
                    <a:pt x="43" y="109"/>
                  </a:lnTo>
                  <a:lnTo>
                    <a:pt x="43" y="294"/>
                  </a:lnTo>
                  <a:lnTo>
                    <a:pt x="29" y="312"/>
                  </a:lnTo>
                  <a:lnTo>
                    <a:pt x="15" y="294"/>
                  </a:lnTo>
                  <a:lnTo>
                    <a:pt x="15" y="109"/>
                  </a:lnTo>
                  <a:lnTo>
                    <a:pt x="43" y="109"/>
                  </a:lnTo>
                  <a:lnTo>
                    <a:pt x="43" y="94"/>
                  </a:lnTo>
                  <a:lnTo>
                    <a:pt x="15" y="94"/>
                  </a:lnTo>
                  <a:lnTo>
                    <a:pt x="15" y="21"/>
                  </a:lnTo>
                  <a:lnTo>
                    <a:pt x="21" y="15"/>
                  </a:lnTo>
                  <a:lnTo>
                    <a:pt x="36" y="15"/>
                  </a:lnTo>
                  <a:lnTo>
                    <a:pt x="43" y="21"/>
                  </a:lnTo>
                  <a:lnTo>
                    <a:pt x="43" y="4"/>
                  </a:lnTo>
                  <a:lnTo>
                    <a:pt x="40" y="2"/>
                  </a:lnTo>
                  <a:lnTo>
                    <a:pt x="29" y="0"/>
                  </a:lnTo>
                  <a:lnTo>
                    <a:pt x="17" y="2"/>
                  </a:lnTo>
                  <a:lnTo>
                    <a:pt x="8" y="8"/>
                  </a:lnTo>
                  <a:lnTo>
                    <a:pt x="2" y="17"/>
                  </a:lnTo>
                  <a:lnTo>
                    <a:pt x="0" y="29"/>
                  </a:lnTo>
                  <a:lnTo>
                    <a:pt x="0" y="97"/>
                  </a:lnTo>
                  <a:lnTo>
                    <a:pt x="0" y="106"/>
                  </a:lnTo>
                  <a:lnTo>
                    <a:pt x="0" y="298"/>
                  </a:lnTo>
                  <a:lnTo>
                    <a:pt x="0" y="299"/>
                  </a:lnTo>
                  <a:lnTo>
                    <a:pt x="1" y="301"/>
                  </a:lnTo>
                  <a:lnTo>
                    <a:pt x="21" y="326"/>
                  </a:lnTo>
                  <a:lnTo>
                    <a:pt x="21" y="344"/>
                  </a:lnTo>
                  <a:lnTo>
                    <a:pt x="25" y="347"/>
                  </a:lnTo>
                  <a:lnTo>
                    <a:pt x="33" y="347"/>
                  </a:lnTo>
                  <a:lnTo>
                    <a:pt x="36" y="344"/>
                  </a:lnTo>
                  <a:lnTo>
                    <a:pt x="36" y="326"/>
                  </a:lnTo>
                  <a:lnTo>
                    <a:pt x="48" y="312"/>
                  </a:lnTo>
                  <a:lnTo>
                    <a:pt x="57" y="299"/>
                  </a:lnTo>
                  <a:lnTo>
                    <a:pt x="58" y="298"/>
                  </a:lnTo>
                  <a:lnTo>
                    <a:pt x="58" y="106"/>
                  </a:lnTo>
                  <a:lnTo>
                    <a:pt x="58" y="101"/>
                  </a:lnTo>
                  <a:lnTo>
                    <a:pt x="58" y="97"/>
                  </a:lnTo>
                  <a:lnTo>
                    <a:pt x="58" y="29"/>
                  </a:lnTo>
                  <a:close/>
                </a:path>
              </a:pathLst>
            </a:custGeom>
            <a:solidFill>
              <a:srgbClr val="0067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2" name="Freeform 18"/>
            <p:cNvSpPr>
              <a:spLocks/>
            </p:cNvSpPr>
            <p:nvPr/>
          </p:nvSpPr>
          <p:spPr bwMode="auto">
            <a:xfrm>
              <a:off x="13564" y="359"/>
              <a:ext cx="78" cy="62"/>
            </a:xfrm>
            <a:custGeom>
              <a:avLst/>
              <a:gdLst>
                <a:gd name="T0" fmla="+- 0 13642 13565"/>
                <a:gd name="T1" fmla="*/ T0 w 78"/>
                <a:gd name="T2" fmla="+- 0 370 360"/>
                <a:gd name="T3" fmla="*/ 370 h 62"/>
                <a:gd name="T4" fmla="+- 0 13642 13565"/>
                <a:gd name="T5" fmla="*/ T4 w 78"/>
                <a:gd name="T6" fmla="+- 0 365 360"/>
                <a:gd name="T7" fmla="*/ 365 h 62"/>
                <a:gd name="T8" fmla="+- 0 13636 13565"/>
                <a:gd name="T9" fmla="*/ T8 w 78"/>
                <a:gd name="T10" fmla="+- 0 360 360"/>
                <a:gd name="T11" fmla="*/ 360 h 62"/>
                <a:gd name="T12" fmla="+- 0 13631 13565"/>
                <a:gd name="T13" fmla="*/ T12 w 78"/>
                <a:gd name="T14" fmla="+- 0 360 360"/>
                <a:gd name="T15" fmla="*/ 360 h 62"/>
                <a:gd name="T16" fmla="+- 0 13595 13565"/>
                <a:gd name="T17" fmla="*/ T16 w 78"/>
                <a:gd name="T18" fmla="+- 0 403 360"/>
                <a:gd name="T19" fmla="*/ 403 h 62"/>
                <a:gd name="T20" fmla="+- 0 13576 13565"/>
                <a:gd name="T21" fmla="*/ T20 w 78"/>
                <a:gd name="T22" fmla="+- 0 382 360"/>
                <a:gd name="T23" fmla="*/ 382 h 62"/>
                <a:gd name="T24" fmla="+- 0 13571 13565"/>
                <a:gd name="T25" fmla="*/ T24 w 78"/>
                <a:gd name="T26" fmla="+- 0 382 360"/>
                <a:gd name="T27" fmla="*/ 382 h 62"/>
                <a:gd name="T28" fmla="+- 0 13565 13565"/>
                <a:gd name="T29" fmla="*/ T28 w 78"/>
                <a:gd name="T30" fmla="+- 0 387 360"/>
                <a:gd name="T31" fmla="*/ 387 h 62"/>
                <a:gd name="T32" fmla="+- 0 13565 13565"/>
                <a:gd name="T33" fmla="*/ T32 w 78"/>
                <a:gd name="T34" fmla="+- 0 392 360"/>
                <a:gd name="T35" fmla="*/ 392 h 62"/>
                <a:gd name="T36" fmla="+- 0 13567 13565"/>
                <a:gd name="T37" fmla="*/ T36 w 78"/>
                <a:gd name="T38" fmla="+- 0 395 360"/>
                <a:gd name="T39" fmla="*/ 395 h 62"/>
                <a:gd name="T40" fmla="+- 0 13587 13565"/>
                <a:gd name="T41" fmla="*/ T40 w 78"/>
                <a:gd name="T42" fmla="+- 0 416 360"/>
                <a:gd name="T43" fmla="*/ 416 h 62"/>
                <a:gd name="T44" fmla="+- 0 13587 13565"/>
                <a:gd name="T45" fmla="*/ T44 w 78"/>
                <a:gd name="T46" fmla="+- 0 417 360"/>
                <a:gd name="T47" fmla="*/ 417 h 62"/>
                <a:gd name="T48" fmla="+- 0 13590 13565"/>
                <a:gd name="T49" fmla="*/ T48 w 78"/>
                <a:gd name="T50" fmla="+- 0 419 360"/>
                <a:gd name="T51" fmla="*/ 419 h 62"/>
                <a:gd name="T52" fmla="+- 0 13590 13565"/>
                <a:gd name="T53" fmla="*/ T52 w 78"/>
                <a:gd name="T54" fmla="+- 0 419 360"/>
                <a:gd name="T55" fmla="*/ 419 h 62"/>
                <a:gd name="T56" fmla="+- 0 13591 13565"/>
                <a:gd name="T57" fmla="*/ T56 w 78"/>
                <a:gd name="T58" fmla="+- 0 420 360"/>
                <a:gd name="T59" fmla="*/ 420 h 62"/>
                <a:gd name="T60" fmla="+- 0 13591 13565"/>
                <a:gd name="T61" fmla="*/ T60 w 78"/>
                <a:gd name="T62" fmla="+- 0 420 360"/>
                <a:gd name="T63" fmla="*/ 420 h 62"/>
                <a:gd name="T64" fmla="+- 0 13592 13565"/>
                <a:gd name="T65" fmla="*/ T64 w 78"/>
                <a:gd name="T66" fmla="+- 0 421 360"/>
                <a:gd name="T67" fmla="*/ 421 h 62"/>
                <a:gd name="T68" fmla="+- 0 13592 13565"/>
                <a:gd name="T69" fmla="*/ T68 w 78"/>
                <a:gd name="T70" fmla="+- 0 421 360"/>
                <a:gd name="T71" fmla="*/ 421 h 62"/>
                <a:gd name="T72" fmla="+- 0 13593 13565"/>
                <a:gd name="T73" fmla="*/ T72 w 78"/>
                <a:gd name="T74" fmla="+- 0 421 360"/>
                <a:gd name="T75" fmla="*/ 421 h 62"/>
                <a:gd name="T76" fmla="+- 0 13594 13565"/>
                <a:gd name="T77" fmla="*/ T76 w 78"/>
                <a:gd name="T78" fmla="+- 0 421 360"/>
                <a:gd name="T79" fmla="*/ 421 h 62"/>
                <a:gd name="T80" fmla="+- 0 13598 13565"/>
                <a:gd name="T81" fmla="*/ T80 w 78"/>
                <a:gd name="T82" fmla="+- 0 421 360"/>
                <a:gd name="T83" fmla="*/ 421 h 62"/>
                <a:gd name="T84" fmla="+- 0 13600 13565"/>
                <a:gd name="T85" fmla="*/ T84 w 78"/>
                <a:gd name="T86" fmla="+- 0 420 360"/>
                <a:gd name="T87" fmla="*/ 420 h 62"/>
                <a:gd name="T88" fmla="+- 0 13602 13565"/>
                <a:gd name="T89" fmla="*/ T88 w 78"/>
                <a:gd name="T90" fmla="+- 0 417 360"/>
                <a:gd name="T91" fmla="*/ 417 h 62"/>
                <a:gd name="T92" fmla="+- 0 13603 13565"/>
                <a:gd name="T93" fmla="*/ T92 w 78"/>
                <a:gd name="T94" fmla="+- 0 416 360"/>
                <a:gd name="T95" fmla="*/ 416 h 62"/>
                <a:gd name="T96" fmla="+- 0 13603 13565"/>
                <a:gd name="T97" fmla="*/ T96 w 78"/>
                <a:gd name="T98" fmla="+- 0 416 360"/>
                <a:gd name="T99" fmla="*/ 416 h 62"/>
                <a:gd name="T100" fmla="+- 0 13640 13565"/>
                <a:gd name="T101" fmla="*/ T100 w 78"/>
                <a:gd name="T102" fmla="+- 0 373 360"/>
                <a:gd name="T103" fmla="*/ 373 h 62"/>
                <a:gd name="T104" fmla="+- 0 13642 13565"/>
                <a:gd name="T105" fmla="*/ T104 w 78"/>
                <a:gd name="T106" fmla="+- 0 370 360"/>
                <a:gd name="T107" fmla="*/ 370 h 6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</a:cxnLst>
              <a:rect l="0" t="0" r="r" b="b"/>
              <a:pathLst>
                <a:path w="78" h="62">
                  <a:moveTo>
                    <a:pt x="77" y="10"/>
                  </a:moveTo>
                  <a:lnTo>
                    <a:pt x="77" y="5"/>
                  </a:lnTo>
                  <a:lnTo>
                    <a:pt x="71" y="0"/>
                  </a:lnTo>
                  <a:lnTo>
                    <a:pt x="66" y="0"/>
                  </a:lnTo>
                  <a:lnTo>
                    <a:pt x="30" y="43"/>
                  </a:lnTo>
                  <a:lnTo>
                    <a:pt x="11" y="22"/>
                  </a:lnTo>
                  <a:lnTo>
                    <a:pt x="6" y="22"/>
                  </a:lnTo>
                  <a:lnTo>
                    <a:pt x="0" y="27"/>
                  </a:lnTo>
                  <a:lnTo>
                    <a:pt x="0" y="32"/>
                  </a:lnTo>
                  <a:lnTo>
                    <a:pt x="2" y="35"/>
                  </a:lnTo>
                  <a:lnTo>
                    <a:pt x="22" y="56"/>
                  </a:lnTo>
                  <a:lnTo>
                    <a:pt x="22" y="57"/>
                  </a:lnTo>
                  <a:lnTo>
                    <a:pt x="25" y="59"/>
                  </a:lnTo>
                  <a:lnTo>
                    <a:pt x="26" y="60"/>
                  </a:lnTo>
                  <a:lnTo>
                    <a:pt x="27" y="61"/>
                  </a:lnTo>
                  <a:lnTo>
                    <a:pt x="28" y="61"/>
                  </a:lnTo>
                  <a:lnTo>
                    <a:pt x="29" y="61"/>
                  </a:lnTo>
                  <a:lnTo>
                    <a:pt x="33" y="61"/>
                  </a:lnTo>
                  <a:lnTo>
                    <a:pt x="35" y="60"/>
                  </a:lnTo>
                  <a:lnTo>
                    <a:pt x="37" y="57"/>
                  </a:lnTo>
                  <a:lnTo>
                    <a:pt x="38" y="56"/>
                  </a:lnTo>
                  <a:lnTo>
                    <a:pt x="75" y="13"/>
                  </a:lnTo>
                  <a:lnTo>
                    <a:pt x="77" y="10"/>
                  </a:lnTo>
                  <a:close/>
                </a:path>
              </a:pathLst>
            </a:custGeom>
            <a:solidFill>
              <a:srgbClr val="D714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pic>
        <p:nvPicPr>
          <p:cNvPr id="33" name="image13.png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180500" y="5445224"/>
            <a:ext cx="799212" cy="870750"/>
          </a:xfrm>
          <a:prstGeom prst="rect">
            <a:avLst/>
          </a:prstGeom>
        </p:spPr>
      </p:pic>
      <p:grpSp>
        <p:nvGrpSpPr>
          <p:cNvPr id="34" name="Group 23"/>
          <p:cNvGrpSpPr>
            <a:grpSpLocks/>
          </p:cNvGrpSpPr>
          <p:nvPr/>
        </p:nvGrpSpPr>
        <p:grpSpPr bwMode="auto">
          <a:xfrm>
            <a:off x="1043608" y="2924944"/>
            <a:ext cx="796835" cy="898431"/>
            <a:chOff x="13208" y="281"/>
            <a:chExt cx="549" cy="595"/>
          </a:xfrm>
        </p:grpSpPr>
        <p:sp>
          <p:nvSpPr>
            <p:cNvPr id="35" name="AutoShape 24"/>
            <p:cNvSpPr>
              <a:spLocks/>
            </p:cNvSpPr>
            <p:nvPr/>
          </p:nvSpPr>
          <p:spPr bwMode="auto">
            <a:xfrm>
              <a:off x="13347" y="787"/>
              <a:ext cx="272" cy="89"/>
            </a:xfrm>
            <a:custGeom>
              <a:avLst/>
              <a:gdLst>
                <a:gd name="T0" fmla="+- 0 13578 13347"/>
                <a:gd name="T1" fmla="*/ T0 w 272"/>
                <a:gd name="T2" fmla="+- 0 787 787"/>
                <a:gd name="T3" fmla="*/ 787 h 89"/>
                <a:gd name="T4" fmla="+- 0 13388 13347"/>
                <a:gd name="T5" fmla="*/ T4 w 272"/>
                <a:gd name="T6" fmla="+- 0 787 787"/>
                <a:gd name="T7" fmla="*/ 787 h 89"/>
                <a:gd name="T8" fmla="+- 0 13385 13347"/>
                <a:gd name="T9" fmla="*/ T8 w 272"/>
                <a:gd name="T10" fmla="+- 0 789 787"/>
                <a:gd name="T11" fmla="*/ 789 h 89"/>
                <a:gd name="T12" fmla="+- 0 13347 13347"/>
                <a:gd name="T13" fmla="*/ T12 w 272"/>
                <a:gd name="T14" fmla="+- 0 867 787"/>
                <a:gd name="T15" fmla="*/ 867 h 89"/>
                <a:gd name="T16" fmla="+- 0 13347 13347"/>
                <a:gd name="T17" fmla="*/ T16 w 272"/>
                <a:gd name="T18" fmla="+- 0 870 787"/>
                <a:gd name="T19" fmla="*/ 870 h 89"/>
                <a:gd name="T20" fmla="+- 0 13350 13347"/>
                <a:gd name="T21" fmla="*/ T20 w 272"/>
                <a:gd name="T22" fmla="+- 0 875 787"/>
                <a:gd name="T23" fmla="*/ 875 h 89"/>
                <a:gd name="T24" fmla="+- 0 13353 13347"/>
                <a:gd name="T25" fmla="*/ T24 w 272"/>
                <a:gd name="T26" fmla="+- 0 876 787"/>
                <a:gd name="T27" fmla="*/ 876 h 89"/>
                <a:gd name="T28" fmla="+- 0 13612 13347"/>
                <a:gd name="T29" fmla="*/ T28 w 272"/>
                <a:gd name="T30" fmla="+- 0 876 787"/>
                <a:gd name="T31" fmla="*/ 876 h 89"/>
                <a:gd name="T32" fmla="+- 0 13615 13347"/>
                <a:gd name="T33" fmla="*/ T32 w 272"/>
                <a:gd name="T34" fmla="+- 0 875 787"/>
                <a:gd name="T35" fmla="*/ 875 h 89"/>
                <a:gd name="T36" fmla="+- 0 13618 13347"/>
                <a:gd name="T37" fmla="*/ T36 w 272"/>
                <a:gd name="T38" fmla="+- 0 870 787"/>
                <a:gd name="T39" fmla="*/ 870 h 89"/>
                <a:gd name="T40" fmla="+- 0 13618 13347"/>
                <a:gd name="T41" fmla="*/ T40 w 272"/>
                <a:gd name="T42" fmla="+- 0 867 787"/>
                <a:gd name="T43" fmla="*/ 867 h 89"/>
                <a:gd name="T44" fmla="+- 0 13615 13347"/>
                <a:gd name="T45" fmla="*/ T44 w 272"/>
                <a:gd name="T46" fmla="+- 0 860 787"/>
                <a:gd name="T47" fmla="*/ 860 h 89"/>
                <a:gd name="T48" fmla="+- 0 13368 13347"/>
                <a:gd name="T49" fmla="*/ T48 w 272"/>
                <a:gd name="T50" fmla="+- 0 860 787"/>
                <a:gd name="T51" fmla="*/ 860 h 89"/>
                <a:gd name="T52" fmla="+- 0 13396 13347"/>
                <a:gd name="T53" fmla="*/ T52 w 272"/>
                <a:gd name="T54" fmla="+- 0 804 787"/>
                <a:gd name="T55" fmla="*/ 804 h 89"/>
                <a:gd name="T56" fmla="+- 0 13587 13347"/>
                <a:gd name="T57" fmla="*/ T56 w 272"/>
                <a:gd name="T58" fmla="+- 0 804 787"/>
                <a:gd name="T59" fmla="*/ 804 h 89"/>
                <a:gd name="T60" fmla="+- 0 13580 13347"/>
                <a:gd name="T61" fmla="*/ T60 w 272"/>
                <a:gd name="T62" fmla="+- 0 789 787"/>
                <a:gd name="T63" fmla="*/ 789 h 89"/>
                <a:gd name="T64" fmla="+- 0 13578 13347"/>
                <a:gd name="T65" fmla="*/ T64 w 272"/>
                <a:gd name="T66" fmla="+- 0 787 787"/>
                <a:gd name="T67" fmla="*/ 787 h 89"/>
                <a:gd name="T68" fmla="+- 0 13587 13347"/>
                <a:gd name="T69" fmla="*/ T68 w 272"/>
                <a:gd name="T70" fmla="+- 0 804 787"/>
                <a:gd name="T71" fmla="*/ 804 h 89"/>
                <a:gd name="T72" fmla="+- 0 13569 13347"/>
                <a:gd name="T73" fmla="*/ T72 w 272"/>
                <a:gd name="T74" fmla="+- 0 804 787"/>
                <a:gd name="T75" fmla="*/ 804 h 89"/>
                <a:gd name="T76" fmla="+- 0 13597 13347"/>
                <a:gd name="T77" fmla="*/ T76 w 272"/>
                <a:gd name="T78" fmla="+- 0 860 787"/>
                <a:gd name="T79" fmla="*/ 860 h 89"/>
                <a:gd name="T80" fmla="+- 0 13615 13347"/>
                <a:gd name="T81" fmla="*/ T80 w 272"/>
                <a:gd name="T82" fmla="+- 0 860 787"/>
                <a:gd name="T83" fmla="*/ 860 h 89"/>
                <a:gd name="T84" fmla="+- 0 13587 13347"/>
                <a:gd name="T85" fmla="*/ T84 w 272"/>
                <a:gd name="T86" fmla="+- 0 804 787"/>
                <a:gd name="T87" fmla="*/ 804 h 89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</a:cxnLst>
              <a:rect l="0" t="0" r="r" b="b"/>
              <a:pathLst>
                <a:path w="272" h="89">
                  <a:moveTo>
                    <a:pt x="231" y="0"/>
                  </a:moveTo>
                  <a:lnTo>
                    <a:pt x="41" y="0"/>
                  </a:lnTo>
                  <a:lnTo>
                    <a:pt x="38" y="2"/>
                  </a:lnTo>
                  <a:lnTo>
                    <a:pt x="0" y="80"/>
                  </a:lnTo>
                  <a:lnTo>
                    <a:pt x="0" y="83"/>
                  </a:lnTo>
                  <a:lnTo>
                    <a:pt x="3" y="88"/>
                  </a:lnTo>
                  <a:lnTo>
                    <a:pt x="6" y="89"/>
                  </a:lnTo>
                  <a:lnTo>
                    <a:pt x="265" y="89"/>
                  </a:lnTo>
                  <a:lnTo>
                    <a:pt x="268" y="88"/>
                  </a:lnTo>
                  <a:lnTo>
                    <a:pt x="271" y="83"/>
                  </a:lnTo>
                  <a:lnTo>
                    <a:pt x="271" y="80"/>
                  </a:lnTo>
                  <a:lnTo>
                    <a:pt x="268" y="73"/>
                  </a:lnTo>
                  <a:lnTo>
                    <a:pt x="21" y="73"/>
                  </a:lnTo>
                  <a:lnTo>
                    <a:pt x="49" y="17"/>
                  </a:lnTo>
                  <a:lnTo>
                    <a:pt x="240" y="17"/>
                  </a:lnTo>
                  <a:lnTo>
                    <a:pt x="233" y="2"/>
                  </a:lnTo>
                  <a:lnTo>
                    <a:pt x="231" y="0"/>
                  </a:lnTo>
                  <a:close/>
                  <a:moveTo>
                    <a:pt x="240" y="17"/>
                  </a:moveTo>
                  <a:lnTo>
                    <a:pt x="222" y="17"/>
                  </a:lnTo>
                  <a:lnTo>
                    <a:pt x="250" y="73"/>
                  </a:lnTo>
                  <a:lnTo>
                    <a:pt x="268" y="73"/>
                  </a:lnTo>
                  <a:lnTo>
                    <a:pt x="240" y="17"/>
                  </a:lnTo>
                  <a:close/>
                </a:path>
              </a:pathLst>
            </a:custGeom>
            <a:solidFill>
              <a:srgbClr val="0067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pic>
          <p:nvPicPr>
            <p:cNvPr id="36" name="Picture 25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334" y="281"/>
              <a:ext cx="298" cy="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7" name="AutoShape 26"/>
            <p:cNvSpPr>
              <a:spLocks/>
            </p:cNvSpPr>
            <p:nvPr/>
          </p:nvSpPr>
          <p:spPr bwMode="auto">
            <a:xfrm>
              <a:off x="13208" y="284"/>
              <a:ext cx="549" cy="520"/>
            </a:xfrm>
            <a:custGeom>
              <a:avLst/>
              <a:gdLst>
                <a:gd name="T0" fmla="+- 0 13648 13208"/>
                <a:gd name="T1" fmla="*/ T0 w 549"/>
                <a:gd name="T2" fmla="+- 0 676 284"/>
                <a:gd name="T3" fmla="*/ 676 h 520"/>
                <a:gd name="T4" fmla="+- 0 13599 13208"/>
                <a:gd name="T5" fmla="*/ T4 w 549"/>
                <a:gd name="T6" fmla="+- 0 708 284"/>
                <a:gd name="T7" fmla="*/ 708 h 520"/>
                <a:gd name="T8" fmla="+- 0 13516 13208"/>
                <a:gd name="T9" fmla="*/ T8 w 549"/>
                <a:gd name="T10" fmla="+- 0 690 284"/>
                <a:gd name="T11" fmla="*/ 690 h 520"/>
                <a:gd name="T12" fmla="+- 0 13511 13208"/>
                <a:gd name="T13" fmla="*/ T12 w 549"/>
                <a:gd name="T14" fmla="+- 0 734 284"/>
                <a:gd name="T15" fmla="*/ 734 h 520"/>
                <a:gd name="T16" fmla="+- 0 13454 13208"/>
                <a:gd name="T17" fmla="*/ T16 w 549"/>
                <a:gd name="T18" fmla="+- 0 703 284"/>
                <a:gd name="T19" fmla="*/ 703 h 520"/>
                <a:gd name="T20" fmla="+- 0 13511 13208"/>
                <a:gd name="T21" fmla="*/ T20 w 549"/>
                <a:gd name="T22" fmla="+- 0 685 284"/>
                <a:gd name="T23" fmla="*/ 685 h 520"/>
                <a:gd name="T24" fmla="+- 0 13451 13208"/>
                <a:gd name="T25" fmla="*/ T24 w 549"/>
                <a:gd name="T26" fmla="+- 0 687 284"/>
                <a:gd name="T27" fmla="*/ 687 h 520"/>
                <a:gd name="T28" fmla="+- 0 13364 13208"/>
                <a:gd name="T29" fmla="*/ T28 w 549"/>
                <a:gd name="T30" fmla="+- 0 708 284"/>
                <a:gd name="T31" fmla="*/ 708 h 520"/>
                <a:gd name="T32" fmla="+- 0 13315 13208"/>
                <a:gd name="T33" fmla="*/ T32 w 549"/>
                <a:gd name="T34" fmla="+- 0 676 284"/>
                <a:gd name="T35" fmla="*/ 676 h 520"/>
                <a:gd name="T36" fmla="+- 0 13305 13208"/>
                <a:gd name="T37" fmla="*/ T36 w 549"/>
                <a:gd name="T38" fmla="+- 0 690 284"/>
                <a:gd name="T39" fmla="*/ 690 h 520"/>
                <a:gd name="T40" fmla="+- 0 13383 13208"/>
                <a:gd name="T41" fmla="*/ T40 w 549"/>
                <a:gd name="T42" fmla="+- 0 726 284"/>
                <a:gd name="T43" fmla="*/ 726 h 520"/>
                <a:gd name="T44" fmla="+- 0 13451 13208"/>
                <a:gd name="T45" fmla="*/ T44 w 549"/>
                <a:gd name="T46" fmla="+- 0 750 284"/>
                <a:gd name="T47" fmla="*/ 750 h 520"/>
                <a:gd name="T48" fmla="+- 0 13514 13208"/>
                <a:gd name="T49" fmla="*/ T48 w 549"/>
                <a:gd name="T50" fmla="+- 0 750 284"/>
                <a:gd name="T51" fmla="*/ 750 h 520"/>
                <a:gd name="T52" fmla="+- 0 13581 13208"/>
                <a:gd name="T53" fmla="*/ T52 w 549"/>
                <a:gd name="T54" fmla="+- 0 726 284"/>
                <a:gd name="T55" fmla="*/ 726 h 520"/>
                <a:gd name="T56" fmla="+- 0 13658 13208"/>
                <a:gd name="T57" fmla="*/ T56 w 549"/>
                <a:gd name="T58" fmla="+- 0 690 284"/>
                <a:gd name="T59" fmla="*/ 690 h 520"/>
                <a:gd name="T60" fmla="+- 0 13751 13208"/>
                <a:gd name="T61" fmla="*/ T60 w 549"/>
                <a:gd name="T62" fmla="+- 0 594 284"/>
                <a:gd name="T63" fmla="*/ 594 h 520"/>
                <a:gd name="T64" fmla="+- 0 13728 13208"/>
                <a:gd name="T65" fmla="*/ T64 w 549"/>
                <a:gd name="T66" fmla="+- 0 699 284"/>
                <a:gd name="T67" fmla="*/ 699 h 520"/>
                <a:gd name="T68" fmla="+- 0 13626 13208"/>
                <a:gd name="T69" fmla="*/ T68 w 549"/>
                <a:gd name="T70" fmla="+- 0 784 284"/>
                <a:gd name="T71" fmla="*/ 784 h 520"/>
                <a:gd name="T72" fmla="+- 0 13307 13208"/>
                <a:gd name="T73" fmla="*/ T72 w 549"/>
                <a:gd name="T74" fmla="+- 0 772 284"/>
                <a:gd name="T75" fmla="*/ 772 h 520"/>
                <a:gd name="T76" fmla="+- 0 13227 13208"/>
                <a:gd name="T77" fmla="*/ T76 w 549"/>
                <a:gd name="T78" fmla="+- 0 667 284"/>
                <a:gd name="T79" fmla="*/ 667 h 520"/>
                <a:gd name="T80" fmla="+- 0 13286 13208"/>
                <a:gd name="T81" fmla="*/ T80 w 549"/>
                <a:gd name="T82" fmla="+- 0 422 284"/>
                <a:gd name="T83" fmla="*/ 422 h 520"/>
                <a:gd name="T84" fmla="+- 0 13272 13208"/>
                <a:gd name="T85" fmla="*/ T84 w 549"/>
                <a:gd name="T86" fmla="+- 0 383 284"/>
                <a:gd name="T87" fmla="*/ 383 h 520"/>
                <a:gd name="T88" fmla="+- 0 13254 13208"/>
                <a:gd name="T89" fmla="*/ T88 w 549"/>
                <a:gd name="T90" fmla="+- 0 366 284"/>
                <a:gd name="T91" fmla="*/ 366 h 520"/>
                <a:gd name="T92" fmla="+- 0 13251 13208"/>
                <a:gd name="T93" fmla="*/ T92 w 549"/>
                <a:gd name="T94" fmla="+- 0 325 284"/>
                <a:gd name="T95" fmla="*/ 325 h 520"/>
                <a:gd name="T96" fmla="+- 0 13282 13208"/>
                <a:gd name="T97" fmla="*/ T96 w 549"/>
                <a:gd name="T98" fmla="+- 0 300 284"/>
                <a:gd name="T99" fmla="*/ 300 h 520"/>
                <a:gd name="T100" fmla="+- 0 13330 13208"/>
                <a:gd name="T101" fmla="*/ T100 w 549"/>
                <a:gd name="T102" fmla="+- 0 328 284"/>
                <a:gd name="T103" fmla="*/ 328 h 520"/>
                <a:gd name="T104" fmla="+- 0 13378 13208"/>
                <a:gd name="T105" fmla="*/ T104 w 549"/>
                <a:gd name="T106" fmla="+- 0 606 284"/>
                <a:gd name="T107" fmla="*/ 606 h 520"/>
                <a:gd name="T108" fmla="+- 0 13547 13208"/>
                <a:gd name="T109" fmla="*/ T108 w 549"/>
                <a:gd name="T110" fmla="+- 0 633 284"/>
                <a:gd name="T111" fmla="*/ 633 h 520"/>
                <a:gd name="T112" fmla="+- 0 13631 13208"/>
                <a:gd name="T113" fmla="*/ T112 w 549"/>
                <a:gd name="T114" fmla="+- 0 346 284"/>
                <a:gd name="T115" fmla="*/ 346 h 520"/>
                <a:gd name="T116" fmla="+- 0 13677 13208"/>
                <a:gd name="T117" fmla="*/ T116 w 549"/>
                <a:gd name="T118" fmla="+- 0 300 284"/>
                <a:gd name="T119" fmla="*/ 300 h 520"/>
                <a:gd name="T120" fmla="+- 0 13706 13208"/>
                <a:gd name="T121" fmla="*/ T120 w 549"/>
                <a:gd name="T122" fmla="+- 0 312 284"/>
                <a:gd name="T123" fmla="*/ 312 h 520"/>
                <a:gd name="T124" fmla="+- 0 13716 13208"/>
                <a:gd name="T125" fmla="*/ T124 w 549"/>
                <a:gd name="T126" fmla="+- 0 358 284"/>
                <a:gd name="T127" fmla="*/ 358 h 520"/>
                <a:gd name="T128" fmla="+- 0 13694 13208"/>
                <a:gd name="T129" fmla="*/ T128 w 549"/>
                <a:gd name="T130" fmla="+- 0 383 284"/>
                <a:gd name="T131" fmla="*/ 383 h 520"/>
                <a:gd name="T132" fmla="+- 0 13681 13208"/>
                <a:gd name="T133" fmla="*/ T132 w 549"/>
                <a:gd name="T134" fmla="+- 0 408 284"/>
                <a:gd name="T135" fmla="*/ 408 h 520"/>
                <a:gd name="T136" fmla="+- 0 13741 13208"/>
                <a:gd name="T137" fmla="*/ T136 w 549"/>
                <a:gd name="T138" fmla="+- 0 632 284"/>
                <a:gd name="T139" fmla="*/ 632 h 520"/>
                <a:gd name="T140" fmla="+- 0 13694 13208"/>
                <a:gd name="T141" fmla="*/ T140 w 549"/>
                <a:gd name="T142" fmla="+- 0 419 284"/>
                <a:gd name="T143" fmla="*/ 419 h 520"/>
                <a:gd name="T144" fmla="+- 0 13727 13208"/>
                <a:gd name="T145" fmla="*/ T144 w 549"/>
                <a:gd name="T146" fmla="+- 0 371 284"/>
                <a:gd name="T147" fmla="*/ 371 h 520"/>
                <a:gd name="T148" fmla="+- 0 13733 13208"/>
                <a:gd name="T149" fmla="*/ T148 w 549"/>
                <a:gd name="T150" fmla="+- 0 328 284"/>
                <a:gd name="T151" fmla="*/ 328 h 520"/>
                <a:gd name="T152" fmla="+- 0 13717 13208"/>
                <a:gd name="T153" fmla="*/ T152 w 549"/>
                <a:gd name="T154" fmla="+- 0 300 284"/>
                <a:gd name="T155" fmla="*/ 300 h 520"/>
                <a:gd name="T156" fmla="+- 0 13677 13208"/>
                <a:gd name="T157" fmla="*/ T156 w 549"/>
                <a:gd name="T158" fmla="+- 0 284 284"/>
                <a:gd name="T159" fmla="*/ 284 h 520"/>
                <a:gd name="T160" fmla="+- 0 13615 13208"/>
                <a:gd name="T161" fmla="*/ T160 w 549"/>
                <a:gd name="T162" fmla="+- 0 346 284"/>
                <a:gd name="T163" fmla="*/ 346 h 520"/>
                <a:gd name="T164" fmla="+- 0 13534 13208"/>
                <a:gd name="T165" fmla="*/ T164 w 549"/>
                <a:gd name="T166" fmla="+- 0 623 284"/>
                <a:gd name="T167" fmla="*/ 623 h 520"/>
                <a:gd name="T168" fmla="+- 0 13361 13208"/>
                <a:gd name="T169" fmla="*/ T168 w 549"/>
                <a:gd name="T170" fmla="+- 0 552 284"/>
                <a:gd name="T171" fmla="*/ 552 h 520"/>
                <a:gd name="T172" fmla="+- 0 13332 13208"/>
                <a:gd name="T173" fmla="*/ T172 w 549"/>
                <a:gd name="T174" fmla="+- 0 302 284"/>
                <a:gd name="T175" fmla="*/ 302 h 520"/>
                <a:gd name="T176" fmla="+- 0 13279 13208"/>
                <a:gd name="T177" fmla="*/ T176 w 549"/>
                <a:gd name="T178" fmla="+- 0 284 284"/>
                <a:gd name="T179" fmla="*/ 284 h 520"/>
                <a:gd name="T180" fmla="+- 0 13239 13208"/>
                <a:gd name="T181" fmla="*/ T180 w 549"/>
                <a:gd name="T182" fmla="+- 0 312 284"/>
                <a:gd name="T183" fmla="*/ 312 h 520"/>
                <a:gd name="T184" fmla="+- 0 13239 13208"/>
                <a:gd name="T185" fmla="*/ T184 w 549"/>
                <a:gd name="T186" fmla="+- 0 372 284"/>
                <a:gd name="T187" fmla="*/ 372 h 520"/>
                <a:gd name="T188" fmla="+- 0 13272 13208"/>
                <a:gd name="T189" fmla="*/ T188 w 549"/>
                <a:gd name="T190" fmla="+- 0 419 284"/>
                <a:gd name="T191" fmla="*/ 419 h 520"/>
                <a:gd name="T192" fmla="+- 0 13208 13208"/>
                <a:gd name="T193" fmla="*/ T192 w 549"/>
                <a:gd name="T194" fmla="+- 0 633 284"/>
                <a:gd name="T195" fmla="*/ 633 h 520"/>
                <a:gd name="T196" fmla="+- 0 13268 13208"/>
                <a:gd name="T197" fmla="*/ T196 w 549"/>
                <a:gd name="T198" fmla="+- 0 766 284"/>
                <a:gd name="T199" fmla="*/ 766 h 520"/>
                <a:gd name="T200" fmla="+- 0 13592 13208"/>
                <a:gd name="T201" fmla="*/ T200 w 549"/>
                <a:gd name="T202" fmla="+- 0 804 284"/>
                <a:gd name="T203" fmla="*/ 804 h 520"/>
                <a:gd name="T204" fmla="+- 0 13697 13208"/>
                <a:gd name="T205" fmla="*/ T204 w 549"/>
                <a:gd name="T206" fmla="+- 0 766 284"/>
                <a:gd name="T207" fmla="*/ 766 h 520"/>
                <a:gd name="T208" fmla="+- 0 13757 13208"/>
                <a:gd name="T209" fmla="*/ T208 w 549"/>
                <a:gd name="T210" fmla="+- 0 632 284"/>
                <a:gd name="T211" fmla="*/ 632 h 520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  <a:cxn ang="0">
                  <a:pos x="T149" y="T151"/>
                </a:cxn>
                <a:cxn ang="0">
                  <a:pos x="T153" y="T155"/>
                </a:cxn>
                <a:cxn ang="0">
                  <a:pos x="T157" y="T159"/>
                </a:cxn>
                <a:cxn ang="0">
                  <a:pos x="T161" y="T163"/>
                </a:cxn>
                <a:cxn ang="0">
                  <a:pos x="T165" y="T167"/>
                </a:cxn>
                <a:cxn ang="0">
                  <a:pos x="T169" y="T171"/>
                </a:cxn>
                <a:cxn ang="0">
                  <a:pos x="T173" y="T175"/>
                </a:cxn>
                <a:cxn ang="0">
                  <a:pos x="T177" y="T179"/>
                </a:cxn>
                <a:cxn ang="0">
                  <a:pos x="T181" y="T183"/>
                </a:cxn>
                <a:cxn ang="0">
                  <a:pos x="T185" y="T187"/>
                </a:cxn>
                <a:cxn ang="0">
                  <a:pos x="T189" y="T191"/>
                </a:cxn>
                <a:cxn ang="0">
                  <a:pos x="T193" y="T195"/>
                </a:cxn>
                <a:cxn ang="0">
                  <a:pos x="T197" y="T199"/>
                </a:cxn>
                <a:cxn ang="0">
                  <a:pos x="T201" y="T203"/>
                </a:cxn>
                <a:cxn ang="0">
                  <a:pos x="T205" y="T207"/>
                </a:cxn>
                <a:cxn ang="0">
                  <a:pos x="T209" y="T211"/>
                </a:cxn>
              </a:cxnLst>
              <a:rect l="0" t="0" r="r" b="b"/>
              <a:pathLst>
                <a:path w="549" h="520">
                  <a:moveTo>
                    <a:pt x="453" y="402"/>
                  </a:moveTo>
                  <a:lnTo>
                    <a:pt x="452" y="397"/>
                  </a:lnTo>
                  <a:lnTo>
                    <a:pt x="445" y="392"/>
                  </a:lnTo>
                  <a:lnTo>
                    <a:pt x="440" y="392"/>
                  </a:lnTo>
                  <a:lnTo>
                    <a:pt x="437" y="396"/>
                  </a:lnTo>
                  <a:lnTo>
                    <a:pt x="424" y="409"/>
                  </a:lnTo>
                  <a:lnTo>
                    <a:pt x="408" y="418"/>
                  </a:lnTo>
                  <a:lnTo>
                    <a:pt x="391" y="424"/>
                  </a:lnTo>
                  <a:lnTo>
                    <a:pt x="373" y="426"/>
                  </a:lnTo>
                  <a:lnTo>
                    <a:pt x="318" y="426"/>
                  </a:lnTo>
                  <a:lnTo>
                    <a:pt x="316" y="417"/>
                  </a:lnTo>
                  <a:lnTo>
                    <a:pt x="308" y="406"/>
                  </a:lnTo>
                  <a:lnTo>
                    <a:pt x="306" y="403"/>
                  </a:lnTo>
                  <a:lnTo>
                    <a:pt x="303" y="401"/>
                  </a:lnTo>
                  <a:lnTo>
                    <a:pt x="303" y="419"/>
                  </a:lnTo>
                  <a:lnTo>
                    <a:pt x="303" y="450"/>
                  </a:lnTo>
                  <a:lnTo>
                    <a:pt x="290" y="462"/>
                  </a:lnTo>
                  <a:lnTo>
                    <a:pt x="259" y="462"/>
                  </a:lnTo>
                  <a:lnTo>
                    <a:pt x="246" y="450"/>
                  </a:lnTo>
                  <a:lnTo>
                    <a:pt x="246" y="419"/>
                  </a:lnTo>
                  <a:lnTo>
                    <a:pt x="259" y="406"/>
                  </a:lnTo>
                  <a:lnTo>
                    <a:pt x="290" y="406"/>
                  </a:lnTo>
                  <a:lnTo>
                    <a:pt x="303" y="419"/>
                  </a:lnTo>
                  <a:lnTo>
                    <a:pt x="303" y="401"/>
                  </a:lnTo>
                  <a:lnTo>
                    <a:pt x="292" y="393"/>
                  </a:lnTo>
                  <a:lnTo>
                    <a:pt x="275" y="390"/>
                  </a:lnTo>
                  <a:lnTo>
                    <a:pt x="257" y="393"/>
                  </a:lnTo>
                  <a:lnTo>
                    <a:pt x="243" y="403"/>
                  </a:lnTo>
                  <a:lnTo>
                    <a:pt x="234" y="417"/>
                  </a:lnTo>
                  <a:lnTo>
                    <a:pt x="232" y="426"/>
                  </a:lnTo>
                  <a:lnTo>
                    <a:pt x="175" y="426"/>
                  </a:lnTo>
                  <a:lnTo>
                    <a:pt x="156" y="424"/>
                  </a:lnTo>
                  <a:lnTo>
                    <a:pt x="139" y="418"/>
                  </a:lnTo>
                  <a:lnTo>
                    <a:pt x="123" y="409"/>
                  </a:lnTo>
                  <a:lnTo>
                    <a:pt x="110" y="396"/>
                  </a:lnTo>
                  <a:lnTo>
                    <a:pt x="107" y="392"/>
                  </a:lnTo>
                  <a:lnTo>
                    <a:pt x="102" y="392"/>
                  </a:lnTo>
                  <a:lnTo>
                    <a:pt x="95" y="397"/>
                  </a:lnTo>
                  <a:lnTo>
                    <a:pt x="95" y="402"/>
                  </a:lnTo>
                  <a:lnTo>
                    <a:pt x="97" y="406"/>
                  </a:lnTo>
                  <a:lnTo>
                    <a:pt x="113" y="421"/>
                  </a:lnTo>
                  <a:lnTo>
                    <a:pt x="132" y="433"/>
                  </a:lnTo>
                  <a:lnTo>
                    <a:pt x="153" y="440"/>
                  </a:lnTo>
                  <a:lnTo>
                    <a:pt x="175" y="442"/>
                  </a:lnTo>
                  <a:lnTo>
                    <a:pt x="229" y="442"/>
                  </a:lnTo>
                  <a:lnTo>
                    <a:pt x="232" y="442"/>
                  </a:lnTo>
                  <a:lnTo>
                    <a:pt x="234" y="451"/>
                  </a:lnTo>
                  <a:lnTo>
                    <a:pt x="243" y="466"/>
                  </a:lnTo>
                  <a:lnTo>
                    <a:pt x="257" y="475"/>
                  </a:lnTo>
                  <a:lnTo>
                    <a:pt x="275" y="479"/>
                  </a:lnTo>
                  <a:lnTo>
                    <a:pt x="292" y="475"/>
                  </a:lnTo>
                  <a:lnTo>
                    <a:pt x="306" y="466"/>
                  </a:lnTo>
                  <a:lnTo>
                    <a:pt x="308" y="462"/>
                  </a:lnTo>
                  <a:lnTo>
                    <a:pt x="316" y="451"/>
                  </a:lnTo>
                  <a:lnTo>
                    <a:pt x="318" y="442"/>
                  </a:lnTo>
                  <a:lnTo>
                    <a:pt x="373" y="442"/>
                  </a:lnTo>
                  <a:lnTo>
                    <a:pt x="395" y="440"/>
                  </a:lnTo>
                  <a:lnTo>
                    <a:pt x="415" y="433"/>
                  </a:lnTo>
                  <a:lnTo>
                    <a:pt x="434" y="421"/>
                  </a:lnTo>
                  <a:lnTo>
                    <a:pt x="450" y="406"/>
                  </a:lnTo>
                  <a:lnTo>
                    <a:pt x="453" y="402"/>
                  </a:lnTo>
                  <a:close/>
                  <a:moveTo>
                    <a:pt x="549" y="348"/>
                  </a:moveTo>
                  <a:lnTo>
                    <a:pt x="543" y="311"/>
                  </a:lnTo>
                  <a:lnTo>
                    <a:pt x="543" y="310"/>
                  </a:lnTo>
                  <a:lnTo>
                    <a:pt x="533" y="280"/>
                  </a:lnTo>
                  <a:lnTo>
                    <a:pt x="533" y="349"/>
                  </a:lnTo>
                  <a:lnTo>
                    <a:pt x="530" y="383"/>
                  </a:lnTo>
                  <a:lnTo>
                    <a:pt x="520" y="415"/>
                  </a:lnTo>
                  <a:lnTo>
                    <a:pt x="503" y="445"/>
                  </a:lnTo>
                  <a:lnTo>
                    <a:pt x="479" y="470"/>
                  </a:lnTo>
                  <a:lnTo>
                    <a:pt x="450" y="488"/>
                  </a:lnTo>
                  <a:lnTo>
                    <a:pt x="418" y="500"/>
                  </a:lnTo>
                  <a:lnTo>
                    <a:pt x="384" y="504"/>
                  </a:lnTo>
                  <a:lnTo>
                    <a:pt x="166" y="504"/>
                  </a:lnTo>
                  <a:lnTo>
                    <a:pt x="131" y="500"/>
                  </a:lnTo>
                  <a:lnTo>
                    <a:pt x="99" y="488"/>
                  </a:lnTo>
                  <a:lnTo>
                    <a:pt x="71" y="470"/>
                  </a:lnTo>
                  <a:lnTo>
                    <a:pt x="47" y="445"/>
                  </a:lnTo>
                  <a:lnTo>
                    <a:pt x="29" y="415"/>
                  </a:lnTo>
                  <a:lnTo>
                    <a:pt x="19" y="383"/>
                  </a:lnTo>
                  <a:lnTo>
                    <a:pt x="16" y="349"/>
                  </a:lnTo>
                  <a:lnTo>
                    <a:pt x="22" y="315"/>
                  </a:lnTo>
                  <a:lnTo>
                    <a:pt x="76" y="152"/>
                  </a:lnTo>
                  <a:lnTo>
                    <a:pt x="78" y="138"/>
                  </a:lnTo>
                  <a:lnTo>
                    <a:pt x="76" y="124"/>
                  </a:lnTo>
                  <a:lnTo>
                    <a:pt x="72" y="111"/>
                  </a:lnTo>
                  <a:lnTo>
                    <a:pt x="64" y="100"/>
                  </a:lnTo>
                  <a:lnTo>
                    <a:pt x="64" y="99"/>
                  </a:lnTo>
                  <a:lnTo>
                    <a:pt x="63" y="99"/>
                  </a:lnTo>
                  <a:lnTo>
                    <a:pt x="63" y="98"/>
                  </a:lnTo>
                  <a:lnTo>
                    <a:pt x="54" y="91"/>
                  </a:lnTo>
                  <a:lnTo>
                    <a:pt x="46" y="82"/>
                  </a:lnTo>
                  <a:lnTo>
                    <a:pt x="41" y="72"/>
                  </a:lnTo>
                  <a:lnTo>
                    <a:pt x="39" y="62"/>
                  </a:lnTo>
                  <a:lnTo>
                    <a:pt x="40" y="52"/>
                  </a:lnTo>
                  <a:lnTo>
                    <a:pt x="43" y="41"/>
                  </a:lnTo>
                  <a:lnTo>
                    <a:pt x="49" y="30"/>
                  </a:lnTo>
                  <a:lnTo>
                    <a:pt x="61" y="21"/>
                  </a:lnTo>
                  <a:lnTo>
                    <a:pt x="67" y="18"/>
                  </a:lnTo>
                  <a:lnTo>
                    <a:pt x="74" y="16"/>
                  </a:lnTo>
                  <a:lnTo>
                    <a:pt x="81" y="16"/>
                  </a:lnTo>
                  <a:lnTo>
                    <a:pt x="98" y="20"/>
                  </a:lnTo>
                  <a:lnTo>
                    <a:pt x="113" y="30"/>
                  </a:lnTo>
                  <a:lnTo>
                    <a:pt x="122" y="44"/>
                  </a:lnTo>
                  <a:lnTo>
                    <a:pt x="126" y="62"/>
                  </a:lnTo>
                  <a:lnTo>
                    <a:pt x="126" y="217"/>
                  </a:lnTo>
                  <a:lnTo>
                    <a:pt x="138" y="275"/>
                  </a:lnTo>
                  <a:lnTo>
                    <a:pt x="170" y="322"/>
                  </a:lnTo>
                  <a:lnTo>
                    <a:pt x="217" y="353"/>
                  </a:lnTo>
                  <a:lnTo>
                    <a:pt x="275" y="365"/>
                  </a:lnTo>
                  <a:lnTo>
                    <a:pt x="332" y="353"/>
                  </a:lnTo>
                  <a:lnTo>
                    <a:pt x="339" y="349"/>
                  </a:lnTo>
                  <a:lnTo>
                    <a:pt x="380" y="322"/>
                  </a:lnTo>
                  <a:lnTo>
                    <a:pt x="412" y="275"/>
                  </a:lnTo>
                  <a:lnTo>
                    <a:pt x="423" y="217"/>
                  </a:lnTo>
                  <a:lnTo>
                    <a:pt x="423" y="62"/>
                  </a:lnTo>
                  <a:lnTo>
                    <a:pt x="427" y="44"/>
                  </a:lnTo>
                  <a:lnTo>
                    <a:pt x="437" y="30"/>
                  </a:lnTo>
                  <a:lnTo>
                    <a:pt x="451" y="20"/>
                  </a:lnTo>
                  <a:lnTo>
                    <a:pt x="469" y="16"/>
                  </a:lnTo>
                  <a:lnTo>
                    <a:pt x="476" y="16"/>
                  </a:lnTo>
                  <a:lnTo>
                    <a:pt x="482" y="18"/>
                  </a:lnTo>
                  <a:lnTo>
                    <a:pt x="489" y="21"/>
                  </a:lnTo>
                  <a:lnTo>
                    <a:pt x="498" y="28"/>
                  </a:lnTo>
                  <a:lnTo>
                    <a:pt x="505" y="37"/>
                  </a:lnTo>
                  <a:lnTo>
                    <a:pt x="509" y="48"/>
                  </a:lnTo>
                  <a:lnTo>
                    <a:pt x="511" y="62"/>
                  </a:lnTo>
                  <a:lnTo>
                    <a:pt x="508" y="74"/>
                  </a:lnTo>
                  <a:lnTo>
                    <a:pt x="501" y="85"/>
                  </a:lnTo>
                  <a:lnTo>
                    <a:pt x="493" y="93"/>
                  </a:lnTo>
                  <a:lnTo>
                    <a:pt x="487" y="98"/>
                  </a:lnTo>
                  <a:lnTo>
                    <a:pt x="486" y="99"/>
                  </a:lnTo>
                  <a:lnTo>
                    <a:pt x="485" y="100"/>
                  </a:lnTo>
                  <a:lnTo>
                    <a:pt x="477" y="111"/>
                  </a:lnTo>
                  <a:lnTo>
                    <a:pt x="473" y="124"/>
                  </a:lnTo>
                  <a:lnTo>
                    <a:pt x="472" y="138"/>
                  </a:lnTo>
                  <a:lnTo>
                    <a:pt x="474" y="152"/>
                  </a:lnTo>
                  <a:lnTo>
                    <a:pt x="527" y="315"/>
                  </a:lnTo>
                  <a:lnTo>
                    <a:pt x="533" y="348"/>
                  </a:lnTo>
                  <a:lnTo>
                    <a:pt x="533" y="349"/>
                  </a:lnTo>
                  <a:lnTo>
                    <a:pt x="533" y="280"/>
                  </a:lnTo>
                  <a:lnTo>
                    <a:pt x="489" y="147"/>
                  </a:lnTo>
                  <a:lnTo>
                    <a:pt x="486" y="135"/>
                  </a:lnTo>
                  <a:lnTo>
                    <a:pt x="489" y="121"/>
                  </a:lnTo>
                  <a:lnTo>
                    <a:pt x="497" y="111"/>
                  </a:lnTo>
                  <a:lnTo>
                    <a:pt x="510" y="100"/>
                  </a:lnTo>
                  <a:lnTo>
                    <a:pt x="519" y="87"/>
                  </a:lnTo>
                  <a:lnTo>
                    <a:pt x="525" y="75"/>
                  </a:lnTo>
                  <a:lnTo>
                    <a:pt x="525" y="74"/>
                  </a:lnTo>
                  <a:lnTo>
                    <a:pt x="527" y="62"/>
                  </a:lnTo>
                  <a:lnTo>
                    <a:pt x="525" y="44"/>
                  </a:lnTo>
                  <a:lnTo>
                    <a:pt x="519" y="28"/>
                  </a:lnTo>
                  <a:lnTo>
                    <a:pt x="509" y="16"/>
                  </a:lnTo>
                  <a:lnTo>
                    <a:pt x="496" y="7"/>
                  </a:lnTo>
                  <a:lnTo>
                    <a:pt x="487" y="3"/>
                  </a:lnTo>
                  <a:lnTo>
                    <a:pt x="478" y="0"/>
                  </a:lnTo>
                  <a:lnTo>
                    <a:pt x="469" y="0"/>
                  </a:lnTo>
                  <a:lnTo>
                    <a:pt x="445" y="5"/>
                  </a:lnTo>
                  <a:lnTo>
                    <a:pt x="425" y="18"/>
                  </a:lnTo>
                  <a:lnTo>
                    <a:pt x="412" y="38"/>
                  </a:lnTo>
                  <a:lnTo>
                    <a:pt x="407" y="62"/>
                  </a:lnTo>
                  <a:lnTo>
                    <a:pt x="407" y="217"/>
                  </a:lnTo>
                  <a:lnTo>
                    <a:pt x="397" y="268"/>
                  </a:lnTo>
                  <a:lnTo>
                    <a:pt x="368" y="310"/>
                  </a:lnTo>
                  <a:lnTo>
                    <a:pt x="326" y="339"/>
                  </a:lnTo>
                  <a:lnTo>
                    <a:pt x="275" y="349"/>
                  </a:lnTo>
                  <a:lnTo>
                    <a:pt x="223" y="339"/>
                  </a:lnTo>
                  <a:lnTo>
                    <a:pt x="181" y="310"/>
                  </a:lnTo>
                  <a:lnTo>
                    <a:pt x="153" y="268"/>
                  </a:lnTo>
                  <a:lnTo>
                    <a:pt x="142" y="217"/>
                  </a:lnTo>
                  <a:lnTo>
                    <a:pt x="142" y="62"/>
                  </a:lnTo>
                  <a:lnTo>
                    <a:pt x="137" y="38"/>
                  </a:lnTo>
                  <a:lnTo>
                    <a:pt x="124" y="18"/>
                  </a:lnTo>
                  <a:lnTo>
                    <a:pt x="121" y="16"/>
                  </a:lnTo>
                  <a:lnTo>
                    <a:pt x="105" y="5"/>
                  </a:lnTo>
                  <a:lnTo>
                    <a:pt x="81" y="0"/>
                  </a:lnTo>
                  <a:lnTo>
                    <a:pt x="71" y="0"/>
                  </a:lnTo>
                  <a:lnTo>
                    <a:pt x="62" y="3"/>
                  </a:lnTo>
                  <a:lnTo>
                    <a:pt x="53" y="7"/>
                  </a:lnTo>
                  <a:lnTo>
                    <a:pt x="40" y="16"/>
                  </a:lnTo>
                  <a:lnTo>
                    <a:pt x="31" y="28"/>
                  </a:lnTo>
                  <a:lnTo>
                    <a:pt x="25" y="44"/>
                  </a:lnTo>
                  <a:lnTo>
                    <a:pt x="23" y="62"/>
                  </a:lnTo>
                  <a:lnTo>
                    <a:pt x="25" y="75"/>
                  </a:lnTo>
                  <a:lnTo>
                    <a:pt x="31" y="88"/>
                  </a:lnTo>
                  <a:lnTo>
                    <a:pt x="40" y="100"/>
                  </a:lnTo>
                  <a:lnTo>
                    <a:pt x="52" y="111"/>
                  </a:lnTo>
                  <a:lnTo>
                    <a:pt x="61" y="121"/>
                  </a:lnTo>
                  <a:lnTo>
                    <a:pt x="64" y="135"/>
                  </a:lnTo>
                  <a:lnTo>
                    <a:pt x="60" y="147"/>
                  </a:lnTo>
                  <a:lnTo>
                    <a:pt x="6" y="311"/>
                  </a:lnTo>
                  <a:lnTo>
                    <a:pt x="0" y="348"/>
                  </a:lnTo>
                  <a:lnTo>
                    <a:pt x="0" y="349"/>
                  </a:lnTo>
                  <a:lnTo>
                    <a:pt x="3" y="386"/>
                  </a:lnTo>
                  <a:lnTo>
                    <a:pt x="14" y="422"/>
                  </a:lnTo>
                  <a:lnTo>
                    <a:pt x="34" y="455"/>
                  </a:lnTo>
                  <a:lnTo>
                    <a:pt x="60" y="482"/>
                  </a:lnTo>
                  <a:lnTo>
                    <a:pt x="92" y="503"/>
                  </a:lnTo>
                  <a:lnTo>
                    <a:pt x="127" y="515"/>
                  </a:lnTo>
                  <a:lnTo>
                    <a:pt x="166" y="520"/>
                  </a:lnTo>
                  <a:lnTo>
                    <a:pt x="384" y="520"/>
                  </a:lnTo>
                  <a:lnTo>
                    <a:pt x="422" y="515"/>
                  </a:lnTo>
                  <a:lnTo>
                    <a:pt x="455" y="504"/>
                  </a:lnTo>
                  <a:lnTo>
                    <a:pt x="457" y="503"/>
                  </a:lnTo>
                  <a:lnTo>
                    <a:pt x="489" y="482"/>
                  </a:lnTo>
                  <a:lnTo>
                    <a:pt x="515" y="455"/>
                  </a:lnTo>
                  <a:lnTo>
                    <a:pt x="535" y="422"/>
                  </a:lnTo>
                  <a:lnTo>
                    <a:pt x="546" y="386"/>
                  </a:lnTo>
                  <a:lnTo>
                    <a:pt x="549" y="348"/>
                  </a:lnTo>
                  <a:close/>
                </a:path>
              </a:pathLst>
            </a:custGeom>
            <a:solidFill>
              <a:srgbClr val="0067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18027960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2968174" y="2708920"/>
            <a:ext cx="6172200" cy="448816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Региональный проект 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   </a:t>
            </a:r>
            <a:b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   «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Культурная среда»</a:t>
            </a:r>
          </a:p>
        </p:txBody>
      </p:sp>
      <p:pic>
        <p:nvPicPr>
          <p:cNvPr id="4" name="image25.jpe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91680" y="53109"/>
            <a:ext cx="6552728" cy="22733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555776" y="5445224"/>
            <a:ext cx="583264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u="sng" dirty="0" smtClean="0"/>
              <a:t>Мероприятие:</a:t>
            </a:r>
            <a:r>
              <a:rPr lang="ru-RU" b="1" dirty="0" smtClean="0"/>
              <a:t> Создание </a:t>
            </a:r>
            <a:r>
              <a:rPr lang="ru-RU" b="1" dirty="0"/>
              <a:t>модельной муниципальной библиотеки на базе учреждения МБУК «Саяногорская ЦБС»</a:t>
            </a:r>
          </a:p>
        </p:txBody>
      </p:sp>
      <p:sp>
        <p:nvSpPr>
          <p:cNvPr id="6" name="Заголовок 2"/>
          <p:cNvSpPr txBox="1">
            <a:spLocks/>
          </p:cNvSpPr>
          <p:nvPr/>
        </p:nvSpPr>
        <p:spPr>
          <a:xfrm>
            <a:off x="2386000" y="3429000"/>
            <a:ext cx="6172200" cy="1120406"/>
          </a:xfrm>
          <a:prstGeom prst="rect">
            <a:avLst/>
          </a:prstGeom>
        </p:spPr>
        <p:txBody>
          <a:bodyPr vert="horz" anchor="b">
            <a:normAutofit fontScale="67500" lnSpcReduction="2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000" b="1" kern="1200" cap="sm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   </a:t>
            </a:r>
            <a:br>
              <a:rPr lang="ru-RU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cap="all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  «Развитие </a:t>
            </a:r>
            <a:r>
              <a:rPr lang="ru-RU" cap="all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культуры и СМИ в муниципальном образовании город </a:t>
            </a:r>
            <a:r>
              <a:rPr lang="ru-RU" cap="all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Саяногорск»</a:t>
            </a:r>
            <a:endParaRPr lang="ru-RU" cap="all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64598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395536" y="476672"/>
            <a:ext cx="856895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accent2">
                    <a:lumMod val="75000"/>
                  </a:schemeClr>
                </a:solidFill>
              </a:rPr>
              <a:t>ОБЪЕМ ФИНАНСИРОВАНИЯ НАПРАВЛЕННЫЙ</a:t>
            </a:r>
            <a:endParaRPr lang="ru-RU" dirty="0">
              <a:solidFill>
                <a:schemeClr val="accent2">
                  <a:lumMod val="75000"/>
                </a:schemeClr>
              </a:solidFill>
            </a:endParaRPr>
          </a:p>
          <a:p>
            <a:pPr algn="ctr"/>
            <a:r>
              <a:rPr lang="ru-RU" b="1" dirty="0">
                <a:solidFill>
                  <a:schemeClr val="accent2">
                    <a:lumMod val="75000"/>
                  </a:schemeClr>
                </a:solidFill>
              </a:rPr>
              <a:t>НА РЕАЛИЗАЦИЮ ПРОЕКТА В </a:t>
            </a: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202</a:t>
            </a:r>
            <a:r>
              <a:rPr lang="en-US" b="1" dirty="0" smtClean="0">
                <a:solidFill>
                  <a:schemeClr val="accent2">
                    <a:lumMod val="75000"/>
                  </a:schemeClr>
                </a:solidFill>
              </a:rPr>
              <a:t>1</a:t>
            </a: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 ГОДУ </a:t>
            </a:r>
          </a:p>
          <a:p>
            <a:pPr algn="ctr"/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ПО МО Г. САЯНОГОРСК</a:t>
            </a:r>
            <a:endParaRPr lang="ru-RU" dirty="0">
              <a:solidFill>
                <a:schemeClr val="accent2">
                  <a:lumMod val="75000"/>
                </a:schemeClr>
              </a:solidFill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16149099"/>
              </p:ext>
            </p:extLst>
          </p:nvPr>
        </p:nvGraphicFramePr>
        <p:xfrm>
          <a:off x="395536" y="1628800"/>
          <a:ext cx="8568951" cy="5040560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2407009"/>
                <a:gridCol w="1663792"/>
                <a:gridCol w="837808"/>
                <a:gridCol w="962804"/>
                <a:gridCol w="1348769"/>
                <a:gridCol w="1348769"/>
              </a:tblGrid>
              <a:tr h="135617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МЕРОПРИЯТИЯ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ОБЪЕМ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ФИНАНСИРОВАНИЯ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тыс. руб.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ФБ,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тыс. руб.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РБ,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тыс. руб.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МБ,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тыс. руб.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ВБ,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тыс. руб.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368438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ru-RU" sz="16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Создание модельной библиотеки  на базе центральной библиотеки (произведен текущий ремонт, обновлена мебель и приобретена оргтехника, пополнен книжный фонд)</a:t>
                      </a:r>
                      <a:endParaRPr kumimoji="0" lang="ru-RU" sz="1600" b="1" kern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r>
                        <a:rPr lang="ru-RU" sz="1600" baseline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600" baseline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772</a:t>
                      </a:r>
                      <a:r>
                        <a:rPr lang="ru-RU" sz="16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,0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r>
                        <a:rPr lang="ru-RU" sz="1600" baseline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600" baseline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772</a:t>
                      </a:r>
                      <a:r>
                        <a:rPr lang="ru-RU" sz="16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,0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213353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619672" y="445314"/>
            <a:ext cx="7200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accent2">
                    <a:lumMod val="75000"/>
                  </a:schemeClr>
                </a:solidFill>
              </a:rPr>
              <a:t>ОСВОЕНИЕ СРЕДСТВ В РАМКАХ </a:t>
            </a: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ПРОЕКТА</a:t>
            </a:r>
            <a:endParaRPr lang="ru-RU" dirty="0">
              <a:solidFill>
                <a:schemeClr val="accent2">
                  <a:lumMod val="75000"/>
                </a:schemeClr>
              </a:solidFill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72446876"/>
              </p:ext>
            </p:extLst>
          </p:nvPr>
        </p:nvGraphicFramePr>
        <p:xfrm>
          <a:off x="0" y="1556792"/>
          <a:ext cx="9116291" cy="3897127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3792467"/>
                <a:gridCol w="1774608"/>
                <a:gridCol w="1774608"/>
                <a:gridCol w="1774608"/>
              </a:tblGrid>
              <a:tr h="1155668">
                <a:tc>
                  <a:txBody>
                    <a:bodyPr/>
                    <a:lstStyle/>
                    <a:p>
                      <a:pPr marL="55245" algn="ctr">
                        <a:spcBef>
                          <a:spcPts val="1220"/>
                        </a:spcBef>
                        <a:spcAft>
                          <a:spcPts val="0"/>
                        </a:spcAft>
                        <a:tabLst>
                          <a:tab pos="2665730" algn="l"/>
                        </a:tabLst>
                      </a:pPr>
                      <a:endParaRPr lang="ru-RU" sz="1500" dirty="0" smtClean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55245" algn="ctr">
                        <a:spcBef>
                          <a:spcPts val="1220"/>
                        </a:spcBef>
                        <a:spcAft>
                          <a:spcPts val="0"/>
                        </a:spcAft>
                        <a:tabLst>
                          <a:tab pos="2665730" algn="l"/>
                        </a:tabLst>
                      </a:pPr>
                      <a:r>
                        <a:rPr lang="ru-RU" sz="1500" dirty="0" smtClean="0">
                          <a:solidFill>
                            <a:schemeClr val="tx1"/>
                          </a:solidFill>
                          <a:effectLst/>
                        </a:rPr>
                        <a:t>МЕРОПРИЯТИЯ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37795" marR="81280" indent="246380">
                        <a:lnSpc>
                          <a:spcPct val="120000"/>
                        </a:lnSpc>
                        <a:spcBef>
                          <a:spcPts val="115"/>
                        </a:spcBef>
                        <a:spcAft>
                          <a:spcPts val="0"/>
                        </a:spcAft>
                      </a:pPr>
                      <a:endParaRPr lang="ru-RU" sz="1500" dirty="0" smtClean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137795" marR="81280" indent="246380">
                        <a:lnSpc>
                          <a:spcPct val="120000"/>
                        </a:lnSpc>
                        <a:spcBef>
                          <a:spcPts val="115"/>
                        </a:spcBef>
                        <a:spcAft>
                          <a:spcPts val="0"/>
                        </a:spcAft>
                      </a:pPr>
                      <a:r>
                        <a:rPr lang="ru-RU" sz="1500" dirty="0" smtClean="0">
                          <a:solidFill>
                            <a:schemeClr val="tx1"/>
                          </a:solidFill>
                          <a:effectLst/>
                        </a:rPr>
                        <a:t>тыс</a:t>
                      </a:r>
                      <a:r>
                        <a:rPr lang="ru-RU" sz="1500" dirty="0">
                          <a:solidFill>
                            <a:schemeClr val="tx1"/>
                          </a:solidFill>
                          <a:effectLst/>
                        </a:rPr>
                        <a:t>. руб. (ПЛАН </a:t>
                      </a:r>
                      <a:r>
                        <a:rPr lang="ru-RU" sz="1500" dirty="0" smtClean="0">
                          <a:solidFill>
                            <a:schemeClr val="tx1"/>
                          </a:solidFill>
                          <a:effectLst/>
                        </a:rPr>
                        <a:t>2021г</a:t>
                      </a:r>
                      <a:r>
                        <a:rPr lang="ru-RU" sz="1500" dirty="0">
                          <a:solidFill>
                            <a:schemeClr val="tx1"/>
                          </a:solidFill>
                          <a:effectLst/>
                        </a:rPr>
                        <a:t>.)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37795" marR="81280" indent="246380">
                        <a:lnSpc>
                          <a:spcPct val="120000"/>
                        </a:lnSpc>
                        <a:spcBef>
                          <a:spcPts val="115"/>
                        </a:spcBef>
                        <a:spcAft>
                          <a:spcPts val="0"/>
                        </a:spcAft>
                      </a:pPr>
                      <a:endParaRPr lang="ru-RU" sz="1500" dirty="0" smtClean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137795" marR="81280" indent="246380">
                        <a:lnSpc>
                          <a:spcPct val="120000"/>
                        </a:lnSpc>
                        <a:spcBef>
                          <a:spcPts val="115"/>
                        </a:spcBef>
                        <a:spcAft>
                          <a:spcPts val="0"/>
                        </a:spcAft>
                      </a:pPr>
                      <a:r>
                        <a:rPr lang="ru-RU" sz="1500" dirty="0" smtClean="0">
                          <a:solidFill>
                            <a:schemeClr val="tx1"/>
                          </a:solidFill>
                          <a:effectLst/>
                        </a:rPr>
                        <a:t>тыс</a:t>
                      </a:r>
                      <a:r>
                        <a:rPr lang="ru-RU" sz="1500" dirty="0">
                          <a:solidFill>
                            <a:schemeClr val="tx1"/>
                          </a:solidFill>
                          <a:effectLst/>
                        </a:rPr>
                        <a:t>. руб. (ФАКТ </a:t>
                      </a:r>
                      <a:r>
                        <a:rPr lang="ru-RU" sz="1500" dirty="0" smtClean="0">
                          <a:solidFill>
                            <a:schemeClr val="tx1"/>
                          </a:solidFill>
                          <a:effectLst/>
                        </a:rPr>
                        <a:t>2021г</a:t>
                      </a:r>
                      <a:r>
                        <a:rPr lang="ru-RU" sz="1500" dirty="0">
                          <a:solidFill>
                            <a:schemeClr val="tx1"/>
                          </a:solidFill>
                          <a:effectLst/>
                        </a:rPr>
                        <a:t>.)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37795" marR="81280" indent="246380">
                        <a:lnSpc>
                          <a:spcPct val="120000"/>
                        </a:lnSpc>
                        <a:spcBef>
                          <a:spcPts val="115"/>
                        </a:spcBef>
                        <a:spcAft>
                          <a:spcPts val="0"/>
                        </a:spcAft>
                      </a:pPr>
                      <a:r>
                        <a:rPr lang="ru-RU" sz="1500">
                          <a:solidFill>
                            <a:schemeClr val="tx1"/>
                          </a:solidFill>
                          <a:effectLst/>
                        </a:rPr>
                        <a:t>    </a:t>
                      </a:r>
                      <a:endParaRPr lang="ru-RU" sz="100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137795" marR="81280" indent="246380">
                        <a:lnSpc>
                          <a:spcPct val="120000"/>
                        </a:lnSpc>
                        <a:spcBef>
                          <a:spcPts val="115"/>
                        </a:spcBef>
                        <a:spcAft>
                          <a:spcPts val="0"/>
                        </a:spcAft>
                      </a:pPr>
                      <a:r>
                        <a:rPr lang="ru-RU" sz="1500">
                          <a:solidFill>
                            <a:schemeClr val="tx1"/>
                          </a:solidFill>
                          <a:effectLst/>
                        </a:rPr>
                        <a:t>    % исполнения</a:t>
                      </a:r>
                      <a:endParaRPr lang="ru-RU" sz="100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300716">
                <a:tc>
                  <a:txBody>
                    <a:bodyPr/>
                    <a:lstStyle/>
                    <a:p>
                      <a:pPr marL="68580">
                        <a:spcBef>
                          <a:spcPts val="150"/>
                        </a:spcBef>
                        <a:spcAft>
                          <a:spcPts val="0"/>
                        </a:spcAft>
                      </a:pPr>
                      <a:endParaRPr lang="ru-RU" sz="1700" dirty="0" smtClean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ru-RU" sz="18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Создание модельной библиотеки  на базе центральной библиотеки (произведен текущий ремонт, обновлена мебель и приобретена оргтехника, пополнен книжный фонд)</a:t>
                      </a:r>
                      <a:endParaRPr kumimoji="0" lang="ru-RU" sz="1800" b="1" kern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0" marR="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68580" marR="57150" algn="ctr">
                        <a:spcBef>
                          <a:spcPts val="150"/>
                        </a:spcBef>
                        <a:spcAft>
                          <a:spcPts val="0"/>
                        </a:spcAft>
                      </a:pPr>
                      <a:endParaRPr lang="ru-RU" sz="1700" dirty="0" smtClean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68580" marR="57150" algn="ctr">
                        <a:spcBef>
                          <a:spcPts val="150"/>
                        </a:spcBef>
                        <a:spcAft>
                          <a:spcPts val="0"/>
                        </a:spcAft>
                      </a:pPr>
                      <a:endParaRPr lang="ru-RU" sz="1700" dirty="0" smtClean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68580" marR="57150" algn="ctr">
                        <a:spcBef>
                          <a:spcPts val="150"/>
                        </a:spcBef>
                        <a:spcAft>
                          <a:spcPts val="0"/>
                        </a:spcAft>
                      </a:pPr>
                      <a:endParaRPr lang="ru-RU" sz="1700" dirty="0" smtClean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68580" marR="57150" algn="ctr">
                        <a:spcBef>
                          <a:spcPts val="150"/>
                        </a:spcBef>
                        <a:spcAft>
                          <a:spcPts val="0"/>
                        </a:spcAft>
                      </a:pPr>
                      <a:endParaRPr lang="ru-RU" sz="1700" dirty="0" smtClean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68580" marR="57150" algn="ctr">
                        <a:spcBef>
                          <a:spcPts val="150"/>
                        </a:spcBef>
                        <a:spcAft>
                          <a:spcPts val="0"/>
                        </a:spcAft>
                      </a:pPr>
                      <a:r>
                        <a:rPr lang="ru-RU" sz="17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 </a:t>
                      </a:r>
                      <a:r>
                        <a:rPr lang="ru-RU" sz="17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772,0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68580" marR="57150" algn="ctr">
                        <a:spcBef>
                          <a:spcPts val="150"/>
                        </a:spcBef>
                        <a:spcAft>
                          <a:spcPts val="0"/>
                        </a:spcAft>
                      </a:pPr>
                      <a:endParaRPr lang="ru-RU" sz="1700" dirty="0" smtClean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68580" marR="57150" algn="ctr">
                        <a:spcBef>
                          <a:spcPts val="150"/>
                        </a:spcBef>
                        <a:spcAft>
                          <a:spcPts val="0"/>
                        </a:spcAft>
                      </a:pPr>
                      <a:endParaRPr lang="ru-RU" sz="1700" dirty="0" smtClean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68580" marR="57150" algn="ctr">
                        <a:spcBef>
                          <a:spcPts val="150"/>
                        </a:spcBef>
                        <a:spcAft>
                          <a:spcPts val="0"/>
                        </a:spcAft>
                      </a:pPr>
                      <a:endParaRPr lang="ru-RU" sz="1700" dirty="0" smtClean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68580" marR="57150" algn="ctr">
                        <a:spcBef>
                          <a:spcPts val="150"/>
                        </a:spcBef>
                        <a:spcAft>
                          <a:spcPts val="0"/>
                        </a:spcAft>
                      </a:pPr>
                      <a:endParaRPr lang="ru-RU" sz="1700" dirty="0" smtClean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68580" marR="57150" algn="ctr">
                        <a:spcBef>
                          <a:spcPts val="150"/>
                        </a:spcBef>
                        <a:spcAft>
                          <a:spcPts val="0"/>
                        </a:spcAft>
                      </a:pPr>
                      <a:r>
                        <a:rPr lang="ru-RU" sz="17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r>
                        <a:rPr lang="ru-RU" sz="1700" baseline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700" baseline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772</a:t>
                      </a:r>
                      <a:r>
                        <a:rPr lang="ru-RU" sz="17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,0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68580" marR="57150" algn="ctr">
                        <a:spcBef>
                          <a:spcPts val="150"/>
                        </a:spcBef>
                        <a:spcAft>
                          <a:spcPts val="0"/>
                        </a:spcAft>
                      </a:pPr>
                      <a:endParaRPr lang="ru-RU" sz="1700" dirty="0" smtClean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68580" marR="57150" algn="ctr">
                        <a:spcBef>
                          <a:spcPts val="150"/>
                        </a:spcBef>
                        <a:spcAft>
                          <a:spcPts val="0"/>
                        </a:spcAft>
                      </a:pPr>
                      <a:endParaRPr lang="ru-RU" sz="1700" dirty="0" smtClean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68580" marR="57150" algn="ctr">
                        <a:spcBef>
                          <a:spcPts val="150"/>
                        </a:spcBef>
                        <a:spcAft>
                          <a:spcPts val="0"/>
                        </a:spcAft>
                      </a:pPr>
                      <a:endParaRPr lang="ru-RU" sz="1700" dirty="0" smtClean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68580" marR="57150" algn="ctr">
                        <a:spcBef>
                          <a:spcPts val="150"/>
                        </a:spcBef>
                        <a:spcAft>
                          <a:spcPts val="0"/>
                        </a:spcAft>
                      </a:pPr>
                      <a:endParaRPr lang="ru-RU" sz="1700" dirty="0" smtClean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68580" marR="57150" algn="ctr">
                        <a:spcBef>
                          <a:spcPts val="150"/>
                        </a:spcBef>
                        <a:spcAft>
                          <a:spcPts val="0"/>
                        </a:spcAft>
                      </a:pPr>
                      <a:r>
                        <a:rPr lang="ru-RU" sz="17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100,0</a:t>
                      </a:r>
                      <a:r>
                        <a:rPr lang="ru-RU" sz="17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440743">
                <a:tc>
                  <a:txBody>
                    <a:bodyPr/>
                    <a:lstStyle/>
                    <a:p>
                      <a:pPr marL="68580" marR="52705" algn="r">
                        <a:spcBef>
                          <a:spcPts val="10"/>
                        </a:spcBef>
                        <a:spcAft>
                          <a:spcPts val="0"/>
                        </a:spcAft>
                      </a:pPr>
                      <a:r>
                        <a:rPr lang="ru-RU" sz="17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ИТОГО</a:t>
                      </a:r>
                      <a:r>
                        <a:rPr lang="ru-RU" sz="17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: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68580" marR="57150" algn="ctr">
                        <a:spcBef>
                          <a:spcPts val="150"/>
                        </a:spcBef>
                        <a:spcAft>
                          <a:spcPts val="0"/>
                        </a:spcAft>
                      </a:pPr>
                      <a:r>
                        <a:rPr lang="ru-RU" sz="17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r>
                        <a:rPr lang="ru-RU" sz="1700" baseline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700" baseline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772</a:t>
                      </a:r>
                      <a:r>
                        <a:rPr lang="ru-RU" sz="17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,0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68580" marR="57150" algn="ctr">
                        <a:spcBef>
                          <a:spcPts val="150"/>
                        </a:spcBef>
                        <a:spcAft>
                          <a:spcPts val="0"/>
                        </a:spcAft>
                      </a:pPr>
                      <a:r>
                        <a:rPr lang="ru-RU" sz="17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 </a:t>
                      </a:r>
                      <a:r>
                        <a:rPr lang="ru-RU" sz="17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772,0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68580" marR="57150" algn="ctr">
                        <a:spcBef>
                          <a:spcPts val="150"/>
                        </a:spcBef>
                        <a:spcAft>
                          <a:spcPts val="0"/>
                        </a:spcAft>
                      </a:pPr>
                      <a:r>
                        <a:rPr lang="ru-RU" sz="17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100,0%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891207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475656" y="547379"/>
            <a:ext cx="72008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endParaRPr lang="ru-RU" b="1" dirty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ЦЕЛЕВЫЕ ПОКАЗАТЕЛИ В </a:t>
            </a:r>
            <a:r>
              <a:rPr lang="ru-RU" b="1" dirty="0">
                <a:solidFill>
                  <a:schemeClr val="accent2">
                    <a:lumMod val="75000"/>
                  </a:schemeClr>
                </a:solidFill>
              </a:rPr>
              <a:t>РАМКАХ </a:t>
            </a: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ПРОЕКТА</a:t>
            </a:r>
            <a:endParaRPr lang="ru-RU" dirty="0">
              <a:solidFill>
                <a:schemeClr val="accent2">
                  <a:lumMod val="75000"/>
                </a:schemeClr>
              </a:solidFill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21511725"/>
              </p:ext>
            </p:extLst>
          </p:nvPr>
        </p:nvGraphicFramePr>
        <p:xfrm>
          <a:off x="0" y="1853519"/>
          <a:ext cx="9116291" cy="3663713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3792467"/>
                <a:gridCol w="1774608"/>
                <a:gridCol w="1774608"/>
                <a:gridCol w="1774608"/>
              </a:tblGrid>
              <a:tr h="1155668">
                <a:tc>
                  <a:txBody>
                    <a:bodyPr/>
                    <a:lstStyle/>
                    <a:p>
                      <a:pPr marL="55245" algn="ctr">
                        <a:spcBef>
                          <a:spcPts val="1220"/>
                        </a:spcBef>
                        <a:spcAft>
                          <a:spcPts val="0"/>
                        </a:spcAft>
                        <a:tabLst>
                          <a:tab pos="2665730" algn="l"/>
                        </a:tabLst>
                      </a:pPr>
                      <a:endParaRPr lang="ru-RU" sz="1500" dirty="0" smtClean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55245" algn="ctr">
                        <a:spcBef>
                          <a:spcPts val="1220"/>
                        </a:spcBef>
                        <a:spcAft>
                          <a:spcPts val="0"/>
                        </a:spcAft>
                        <a:tabLst>
                          <a:tab pos="2665730" algn="l"/>
                        </a:tabLst>
                      </a:pPr>
                      <a:r>
                        <a:rPr lang="ru-RU" sz="15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МЕРОПРИЯТИЯ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37795" marR="81280" indent="246380">
                        <a:lnSpc>
                          <a:spcPct val="120000"/>
                        </a:lnSpc>
                        <a:spcBef>
                          <a:spcPts val="115"/>
                        </a:spcBef>
                        <a:spcAft>
                          <a:spcPts val="0"/>
                        </a:spcAft>
                      </a:pPr>
                      <a:endParaRPr lang="ru-RU" sz="1500" dirty="0" smtClean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kumimoji="0" lang="ru-RU" sz="18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ПЛАН</a:t>
                      </a:r>
                    </a:p>
                    <a:p>
                      <a:pPr algn="ctr"/>
                      <a:r>
                        <a:rPr kumimoji="0" lang="ru-RU" sz="18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(20</a:t>
                      </a:r>
                      <a:r>
                        <a:rPr kumimoji="0" lang="en-US" sz="18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</a:t>
                      </a:r>
                      <a:r>
                        <a:rPr kumimoji="0" lang="ru-RU" sz="18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1г.)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37795" marR="81280" indent="246380">
                        <a:lnSpc>
                          <a:spcPct val="120000"/>
                        </a:lnSpc>
                        <a:spcBef>
                          <a:spcPts val="115"/>
                        </a:spcBef>
                        <a:spcAft>
                          <a:spcPts val="0"/>
                        </a:spcAft>
                      </a:pPr>
                      <a:endParaRPr lang="ru-RU" sz="1500" dirty="0" smtClean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kumimoji="0" lang="ru-RU" sz="16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ФАКТ</a:t>
                      </a:r>
                    </a:p>
                    <a:p>
                      <a:pPr algn="ctr"/>
                      <a:r>
                        <a:rPr kumimoji="0" lang="ru-RU" sz="16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(20</a:t>
                      </a:r>
                      <a:r>
                        <a:rPr kumimoji="0" lang="en-US" sz="16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</a:t>
                      </a:r>
                      <a:r>
                        <a:rPr kumimoji="0" lang="ru-RU" sz="16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1г.)</a:t>
                      </a:r>
                      <a:endParaRPr lang="ru-RU" sz="900" dirty="0" smtClean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marL="137795" marR="81280" indent="246380">
                        <a:lnSpc>
                          <a:spcPct val="120000"/>
                        </a:lnSpc>
                        <a:spcBef>
                          <a:spcPts val="115"/>
                        </a:spcBef>
                        <a:spcAft>
                          <a:spcPts val="0"/>
                        </a:spcAft>
                      </a:pP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37795" marR="81280" indent="246380">
                        <a:lnSpc>
                          <a:spcPct val="120000"/>
                        </a:lnSpc>
                        <a:spcBef>
                          <a:spcPts val="115"/>
                        </a:spcBef>
                        <a:spcAft>
                          <a:spcPts val="0"/>
                        </a:spcAft>
                      </a:pPr>
                      <a:r>
                        <a:rPr lang="ru-RU" sz="15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</a:t>
                      </a:r>
                      <a:endParaRPr lang="ru-RU" sz="100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137795" marR="81280" indent="246380">
                        <a:lnSpc>
                          <a:spcPct val="120000"/>
                        </a:lnSpc>
                        <a:spcBef>
                          <a:spcPts val="115"/>
                        </a:spcBef>
                        <a:spcAft>
                          <a:spcPts val="0"/>
                        </a:spcAft>
                      </a:pPr>
                      <a:r>
                        <a:rPr lang="ru-RU" sz="15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% исполнения</a:t>
                      </a:r>
                      <a:endParaRPr lang="ru-RU" sz="100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508045">
                <a:tc>
                  <a:txBody>
                    <a:bodyPr/>
                    <a:lstStyle/>
                    <a:p>
                      <a:pPr marL="68580">
                        <a:spcBef>
                          <a:spcPts val="150"/>
                        </a:spcBef>
                        <a:spcAft>
                          <a:spcPts val="0"/>
                        </a:spcAft>
                      </a:pPr>
                      <a:endParaRPr lang="ru-RU" sz="1700" dirty="0" smtClean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ru-RU" sz="16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Создание модельной библиотеки  на базе центральной библиотеки (произведен текущий ремонт, обновлена мебель и приобретена оргтехника, пополнен книжный фонд)</a:t>
                      </a:r>
                      <a:endParaRPr kumimoji="0" lang="ru-RU" sz="1600" b="1" kern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0" marR="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68580" marR="57150" algn="ctr">
                        <a:spcBef>
                          <a:spcPts val="150"/>
                        </a:spcBef>
                        <a:spcAft>
                          <a:spcPts val="0"/>
                        </a:spcAft>
                      </a:pPr>
                      <a:endParaRPr lang="ru-RU" sz="1700" dirty="0" smtClean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68580" marR="57150" algn="ctr">
                        <a:spcBef>
                          <a:spcPts val="150"/>
                        </a:spcBef>
                        <a:spcAft>
                          <a:spcPts val="0"/>
                        </a:spcAft>
                      </a:pPr>
                      <a:endParaRPr lang="ru-RU" sz="1700" dirty="0" smtClean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68580" marR="57150" algn="ctr">
                        <a:spcBef>
                          <a:spcPts val="150"/>
                        </a:spcBef>
                        <a:spcAft>
                          <a:spcPts val="0"/>
                        </a:spcAft>
                      </a:pPr>
                      <a:endParaRPr lang="ru-RU" sz="1700" dirty="0" smtClean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68580" marR="57150" algn="ctr">
                        <a:spcBef>
                          <a:spcPts val="150"/>
                        </a:spcBef>
                        <a:spcAft>
                          <a:spcPts val="0"/>
                        </a:spcAft>
                      </a:pPr>
                      <a:endParaRPr lang="ru-RU" sz="1700" dirty="0" smtClean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68580" marR="57150" algn="ctr">
                        <a:spcBef>
                          <a:spcPts val="150"/>
                        </a:spcBef>
                        <a:spcAft>
                          <a:spcPts val="0"/>
                        </a:spcAft>
                      </a:pPr>
                      <a:r>
                        <a:rPr lang="ru-RU" sz="17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68580" marR="57150" algn="ctr">
                        <a:spcBef>
                          <a:spcPts val="150"/>
                        </a:spcBef>
                        <a:spcAft>
                          <a:spcPts val="0"/>
                        </a:spcAft>
                      </a:pPr>
                      <a:endParaRPr lang="ru-RU" sz="1700" dirty="0" smtClean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68580" marR="57150" algn="ctr">
                        <a:spcBef>
                          <a:spcPts val="150"/>
                        </a:spcBef>
                        <a:spcAft>
                          <a:spcPts val="0"/>
                        </a:spcAft>
                      </a:pPr>
                      <a:endParaRPr lang="ru-RU" sz="1700" dirty="0" smtClean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68580" marR="57150" algn="ctr">
                        <a:spcBef>
                          <a:spcPts val="150"/>
                        </a:spcBef>
                        <a:spcAft>
                          <a:spcPts val="0"/>
                        </a:spcAft>
                      </a:pPr>
                      <a:endParaRPr lang="ru-RU" sz="1700" dirty="0" smtClean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68580" marR="57150" algn="ctr">
                        <a:spcBef>
                          <a:spcPts val="150"/>
                        </a:spcBef>
                        <a:spcAft>
                          <a:spcPts val="0"/>
                        </a:spcAft>
                      </a:pPr>
                      <a:endParaRPr lang="ru-RU" sz="1700" dirty="0" smtClean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68580" marR="57150" algn="ctr">
                        <a:spcBef>
                          <a:spcPts val="150"/>
                        </a:spcBef>
                        <a:spcAft>
                          <a:spcPts val="0"/>
                        </a:spcAft>
                      </a:pPr>
                      <a:r>
                        <a:rPr lang="ru-RU" sz="17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68580" marR="57150" algn="ctr">
                        <a:spcBef>
                          <a:spcPts val="150"/>
                        </a:spcBef>
                        <a:spcAft>
                          <a:spcPts val="0"/>
                        </a:spcAft>
                      </a:pPr>
                      <a:endParaRPr lang="ru-RU" sz="1700" dirty="0" smtClean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68580" marR="57150" algn="ctr">
                        <a:spcBef>
                          <a:spcPts val="150"/>
                        </a:spcBef>
                        <a:spcAft>
                          <a:spcPts val="0"/>
                        </a:spcAft>
                      </a:pPr>
                      <a:endParaRPr lang="ru-RU" sz="1700" dirty="0" smtClean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68580" marR="57150" algn="ctr">
                        <a:spcBef>
                          <a:spcPts val="150"/>
                        </a:spcBef>
                        <a:spcAft>
                          <a:spcPts val="0"/>
                        </a:spcAft>
                      </a:pPr>
                      <a:endParaRPr lang="ru-RU" sz="1700" dirty="0" smtClean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68580" marR="57150" algn="ctr">
                        <a:spcBef>
                          <a:spcPts val="150"/>
                        </a:spcBef>
                        <a:spcAft>
                          <a:spcPts val="0"/>
                        </a:spcAft>
                      </a:pPr>
                      <a:endParaRPr lang="ru-RU" sz="1700" dirty="0" smtClean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68580" marR="57150" algn="ctr">
                        <a:spcBef>
                          <a:spcPts val="150"/>
                        </a:spcBef>
                        <a:spcAft>
                          <a:spcPts val="0"/>
                        </a:spcAft>
                      </a:pPr>
                      <a:r>
                        <a:rPr lang="ru-RU" sz="17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100,0</a:t>
                      </a:r>
                      <a:r>
                        <a:rPr lang="ru-RU" sz="17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763500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232908" y="1340768"/>
            <a:ext cx="8911092" cy="448816"/>
          </a:xfrm>
        </p:spPr>
        <p:txBody>
          <a:bodyPr>
            <a:noAutofit/>
          </a:bodyPr>
          <a:lstStyle/>
          <a:p>
            <a:pPr algn="ctr"/>
            <a:r>
              <a:rPr lang="ru-RU" sz="20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 рамках федерального национального проекта</a:t>
            </a:r>
            <a:br>
              <a:rPr lang="ru-RU" sz="20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«Культура» в </a:t>
            </a:r>
            <a:r>
              <a:rPr lang="ru-RU" sz="20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2021 году</a:t>
            </a:r>
            <a:r>
              <a:rPr lang="en-US" sz="20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реализован проект по созданию модельной муниципальной библиотеки на базе учреждения МБУК «Саяногорская ЦБС», благодаря которой создано современное библиотечное пространство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35035" y="1772816"/>
            <a:ext cx="905201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6699"/>
                </a:solidFill>
                <a:latin typeface="Times New Roman" pitchFamily="18" charset="0"/>
                <a:cs typeface="Times New Roman" pitchFamily="18" charset="0"/>
              </a:rPr>
              <a:t>На реализацию проекта МБУК «Саяногорская ЦБС» выделено </a:t>
            </a:r>
            <a:r>
              <a:rPr lang="ru-RU" sz="2000" b="1" dirty="0" smtClean="0">
                <a:solidFill>
                  <a:srgbClr val="006699"/>
                </a:solidFill>
                <a:latin typeface="Times New Roman" pitchFamily="18" charset="0"/>
                <a:cs typeface="Times New Roman" pitchFamily="18" charset="0"/>
              </a:rPr>
              <a:t>10,0 </a:t>
            </a:r>
            <a:r>
              <a:rPr lang="ru-RU" sz="2000" b="1" dirty="0" err="1">
                <a:solidFill>
                  <a:srgbClr val="006699"/>
                </a:solidFill>
                <a:latin typeface="Times New Roman" pitchFamily="18" charset="0"/>
                <a:cs typeface="Times New Roman" pitchFamily="18" charset="0"/>
              </a:rPr>
              <a:t>млн.руб</a:t>
            </a:r>
            <a:r>
              <a:rPr lang="ru-RU" sz="2000" b="1" dirty="0">
                <a:solidFill>
                  <a:srgbClr val="006699"/>
                </a:solidFill>
                <a:latin typeface="Times New Roman" pitchFamily="18" charset="0"/>
                <a:cs typeface="Times New Roman" pitchFamily="18" charset="0"/>
              </a:rPr>
              <a:t>. за счет федерального бюджета, денежные средства освоены в полном объеме.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35035" y="2636912"/>
            <a:ext cx="4572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b="1" dirty="0">
                <a:solidFill>
                  <a:srgbClr val="006699"/>
                </a:solidFill>
                <a:latin typeface="Times New Roman" pitchFamily="18" charset="0"/>
                <a:cs typeface="Times New Roman" pitchFamily="18" charset="0"/>
              </a:rPr>
              <a:t>Проведен текущий ремонт - кровля, фасад, частичный ремонт отопления, ремонт пола – стяжка, установка охранно-пожарной сигнализации и видеонаблюдения, установка входной </a:t>
            </a:r>
            <a:r>
              <a:rPr lang="ru-RU" sz="2000" b="1" dirty="0" smtClean="0">
                <a:solidFill>
                  <a:srgbClr val="006699"/>
                </a:solidFill>
                <a:latin typeface="Times New Roman" pitchFamily="18" charset="0"/>
                <a:cs typeface="Times New Roman" pitchFamily="18" charset="0"/>
              </a:rPr>
              <a:t>группы</a:t>
            </a:r>
            <a:endParaRPr lang="ru-RU" sz="2000" b="1" dirty="0">
              <a:solidFill>
                <a:srgbClr val="0066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Рисунок 12" descr="C:\Users\PopovaON\AppData\Local\Microsoft\Windows\INetCache\Content.Word\IMG_2240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668291" y="4781682"/>
            <a:ext cx="2399781" cy="14401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Рисунок 13" descr="C:\Users\PopovaON\AppData\Local\Microsoft\Windows\INetCache\Content.Word\IMG_2235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920279" y="2864696"/>
            <a:ext cx="4055967" cy="3600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8283270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Эркер">
  <a:themeElements>
    <a:clrScheme name="Эркер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Эркер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Эркер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1663</TotalTime>
  <Words>1865</Words>
  <Application>Microsoft Office PowerPoint</Application>
  <PresentationFormat>Экран (4:3)</PresentationFormat>
  <Paragraphs>336</Paragraphs>
  <Slides>32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3" baseType="lpstr">
      <vt:lpstr>Эркер</vt:lpstr>
      <vt:lpstr>ОТЧЕТ О РЕАЛИЗАЦИИ НАЦИОНАЛЬНЫХ ПРОЕКТОВ В МУНИЦИПАЛЬНОМ ОБРАЗОВАНИИ ГОРОД САЯНОГОРСК   ЗА 2021 ГОД </vt:lpstr>
      <vt:lpstr>Деятельность муниципального проектного офиса в 2021 году</vt:lpstr>
      <vt:lpstr>Презентация PowerPoint</vt:lpstr>
      <vt:lpstr>Презентация PowerPoint</vt:lpstr>
      <vt:lpstr>Региональный проект        «Культурная среда»</vt:lpstr>
      <vt:lpstr>Презентация PowerPoint</vt:lpstr>
      <vt:lpstr>Презентация PowerPoint</vt:lpstr>
      <vt:lpstr>Презентация PowerPoint</vt:lpstr>
      <vt:lpstr>В рамках федерального национального проекта «Культура» в 2021 году реализован проект по созданию модельной муниципальной библиотеки на базе учреждения МБУК «Саяногорская ЦБС», благодаря которой создано современное библиотечное пространство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Региональный проект        «Формирование комфортной городской среды»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ОТЧЕТ О РЕАЛИЗАЦИИ НАЦИОНАЛЬНЫХ ПРОЕКТОВ В МУНИЦИПАЛЬНОМ ОБРАЗОВАНИИ ГОРОД САЯНОГОРСК ЗА 2020 ГОД </dc:title>
  <dc:creator>Зубарев Денис Сергеевич</dc:creator>
  <cp:lastModifiedBy>Зубарев Денис Сергеевич</cp:lastModifiedBy>
  <cp:revision>134</cp:revision>
  <cp:lastPrinted>2021-03-24T09:24:21Z</cp:lastPrinted>
  <dcterms:created xsi:type="dcterms:W3CDTF">2021-03-11T06:18:56Z</dcterms:created>
  <dcterms:modified xsi:type="dcterms:W3CDTF">2022-03-11T01:23:22Z</dcterms:modified>
</cp:coreProperties>
</file>