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5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6.xml" ContentType="application/vnd.openxmlformats-officedocument.drawingml.chartshapes+xml"/>
  <Override PartName="/ppt/charts/chart12.xml" ContentType="application/vnd.openxmlformats-officedocument.drawingml.chart+xml"/>
  <Override PartName="/ppt/drawings/drawing7.xml" ContentType="application/vnd.openxmlformats-officedocument.drawingml.chartshape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288" r:id="rId3"/>
    <p:sldId id="318" r:id="rId4"/>
    <p:sldId id="319" r:id="rId5"/>
    <p:sldId id="291" r:id="rId6"/>
    <p:sldId id="309" r:id="rId7"/>
    <p:sldId id="274" r:id="rId8"/>
    <p:sldId id="310" r:id="rId9"/>
    <p:sldId id="320" r:id="rId10"/>
    <p:sldId id="311" r:id="rId11"/>
    <p:sldId id="308" r:id="rId12"/>
    <p:sldId id="312" r:id="rId13"/>
    <p:sldId id="313" r:id="rId14"/>
    <p:sldId id="315" r:id="rId15"/>
    <p:sldId id="297" r:id="rId16"/>
    <p:sldId id="307" r:id="rId17"/>
    <p:sldId id="316" r:id="rId18"/>
    <p:sldId id="322" r:id="rId19"/>
    <p:sldId id="317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33CC"/>
    <a:srgbClr val="FF3300"/>
    <a:srgbClr val="A8EC86"/>
    <a:srgbClr val="CD9DBF"/>
    <a:srgbClr val="99CCFF"/>
    <a:srgbClr val="6600CC"/>
    <a:srgbClr val="00FF00"/>
    <a:srgbClr val="FF00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4598" autoAdjust="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phir\public\&#1041;&#1060;&#1059;\&#1040;&#1085;&#1076;&#1088;&#1102;&#1096;&#1080;&#1085;&#1072;\&#1041;&#1102;&#1076;&#1078;&#1077;&#1090;%202019-2021\&#1041;&#1102;&#1076;&#1078;&#1077;&#1090;%20&#1076;&#1083;&#1103;%20&#1075;&#1088;&#1072;&#1078;&#1076;&#1072;&#1085;\&#1044;&#1080;&#1072;&#1075;&#1088;&#1072;&#1084;&#1084;&#1099;%20&#1076;&#1083;&#1103;%20&#1073;&#1102;&#1076;&#1078;&#1077;&#1090;&#1072;%20&#1076;&#1083;&#1103;%20&#1075;&#1088;&#1072;&#1078;&#1076;&#1072;&#1085;%202019-2021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Saphir\public\&#1041;&#1060;&#1059;\&#1040;&#1085;&#1076;&#1088;&#1102;&#1096;&#1080;&#1085;&#1072;\&#1041;&#1102;&#1076;&#1078;&#1077;&#1090;%202019-2021\&#1041;&#1102;&#1076;&#1078;&#1077;&#1090;%20&#1076;&#1083;&#1103;%20&#1075;&#1088;&#1072;&#1078;&#1076;&#1072;&#1085;\&#1044;&#1080;&#1072;&#1075;&#1088;&#1072;&#1084;&#1084;&#1099;%20&#1076;&#1083;&#1103;%20&#1073;&#1102;&#1076;&#1078;&#1077;&#1090;&#1072;%20&#1076;&#1083;&#1103;%20&#1075;&#1088;&#1072;&#1078;&#1076;&#1072;&#1085;%202019-2021.xlsx" TargetMode="External"/><Relationship Id="rId1" Type="http://schemas.openxmlformats.org/officeDocument/2006/relationships/image" Target="../media/image16.jpeg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Saphir\public\&#1041;&#1060;&#1059;\&#1040;&#1085;&#1076;&#1088;&#1102;&#1096;&#1080;&#1085;&#1072;\&#1041;&#1102;&#1076;&#1078;&#1077;&#1090;%202019-2021\&#1041;&#1102;&#1076;&#1078;&#1077;&#1090;%20&#1076;&#1083;&#1103;%20&#1075;&#1088;&#1072;&#1078;&#1076;&#1072;&#1085;\&#1044;&#1080;&#1072;&#1075;&#1088;&#1072;&#1084;&#1084;&#1099;%20&#1076;&#1083;&#1103;%20&#1073;&#1102;&#1076;&#1078;&#1077;&#1090;&#1072;%20&#1076;&#1083;&#1103;%20&#1075;&#1088;&#1072;&#1078;&#1076;&#1072;&#1085;%202019-2021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\\Saphir\public\&#1041;&#1060;&#1059;\&#1040;&#1085;&#1076;&#1088;&#1102;&#1096;&#1080;&#1085;&#1072;\&#1041;&#1102;&#1076;&#1078;&#1077;&#1090;%202019-2021\&#1041;&#1102;&#1076;&#1078;&#1077;&#1090;%20&#1076;&#1083;&#1103;%20&#1075;&#1088;&#1072;&#1078;&#1076;&#1072;&#1085;\&#1044;&#1080;&#1072;&#1075;&#1088;&#1072;&#1084;&#1084;&#1099;%20&#1076;&#1083;&#1103;%20&#1073;&#1102;&#1076;&#1078;&#1077;&#1090;&#1072;%20&#1076;&#1083;&#1103;%20&#1075;&#1088;&#1072;&#1078;&#1076;&#1072;&#1085;%202019-202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phir\public\&#1041;&#1060;&#1059;\&#1040;&#1085;&#1076;&#1088;&#1102;&#1096;&#1080;&#1085;&#1072;\&#1041;&#1102;&#1076;&#1078;&#1077;&#1090;%202018-2020\&#1044;&#1080;&#1072;&#1075;&#1088;&#1072;&#1084;&#1084;&#1099;%20&#1076;&#1083;&#1103;%20&#1073;&#1102;&#1076;&#1078;&#1077;&#1090;&#1072;%20&#1076;&#1083;&#1103;%20&#1075;&#1088;&#1072;&#1078;&#1076;&#1072;&#1085;%202018-2020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phir\public\&#1041;&#1060;&#1059;\&#1040;&#1085;&#1076;&#1088;&#1102;&#1096;&#1080;&#1085;&#1072;\&#1041;&#1102;&#1076;&#1078;&#1077;&#1090;%202018-2020\&#1044;&#1080;&#1072;&#1075;&#1088;&#1072;&#1084;&#1084;&#1099;%20&#1076;&#1083;&#1103;%20&#1073;&#1102;&#1076;&#1078;&#1077;&#1090;&#1072;%20&#1076;&#1083;&#1103;%20&#1075;&#1088;&#1072;&#1078;&#1076;&#1072;&#1085;%202018-2020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phir\public\&#1041;&#1060;&#1059;\&#1040;&#1085;&#1076;&#1088;&#1102;&#1096;&#1080;&#1085;&#1072;\&#1041;&#1102;&#1076;&#1078;&#1077;&#1090;%202018-2020\&#1044;&#1080;&#1072;&#1075;&#1088;&#1072;&#1084;&#1084;&#1099;%20&#1076;&#1083;&#1103;%20&#1073;&#1102;&#1076;&#1078;&#1077;&#1090;&#1072;%20&#1076;&#1083;&#1103;%20&#1075;&#1088;&#1072;&#1078;&#1076;&#1072;&#1085;%202018-2020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phir\public\&#1041;&#1060;&#1059;\&#1040;&#1085;&#1076;&#1088;&#1102;&#1096;&#1080;&#1085;&#1072;\&#1041;&#1102;&#1076;&#1078;&#1077;&#1090;%202018-2020\&#1059;&#1090;&#1086;&#1095;&#1085;&#1077;&#1085;&#1085;&#1099;&#1077;\&#1044;&#1080;&#1072;&#1075;&#1088;&#1072;&#1084;&#1084;&#1099;%20&#1076;&#1083;&#1103;%20&#1073;&#1102;&#1076;&#1078;&#1077;&#1090;&#1072;%20&#1076;&#1083;&#1103;%20&#1075;&#1088;&#1072;&#1078;&#1076;&#1072;&#1085;%202018-2020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aphir\public\&#1041;&#1060;&#1059;\&#1040;&#1085;&#1076;&#1088;&#1102;&#1096;&#1080;&#1085;&#1072;\&#1041;&#1102;&#1076;&#1078;&#1077;&#1090;%202019-2021\&#1041;&#1102;&#1076;&#1078;&#1077;&#1090;%20&#1076;&#1083;&#1103;%20&#1075;&#1088;&#1072;&#1078;&#1076;&#1072;&#1085;\&#1044;&#1080;&#1072;&#1075;&#1088;&#1072;&#1084;&#1084;&#1099;%20&#1076;&#1083;&#1103;%20&#1073;&#1102;&#1076;&#1078;&#1077;&#1090;&#1072;%20&#1076;&#1083;&#1103;%20&#1075;&#1088;&#1072;&#1078;&#1076;&#1072;&#1085;%202019-202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Saphir\public\&#1041;&#1060;&#1059;\&#1040;&#1085;&#1076;&#1088;&#1102;&#1096;&#1080;&#1085;&#1072;\&#1041;&#1102;&#1076;&#1078;&#1077;&#1090;%202018-2020\&#1059;&#1090;&#1086;&#1095;&#1085;&#1077;&#1085;&#1085;&#1099;&#1077;\&#1044;&#1080;&#1072;&#1075;&#1088;&#1072;&#1084;&#1084;&#1099;%20&#1076;&#1083;&#1103;%20&#1073;&#1102;&#1076;&#1078;&#1077;&#1090;&#1072;%20&#1076;&#1083;&#1103;%20&#1075;&#1088;&#1072;&#1078;&#1076;&#1072;&#1085;%202018-2020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&#1040;&#1085;&#1076;&#1088;&#1102;&#1096;&#1080;&#1085;&#1072;%20-%20&#1086;&#1090;%20&#1047;&#1091;&#1073;&#1077;&#1085;&#1082;&#1086;\&#1041;&#1070;&#1044;&#1046;&#1045;&#1058;&#1067;\2018\&#1056;&#1072;&#1079;&#1088;&#1072;&#1073;&#1086;&#1090;&#1082;&#1072;%20&#1073;&#1102;&#1076;&#1078;&#1077;&#1090;&#1072;\&#1055;&#1086;&#1089;&#1083;&#1077;%20&#1087;&#1091;&#1073;&#1083;&#1080;&#1095;&#1085;&#1099;&#1093;\&#1055;&#1088;&#1077;&#1079;&#1077;&#1085;&#1090;&#1072;&#1094;&#1080;&#1103;\&#1044;&#1080;&#1072;&#1075;&#1088;&#1072;&#1084;&#1084;&#1099;%20&#1085;&#1072;%20&#1089;&#1077;&#1089;&#1089;&#1080;&#1102;%202018-2020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Saphir\public\&#1041;&#1060;&#1059;\&#1040;&#1085;&#1076;&#1088;&#1102;&#1096;&#1080;&#1085;&#1072;\&#1041;&#1102;&#1076;&#1078;&#1077;&#1090;%202019-2021\&#1041;&#1102;&#1076;&#1078;&#1077;&#1090;%20&#1076;&#1083;&#1103;%20&#1075;&#1088;&#1072;&#1078;&#1076;&#1072;&#1085;\&#1044;&#1080;&#1072;&#1075;&#1088;&#1072;&#1084;&#1084;&#1099;%20&#1076;&#1083;&#1103;%20&#1073;&#1102;&#1076;&#1078;&#1077;&#1090;&#1072;%20&#1076;&#1083;&#1103;%20&#1075;&#1088;&#1072;&#1078;&#1076;&#1072;&#1085;%202019-202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phir\public\&#1041;&#1060;&#1059;\&#1040;&#1085;&#1076;&#1088;&#1102;&#1096;&#1080;&#1085;&#1072;\&#1041;&#1102;&#1076;&#1078;&#1077;&#1090;%202019-2021\&#1041;&#1102;&#1076;&#1078;&#1077;&#1090;%20&#1076;&#1083;&#1103;%20&#1075;&#1088;&#1072;&#1078;&#1076;&#1072;&#1085;\&#1044;&#1080;&#1072;&#1075;&#1088;&#1072;&#1084;&#1084;&#1099;%20&#1076;&#1083;&#1103;%20&#1073;&#1102;&#1076;&#1078;&#1077;&#1090;&#1072;%20&#1076;&#1083;&#1103;%20&#1075;&#1088;&#1072;&#1078;&#1076;&#1072;&#1085;%202019-202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phir\public\&#1041;&#1060;&#1059;\&#1040;&#1085;&#1076;&#1088;&#1102;&#1096;&#1080;&#1085;&#1072;\&#1041;&#1102;&#1076;&#1078;&#1077;&#1090;%202019-2021\&#1041;&#1102;&#1076;&#1078;&#1077;&#1090;%20&#1076;&#1083;&#1103;%20&#1075;&#1088;&#1072;&#1078;&#1076;&#1072;&#1085;\&#1044;&#1080;&#1072;&#1075;&#1088;&#1072;&#1084;&#1084;&#1099;%20&#1076;&#1083;&#1103;%20&#1073;&#1102;&#1076;&#1078;&#1077;&#1090;&#1072;%20&#1076;&#1083;&#1103;%20&#1075;&#1088;&#1072;&#1078;&#1076;&#1072;&#1085;%202019-202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phir\public\&#1041;&#1060;&#1059;\&#1040;&#1085;&#1076;&#1088;&#1102;&#1096;&#1080;&#1085;&#1072;\&#1041;&#1102;&#1076;&#1078;&#1077;&#1090;%202019-2021\&#1041;&#1102;&#1076;&#1078;&#1077;&#1090;%20&#1076;&#1083;&#1103;%20&#1075;&#1088;&#1072;&#1078;&#1076;&#1072;&#1085;\&#1044;&#1080;&#1072;&#1075;&#1088;&#1072;&#1084;&#1084;&#1099;%20&#1076;&#1083;&#1103;%20&#1073;&#1102;&#1076;&#1078;&#1077;&#1090;&#1072;%20&#1076;&#1083;&#1103;%20&#1075;&#1088;&#1072;&#1078;&#1076;&#1072;&#1085;%202019-2021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\\Saphir\public\&#1041;&#1060;&#1059;\&#1040;&#1085;&#1076;&#1088;&#1102;&#1096;&#1080;&#1085;&#1072;\&#1041;&#1102;&#1076;&#1078;&#1077;&#1090;%202019-2021\&#1041;&#1102;&#1076;&#1078;&#1077;&#1090;%20&#1076;&#1083;&#1103;%20&#1075;&#1088;&#1072;&#1078;&#1076;&#1072;&#1085;\&#1044;&#1080;&#1072;&#1075;&#1088;&#1072;&#1084;&#1084;&#1099;%20&#1076;&#1083;&#1103;%20&#1073;&#1102;&#1076;&#1078;&#1077;&#1090;&#1072;%20&#1076;&#1083;&#1103;%20&#1075;&#1088;&#1072;&#1078;&#1076;&#1072;&#1085;%202019-2021.xlsx" TargetMode="External"/><Relationship Id="rId1" Type="http://schemas.openxmlformats.org/officeDocument/2006/relationships/image" Target="../media/image15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дох.расх.!$B$2</c:f>
              <c:strCache>
                <c:ptCount val="1"/>
                <c:pt idx="0">
                  <c:v>Доходы бюджета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2.9861888764464669E-3"/>
                  <c:y val="-2.01680672268907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1.3445378151260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9861888764464669E-3"/>
                  <c:y val="-1.7927170868347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930944382232181E-3"/>
                  <c:y val="-2.2408963585434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дох.расх.!$A$4:$A$7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дох.расх.!$B$4:$B$7</c:f>
              <c:numCache>
                <c:formatCode>#,##0.0</c:formatCode>
                <c:ptCount val="4"/>
                <c:pt idx="0">
                  <c:v>1445.5</c:v>
                </c:pt>
                <c:pt idx="1">
                  <c:v>1418.7</c:v>
                </c:pt>
                <c:pt idx="2">
                  <c:v>1272.0999999999999</c:v>
                </c:pt>
                <c:pt idx="3">
                  <c:v>1317.9</c:v>
                </c:pt>
              </c:numCache>
            </c:numRef>
          </c:val>
        </c:ser>
        <c:ser>
          <c:idx val="1"/>
          <c:order val="1"/>
          <c:tx>
            <c:strRef>
              <c:f>дох.расх.!$D$2</c:f>
              <c:strCache>
                <c:ptCount val="1"/>
                <c:pt idx="0">
                  <c:v>Расходы бюджета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2.6875699888018238E-2"/>
                  <c:y val="-2.01680672268907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381556092076622E-2"/>
                  <c:y val="-1.3445307972867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86083940674644E-2"/>
                  <c:y val="-1.5762688754814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6371529254360701E-2"/>
                  <c:y val="-1.807989910352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дох.расх.!$A$4:$A$7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дох.расх.!$D$4:$D$7</c:f>
              <c:numCache>
                <c:formatCode>#,##0.0</c:formatCode>
                <c:ptCount val="4"/>
                <c:pt idx="0">
                  <c:v>1513.3</c:v>
                </c:pt>
                <c:pt idx="1">
                  <c:v>1439.3</c:v>
                </c:pt>
                <c:pt idx="2">
                  <c:v>1309.7</c:v>
                </c:pt>
                <c:pt idx="3">
                  <c:v>1354.7</c:v>
                </c:pt>
              </c:numCache>
            </c:numRef>
          </c:val>
        </c:ser>
        <c:ser>
          <c:idx val="2"/>
          <c:order val="2"/>
          <c:tx>
            <c:strRef>
              <c:f>дох.расх.!$E$2</c:f>
              <c:strCache>
                <c:ptCount val="1"/>
                <c:pt idx="0">
                  <c:v>Дефицит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4930944382232449E-3"/>
                  <c:y val="1.3445554599792802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67</a:t>
                    </a:r>
                    <a:r>
                      <a:rPr lang="en-US"/>
                      <a:t>,</a:t>
                    </a:r>
                    <a:r>
                      <a:rPr lang="ru-RU"/>
                      <a:t>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930944382232181E-3"/>
                  <c:y val="1.3445378151260595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37,5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1204481792717319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37,6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9875556327295488E-3"/>
                  <c:y val="7.0284964379452568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36,8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дох.расх.!$A$4:$A$7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дох.расх.!$E$4:$E$7</c:f>
              <c:numCache>
                <c:formatCode>#,##0.0</c:formatCode>
                <c:ptCount val="4"/>
                <c:pt idx="0">
                  <c:v>-67.799999999999955</c:v>
                </c:pt>
                <c:pt idx="1">
                  <c:v>-20.599999999999909</c:v>
                </c:pt>
                <c:pt idx="2">
                  <c:v>-37.600000000000136</c:v>
                </c:pt>
                <c:pt idx="3">
                  <c:v>-36.799999999999955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36333312"/>
        <c:axId val="117815488"/>
        <c:axId val="0"/>
      </c:bar3DChart>
      <c:catAx>
        <c:axId val="13633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117815488"/>
        <c:crosses val="autoZero"/>
        <c:auto val="1"/>
        <c:lblAlgn val="ctr"/>
        <c:lblOffset val="100"/>
        <c:noMultiLvlLbl val="0"/>
      </c:catAx>
      <c:valAx>
        <c:axId val="117815488"/>
        <c:scaling>
          <c:orientation val="minMax"/>
        </c:scaling>
        <c:delete val="0"/>
        <c:axPos val="l"/>
        <c:numFmt formatCode="#,##0.0" sourceLinked="1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363333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соц.сфера!$B$2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2"/>
              <c:layout>
                <c:manualLayout>
                  <c:x val="6.4646690881603394E-2"/>
                  <c:y val="2.2791863268920316E-3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соц.сфера!$A$3:$A$5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соц.сфера!$B$3:$B$5</c:f>
              <c:numCache>
                <c:formatCode>#,##0.0</c:formatCode>
                <c:ptCount val="3"/>
                <c:pt idx="0">
                  <c:v>1070.7</c:v>
                </c:pt>
                <c:pt idx="1">
                  <c:v>873.5</c:v>
                </c:pt>
                <c:pt idx="2">
                  <c:v>925</c:v>
                </c:pt>
              </c:numCache>
            </c:numRef>
          </c:val>
        </c:ser>
        <c:ser>
          <c:idx val="2"/>
          <c:order val="1"/>
          <c:tx>
            <c:strRef>
              <c:f>соц.сфера!$C$2</c:f>
              <c:strCache>
                <c:ptCount val="1"/>
                <c:pt idx="0">
                  <c:v>Культура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-2.0736132711249599E-3"/>
                  <c:y val="9.0090090090091512E-3"/>
                </c:manualLayout>
              </c:layout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327663552165034E-7"/>
                  <c:y val="9.0090090090091616E-3"/>
                </c:manualLayout>
              </c:layout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1472265422498704E-3"/>
                  <c:y val="1.2012012012012015E-2"/>
                </c:manualLayout>
              </c:layout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соц.сфера!$A$3:$A$5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соц.сфера!$C$3:$C$5</c:f>
              <c:numCache>
                <c:formatCode>#,##0.0</c:formatCode>
                <c:ptCount val="3"/>
                <c:pt idx="0">
                  <c:v>73.8</c:v>
                </c:pt>
                <c:pt idx="1">
                  <c:v>67.599999999999994</c:v>
                </c:pt>
                <c:pt idx="2">
                  <c:v>69.599999999999994</c:v>
                </c:pt>
              </c:numCache>
            </c:numRef>
          </c:val>
        </c:ser>
        <c:ser>
          <c:idx val="3"/>
          <c:order val="2"/>
          <c:tx>
            <c:strRef>
              <c:f>соц.сфера!$D$2</c:f>
              <c:strCache>
                <c:ptCount val="1"/>
                <c:pt idx="0">
                  <c:v>Социальная политика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2.0736132711249612E-3"/>
                  <c:y val="1.5015015015015152E-2"/>
                </c:manualLayout>
              </c:layout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1472265422498704E-3"/>
                  <c:y val="2.7027027027027258E-2"/>
                </c:manualLayout>
              </c:layout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0736132711249534E-3"/>
                  <c:y val="2.4024024024024031E-2"/>
                </c:manualLayout>
              </c:layout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соц.сфера!$A$3:$A$5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соц.сфера!$D$3:$D$5</c:f>
              <c:numCache>
                <c:formatCode>#,##0.0</c:formatCode>
                <c:ptCount val="3"/>
                <c:pt idx="0">
                  <c:v>39.800000000000004</c:v>
                </c:pt>
                <c:pt idx="1">
                  <c:v>36.200000000000003</c:v>
                </c:pt>
                <c:pt idx="2">
                  <c:v>38.9</c:v>
                </c:pt>
              </c:numCache>
            </c:numRef>
          </c:val>
        </c:ser>
        <c:ser>
          <c:idx val="0"/>
          <c:order val="3"/>
          <c:tx>
            <c:strRef>
              <c:f>соц.сфера!$E$2</c:f>
              <c:strCache>
                <c:ptCount val="1"/>
                <c:pt idx="0">
                  <c:v>Физическая культура и 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2.0736132711249612E-3"/>
                  <c:y val="-6.9069069069069067E-2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2944530844997408E-3"/>
                  <c:y val="-7.5075075075075076E-2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603160828429019E-17"/>
                  <c:y val="-6.6066066066066062E-2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соц.сфера!$A$3:$A$5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соц.сфера!$E$3:$E$5</c:f>
              <c:numCache>
                <c:formatCode>#,##0.0</c:formatCode>
                <c:ptCount val="3"/>
                <c:pt idx="0">
                  <c:v>12.1</c:v>
                </c:pt>
                <c:pt idx="1">
                  <c:v>9.6</c:v>
                </c:pt>
                <c:pt idx="2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74"/>
        <c:axId val="112283648"/>
        <c:axId val="111392960"/>
      </c:barChart>
      <c:catAx>
        <c:axId val="112283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11392960"/>
        <c:crosses val="autoZero"/>
        <c:auto val="1"/>
        <c:lblAlgn val="ctr"/>
        <c:lblOffset val="100"/>
        <c:noMultiLvlLbl val="0"/>
      </c:catAx>
      <c:valAx>
        <c:axId val="111392960"/>
        <c:scaling>
          <c:orientation val="minMax"/>
          <c:max val="1200"/>
        </c:scaling>
        <c:delete val="0"/>
        <c:axPos val="l"/>
        <c:majorGridlines/>
        <c:numFmt formatCode="#,##0.0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2283648"/>
        <c:crosses val="autoZero"/>
        <c:crossBetween val="between"/>
        <c:majorUnit val="100"/>
      </c:valAx>
      <c:spPr>
        <a:blipFill>
          <a:blip xmlns:r="http://schemas.openxmlformats.org/officeDocument/2006/relationships" r:embed="rId1"/>
          <a:tile tx="0" ty="0" sx="100000" sy="100000" flip="none" algn="tl"/>
        </a:blipFill>
      </c:spPr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212909097453717E-2"/>
          <c:y val="3.0085259514975569E-2"/>
          <c:w val="0.48384207539566343"/>
          <c:h val="0.93790591949556046"/>
        </c:manualLayout>
      </c:layout>
      <c:doughnutChart>
        <c:varyColors val="1"/>
        <c:ser>
          <c:idx val="0"/>
          <c:order val="0"/>
          <c:tx>
            <c:strRef>
              <c:f>соц.сфера!$A$3</c:f>
              <c:strCache>
                <c:ptCount val="1"/>
                <c:pt idx="0">
                  <c:v>2019</c:v>
                </c:pt>
              </c:strCache>
            </c:strRef>
          </c:tx>
          <c:spPr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165100" prst="coolSlant"/>
            </a:sp3d>
          </c:spPr>
          <c:dPt>
            <c:idx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165100" prst="coolSlant"/>
              </a:sp3d>
            </c:spPr>
          </c:dPt>
          <c:dPt>
            <c:idx val="1"/>
            <c:bubble3D val="0"/>
            <c:spPr>
              <a:solidFill>
                <a:srgbClr val="C000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165100" prst="coolSlant"/>
              </a:sp3d>
            </c:spPr>
          </c:dPt>
          <c:dPt>
            <c:idx val="2"/>
            <c:bubble3D val="0"/>
            <c:spPr>
              <a:solidFill>
                <a:srgbClr val="00B0F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165100" prst="coolSlant"/>
              </a:sp3d>
            </c:spPr>
          </c:dPt>
          <c:dPt>
            <c:idx val="3"/>
            <c:bubble3D val="0"/>
            <c:spPr>
              <a:solidFill>
                <a:srgbClr val="FFFF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165100" prst="coolSlant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2000" u="sng" dirty="0"/>
                      <a:t>1 070,7</a:t>
                    </a:r>
                    <a:r>
                      <a:rPr lang="en-US" sz="2000" dirty="0"/>
                      <a:t>
</a:t>
                    </a:r>
                    <a:r>
                      <a:rPr lang="ru-RU" sz="2000" dirty="0"/>
                      <a:t>89,5</a:t>
                    </a:r>
                    <a:r>
                      <a:rPr lang="en-US" sz="2000" dirty="0" smtClean="0"/>
                      <a:t>%</a:t>
                    </a:r>
                    <a:endParaRPr 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5.6437195400235304E-3"/>
                  <c:y val="-4.1025353884056447E-2"/>
                </c:manualLayout>
              </c:layout>
              <c:tx>
                <c:rich>
                  <a:bodyPr/>
                  <a:lstStyle/>
                  <a:p>
                    <a:r>
                      <a:rPr lang="ru-RU" sz="2000" u="sng" dirty="0"/>
                      <a:t>73,8</a:t>
                    </a:r>
                    <a:r>
                      <a:rPr lang="en-US" sz="2000" dirty="0"/>
                      <a:t>
</a:t>
                    </a:r>
                    <a:r>
                      <a:rPr lang="ru-RU" sz="2000" dirty="0"/>
                      <a:t>6,2</a:t>
                    </a:r>
                    <a:r>
                      <a:rPr lang="en-US" sz="2000" dirty="0" smtClean="0"/>
                      <a:t>%</a:t>
                    </a:r>
                    <a:endParaRPr 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0.12913108802971338"/>
                  <c:y val="-0.1068930012349481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tx1"/>
                        </a:solidFill>
                      </a:defRPr>
                    </a:pPr>
                    <a:r>
                      <a:rPr lang="ru-RU" sz="2000" u="sng" dirty="0">
                        <a:solidFill>
                          <a:schemeClr val="tx1"/>
                        </a:solidFill>
                      </a:rPr>
                      <a:t>39,8</a:t>
                    </a:r>
                    <a:r>
                      <a:rPr lang="en-US" sz="200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sz="2000" dirty="0">
                        <a:solidFill>
                          <a:schemeClr val="tx1"/>
                        </a:solidFill>
                      </a:rPr>
                      <a:t>3</a:t>
                    </a:r>
                    <a:r>
                      <a:rPr lang="ru-RU" sz="2000" dirty="0" smtClean="0">
                        <a:solidFill>
                          <a:schemeClr val="tx1"/>
                        </a:solidFill>
                      </a:rPr>
                      <a:t>,3</a:t>
                    </a:r>
                    <a:r>
                      <a:rPr lang="en-US" sz="2000" dirty="0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 sz="200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0.12726591201072571"/>
                  <c:y val="-4.659656530276275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tx1"/>
                        </a:solidFill>
                      </a:defRPr>
                    </a:pPr>
                    <a:r>
                      <a:rPr lang="ru-RU" sz="2000" u="sng" dirty="0">
                        <a:solidFill>
                          <a:schemeClr val="tx1"/>
                        </a:solidFill>
                      </a:rPr>
                      <a:t>12,1</a:t>
                    </a:r>
                    <a:r>
                      <a:rPr lang="en-US" sz="200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sz="2000" dirty="0">
                        <a:solidFill>
                          <a:schemeClr val="tx1"/>
                        </a:solidFill>
                      </a:rPr>
                      <a:t>1,0</a:t>
                    </a:r>
                    <a:r>
                      <a:rPr lang="en-US" sz="2000" dirty="0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 sz="200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8.1833933330341113E-2"/>
                  <c:y val="-3.82903302917861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tx1"/>
                        </a:solidFill>
                      </a:defRPr>
                    </a:pP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359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2,2</a:t>
                    </a: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spPr>
              <a:noFill/>
              <a:scene3d>
                <a:camera prst="orthographicFront"/>
                <a:lightRig rig="threePt" dir="t"/>
              </a:scene3d>
              <a:sp3d>
                <a:bevelT w="6350"/>
              </a:sp3d>
            </c:spPr>
            <c:txPr>
              <a:bodyPr/>
              <a:lstStyle/>
              <a:p>
                <a:pPr>
                  <a:defRPr sz="2400" b="1">
                    <a:solidFill>
                      <a:srgbClr val="FFFF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соц.сфера!$B$2:$E$2</c:f>
              <c:strCache>
                <c:ptCount val="4"/>
                <c:pt idx="0">
                  <c:v>Образование</c:v>
                </c:pt>
                <c:pt idx="1">
                  <c:v>Культура</c:v>
                </c:pt>
                <c:pt idx="2">
                  <c:v>Социальная политика</c:v>
                </c:pt>
                <c:pt idx="3">
                  <c:v>Физическая культура и спорт</c:v>
                </c:pt>
              </c:strCache>
            </c:strRef>
          </c:cat>
          <c:val>
            <c:numRef>
              <c:f>соц.сфера!$B$3:$E$3</c:f>
              <c:numCache>
                <c:formatCode>#,##0.0</c:formatCode>
                <c:ptCount val="4"/>
                <c:pt idx="0">
                  <c:v>1070.7</c:v>
                </c:pt>
                <c:pt idx="1">
                  <c:v>73.8</c:v>
                </c:pt>
                <c:pt idx="2">
                  <c:v>39.800000000000004</c:v>
                </c:pt>
                <c:pt idx="3">
                  <c:v>12.1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61"/>
        <c:holeSize val="50"/>
      </c:doughnutChart>
    </c:plotArea>
    <c:legend>
      <c:legendPos val="r"/>
      <c:layout>
        <c:manualLayout>
          <c:xMode val="edge"/>
          <c:yMode val="edge"/>
          <c:x val="0.63428208554545651"/>
          <c:y val="6.2795710966152482E-2"/>
          <c:w val="0.35725233514450838"/>
          <c:h val="0.84432331855272025"/>
        </c:manualLayout>
      </c:layout>
      <c:overlay val="0"/>
      <c:txPr>
        <a:bodyPr/>
        <a:lstStyle/>
        <a:p>
          <a:pPr rtl="0">
            <a:defRPr sz="200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'[Диаграммы для бюджета для граждан 2019-2021.xlsx]МП'!$L$2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rgbClr val="7030A0"/>
              </a:solidFill>
            </c:spPr>
          </c:dPt>
          <c:dPt>
            <c:idx val="2"/>
            <c:bubble3D val="0"/>
            <c:spPr>
              <a:solidFill>
                <a:srgbClr val="C00000"/>
              </a:solidFill>
            </c:spPr>
          </c:dPt>
          <c:dPt>
            <c:idx val="3"/>
            <c:bubble3D val="0"/>
            <c:spPr>
              <a:solidFill>
                <a:srgbClr val="00B050"/>
              </a:solidFill>
            </c:spPr>
          </c:dPt>
          <c:dPt>
            <c:idx val="4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4.7863241420924532E-2"/>
                  <c:y val="3.1638423708959251E-2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-9.9145285800486524E-2"/>
                  <c:y val="-6.7796622233484705E-3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-6.5784083267321894E-2"/>
                  <c:y val="-8.040514088414652E-2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-1.3840784357021489E-2"/>
                  <c:y val="-3.1048072673299263E-2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8.5470073965936647E-3"/>
                  <c:y val="-4.0677973340090462E-2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howLeaderLines val="1"/>
          </c:dLbls>
          <c:cat>
            <c:strRef>
              <c:f>'[Диаграммы для бюджета для граждан 2019-2021.xlsx]МП'!$J$3:$J$7</c:f>
              <c:strCache>
                <c:ptCount val="5"/>
                <c:pt idx="0">
                  <c:v>Социальная сфера</c:v>
                </c:pt>
                <c:pt idx="1">
                  <c:v>Поддержка отраслей экономики</c:v>
                </c:pt>
                <c:pt idx="2">
                  <c:v>Обеспечение безопасных условий жизнедеятельности</c:v>
                </c:pt>
                <c:pt idx="3">
                  <c:v>Развитие ЖКХ и транспортной системы </c:v>
                </c:pt>
                <c:pt idx="4">
                  <c:v>МП общего характера</c:v>
                </c:pt>
              </c:strCache>
            </c:strRef>
          </c:cat>
          <c:val>
            <c:numRef>
              <c:f>'[Диаграммы для бюджета для граждан 2019-2021.xlsx]МП'!$L$3:$L$7</c:f>
              <c:numCache>
                <c:formatCode>0.0</c:formatCode>
                <c:ptCount val="5"/>
                <c:pt idx="0">
                  <c:v>89.4</c:v>
                </c:pt>
                <c:pt idx="1">
                  <c:v>0.1</c:v>
                </c:pt>
                <c:pt idx="2">
                  <c:v>0.8</c:v>
                </c:pt>
                <c:pt idx="3">
                  <c:v>6.8</c:v>
                </c:pt>
                <c:pt idx="4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 rtl="0">
            <a:defRPr sz="16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="1" dirty="0"/>
              <a:t>2014 год (</a:t>
            </a:r>
            <a:r>
              <a:rPr lang="ru-RU" sz="1800" b="1" dirty="0">
                <a:solidFill>
                  <a:srgbClr val="7030A0"/>
                </a:solidFill>
              </a:rPr>
              <a:t>4 273,4 млн.руб.</a:t>
            </a:r>
            <a:r>
              <a:rPr lang="ru-RU" sz="1800" b="1" dirty="0"/>
              <a:t>)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372784887476652E-4"/>
          <c:y val="1.1173017689491634E-2"/>
          <c:w val="0.79676006124234156"/>
          <c:h val="0.95701205490906549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22"/>
            <c:spPr>
              <a:solidFill>
                <a:srgbClr val="00B0F0"/>
              </a:solidFill>
            </c:spPr>
          </c:dPt>
          <c:dPt>
            <c:idx val="1"/>
            <c:bubble3D val="0"/>
            <c:explosion val="46"/>
            <c:spPr>
              <a:solidFill>
                <a:srgbClr val="C00000"/>
              </a:solidFill>
            </c:spPr>
          </c:dPt>
          <c:dPt>
            <c:idx val="2"/>
            <c:bubble3D val="0"/>
            <c:explosion val="22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-7.2176266215060153E-2"/>
                  <c:y val="9.581817243245972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6.5211283179403029E-2"/>
                  <c:y val="0.1037525322424925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'доходы по уровням'!$C$7:$E$7</c:f>
              <c:strCache>
                <c:ptCount val="3"/>
                <c:pt idx="0">
                  <c:v>В бюджет РФ (500,5 млн.руб.)</c:v>
                </c:pt>
                <c:pt idx="1">
                  <c:v>В бюджет РХ (3450,9 млн.руб.)</c:v>
                </c:pt>
                <c:pt idx="2">
                  <c:v>В бюджет г.Саяногорска (322,1 млн.руб.)</c:v>
                </c:pt>
              </c:strCache>
            </c:strRef>
          </c:cat>
          <c:val>
            <c:numRef>
              <c:f>'доходы по уровням'!$C$8:$E$8</c:f>
              <c:numCache>
                <c:formatCode>#,##0.0</c:formatCode>
                <c:ptCount val="3"/>
                <c:pt idx="0">
                  <c:v>500.5</c:v>
                </c:pt>
                <c:pt idx="1">
                  <c:v>3450.9</c:v>
                </c:pt>
                <c:pt idx="2">
                  <c:v>322.10000000000002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7394079066060109"/>
          <c:y val="0.19664315279462091"/>
          <c:w val="0.30832085013763855"/>
          <c:h val="0.5314424308675082"/>
        </c:manualLayout>
      </c:layout>
      <c:overlay val="0"/>
      <c:txPr>
        <a:bodyPr/>
        <a:lstStyle/>
        <a:p>
          <a:pPr rtl="0"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="1" dirty="0"/>
              <a:t>2015 год (</a:t>
            </a:r>
            <a:r>
              <a:rPr lang="ru-RU" sz="1800" b="1" dirty="0">
                <a:solidFill>
                  <a:srgbClr val="7030A0"/>
                </a:solidFill>
              </a:rPr>
              <a:t>4 557,4 млн.руб.</a:t>
            </a:r>
            <a:r>
              <a:rPr lang="ru-RU" sz="1800" b="1" dirty="0"/>
              <a:t>)</a:t>
            </a:r>
          </a:p>
        </c:rich>
      </c:tx>
      <c:layout>
        <c:manualLayout>
          <c:xMode val="edge"/>
          <c:yMode val="edge"/>
          <c:x val="0.19032514505531595"/>
          <c:y val="2.6578082359966289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372784887476652E-4"/>
          <c:y val="2.4461950789390011E-2"/>
          <c:w val="0.79676006124234156"/>
          <c:h val="0.95701205490906549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22"/>
            <c:spPr>
              <a:solidFill>
                <a:srgbClr val="00B0F0"/>
              </a:solidFill>
            </c:spPr>
          </c:dPt>
          <c:dPt>
            <c:idx val="1"/>
            <c:bubble3D val="0"/>
            <c:explosion val="46"/>
            <c:spPr>
              <a:solidFill>
                <a:srgbClr val="C00000"/>
              </a:solidFill>
            </c:spPr>
          </c:dPt>
          <c:dPt>
            <c:idx val="2"/>
            <c:bubble3D val="0"/>
            <c:explosion val="22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-7.2176266215060153E-2"/>
                  <c:y val="9.581817243245972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7472923977629533E-2"/>
                  <c:y val="0.1037525322424925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'доходы по уровням'!$C$10:$E$10</c:f>
              <c:strCache>
                <c:ptCount val="3"/>
                <c:pt idx="0">
                  <c:v>В бюджет РФ (612,5 млн.руб.)</c:v>
                </c:pt>
                <c:pt idx="1">
                  <c:v>В бюджет РХ (3661,0 млн.руб.)</c:v>
                </c:pt>
                <c:pt idx="2">
                  <c:v>В бюджет г.Саяногорска (283,9 млн.руб.)</c:v>
                </c:pt>
              </c:strCache>
            </c:strRef>
          </c:cat>
          <c:val>
            <c:numRef>
              <c:f>'доходы по уровням'!$C$11:$E$11</c:f>
              <c:numCache>
                <c:formatCode>#,##0.0</c:formatCode>
                <c:ptCount val="3"/>
                <c:pt idx="0">
                  <c:v>612.5</c:v>
                </c:pt>
                <c:pt idx="1">
                  <c:v>3661</c:v>
                </c:pt>
                <c:pt idx="2">
                  <c:v>283.89999999999969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7394079066060186"/>
          <c:y val="0.19664315279462091"/>
          <c:w val="0.29505377206760863"/>
          <c:h val="0.5314424308675082"/>
        </c:manualLayout>
      </c:layout>
      <c:overlay val="0"/>
      <c:txPr>
        <a:bodyPr/>
        <a:lstStyle/>
        <a:p>
          <a:pPr rtl="0"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="1" dirty="0"/>
              <a:t>2016 год (</a:t>
            </a:r>
            <a:r>
              <a:rPr lang="ru-RU" sz="1800" b="1" dirty="0">
                <a:solidFill>
                  <a:srgbClr val="7030A0"/>
                </a:solidFill>
              </a:rPr>
              <a:t>5 345,5 млн.руб.</a:t>
            </a:r>
            <a:r>
              <a:rPr lang="ru-RU" sz="1800" b="1" dirty="0"/>
              <a:t>)</a:t>
            </a:r>
          </a:p>
        </c:rich>
      </c:tx>
      <c:layout>
        <c:manualLayout>
          <c:xMode val="edge"/>
          <c:yMode val="edge"/>
          <c:x val="0.19032514505531595"/>
          <c:y val="2.6578082359966289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372784887476652E-4"/>
          <c:y val="2.4461950789390011E-2"/>
          <c:w val="0.79676006124234156"/>
          <c:h val="0.95701205490906549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22"/>
            <c:spPr>
              <a:solidFill>
                <a:srgbClr val="00B0F0"/>
              </a:solidFill>
            </c:spPr>
          </c:dPt>
          <c:dPt>
            <c:idx val="1"/>
            <c:bubble3D val="0"/>
            <c:explosion val="46"/>
            <c:spPr>
              <a:solidFill>
                <a:srgbClr val="C00000"/>
              </a:solidFill>
            </c:spPr>
          </c:dPt>
          <c:dPt>
            <c:idx val="2"/>
            <c:bubble3D val="0"/>
            <c:explosion val="22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-7.2176266215060153E-2"/>
                  <c:y val="9.581817243245972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7472923977629533E-2"/>
                  <c:y val="0.1037525322424925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'доходы по уровням'!$C$13:$E$13</c:f>
              <c:strCache>
                <c:ptCount val="3"/>
                <c:pt idx="0">
                  <c:v>В бюджет РФ (636,9 млн.руб.)</c:v>
                </c:pt>
                <c:pt idx="1">
                  <c:v>В бюджет РХ (4324,1 млн.руб.)</c:v>
                </c:pt>
                <c:pt idx="2">
                  <c:v>В бюджет г.Саяногорска (384,5 млн.руб.)</c:v>
                </c:pt>
              </c:strCache>
            </c:strRef>
          </c:cat>
          <c:val>
            <c:numRef>
              <c:f>'доходы по уровням'!$C$14:$E$14</c:f>
              <c:numCache>
                <c:formatCode>#,##0.0</c:formatCode>
                <c:ptCount val="3"/>
                <c:pt idx="0">
                  <c:v>636.9</c:v>
                </c:pt>
                <c:pt idx="1">
                  <c:v>4324.1000000000004</c:v>
                </c:pt>
                <c:pt idx="2">
                  <c:v>384.5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7394079066060186"/>
          <c:y val="0.19664315279462091"/>
          <c:w val="0.29524891348920318"/>
          <c:h val="0.5314424308675082"/>
        </c:manualLayout>
      </c:layout>
      <c:overlay val="0"/>
      <c:txPr>
        <a:bodyPr/>
        <a:lstStyle/>
        <a:p>
          <a:pPr rtl="0"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="1"/>
              <a:t>2017 год (6 055,6 млн.руб.)</a:t>
            </a:r>
          </a:p>
        </c:rich>
      </c:tx>
      <c:layout>
        <c:manualLayout>
          <c:xMode val="edge"/>
          <c:yMode val="edge"/>
          <c:x val="0.19032514505531595"/>
          <c:y val="2.6578082359966289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372784887476652E-4"/>
          <c:y val="2.4461950789390011E-2"/>
          <c:w val="0.79676006124234156"/>
          <c:h val="0.95701205490906549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22"/>
            <c:spPr>
              <a:solidFill>
                <a:srgbClr val="00B0F0"/>
              </a:solidFill>
            </c:spPr>
          </c:dPt>
          <c:dPt>
            <c:idx val="1"/>
            <c:bubble3D val="0"/>
            <c:explosion val="46"/>
            <c:spPr>
              <a:solidFill>
                <a:srgbClr val="C00000"/>
              </a:solidFill>
            </c:spPr>
          </c:dPt>
          <c:dPt>
            <c:idx val="2"/>
            <c:bubble3D val="0"/>
            <c:explosion val="22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-7.2176266215060153E-2"/>
                  <c:y val="9.581817243245972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6.5211283179403029E-2"/>
                  <c:y val="0.1037525322424925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'доходы по уровням'!$C$16:$E$16</c:f>
              <c:strCache>
                <c:ptCount val="3"/>
                <c:pt idx="0">
                  <c:v>В бюджет РФ (746,5 млн.руб.)</c:v>
                </c:pt>
                <c:pt idx="1">
                  <c:v>В бюджет РХ (4915,4 млн.руб.)</c:v>
                </c:pt>
                <c:pt idx="2">
                  <c:v>В бюджет г.Саяногорска (393,7 млн.руб.)</c:v>
                </c:pt>
              </c:strCache>
            </c:strRef>
          </c:cat>
          <c:val>
            <c:numRef>
              <c:f>'доходы по уровням'!$C$17:$E$17</c:f>
              <c:numCache>
                <c:formatCode>#,##0.0</c:formatCode>
                <c:ptCount val="3"/>
                <c:pt idx="0">
                  <c:v>746.5</c:v>
                </c:pt>
                <c:pt idx="1">
                  <c:v>4915.4000000000005</c:v>
                </c:pt>
                <c:pt idx="2">
                  <c:v>393.7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7394079066060109"/>
          <c:y val="0.19664315279462091"/>
          <c:w val="0.30832085013763855"/>
          <c:h val="0.71621171024869046"/>
        </c:manualLayout>
      </c:layout>
      <c:overlay val="0"/>
      <c:txPr>
        <a:bodyPr/>
        <a:lstStyle/>
        <a:p>
          <a:pPr rtl="0"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0981461356192022"/>
          <c:y val="4.2944868590778645E-2"/>
          <c:w val="0.89018538643808165"/>
          <c:h val="0.7615469086438979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'дох19-21'!$B$2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accent6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1.19513635964758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624,6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951245964944388E-2"/>
                  <c:y val="-7.960143290936392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669,5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42096584427340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674,</a:t>
                    </a:r>
                    <a:r>
                      <a:rPr lang="ru-RU" dirty="0" smtClean="0"/>
                      <a:t>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457443146916373E-2"/>
                  <c:y val="-2.65338109697884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'дох19-21'!$A$3:$A$5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'дох19-21'!$B$3:$B$5</c:f>
              <c:numCache>
                <c:formatCode>#,##0.0</c:formatCode>
                <c:ptCount val="3"/>
                <c:pt idx="0">
                  <c:v>639.9</c:v>
                </c:pt>
                <c:pt idx="1">
                  <c:v>672.3</c:v>
                </c:pt>
                <c:pt idx="2">
                  <c:v>674.4</c:v>
                </c:pt>
              </c:numCache>
            </c:numRef>
          </c:val>
        </c:ser>
        <c:ser>
          <c:idx val="1"/>
          <c:order val="1"/>
          <c:tx>
            <c:strRef>
              <c:f>'дох19-21'!$C$2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EA157A">
                  <a:lumMod val="50000"/>
                </a:srgbClr>
              </a:solidFill>
            </a:ln>
          </c:spPr>
          <c:invertIfNegative val="0"/>
          <c:dLbls>
            <c:dLbl>
              <c:idx val="0"/>
              <c:layout>
                <c:manualLayout>
                  <c:x val="8.9635226973569827E-3"/>
                  <c:y val="-5.3067621939576455E-3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58,0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42440586077932E-2"/>
                  <c:y val="-5.3067621939576664E-3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58,7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028504002177703E-2"/>
                  <c:y val="-5.306762193957666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60,1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5352867966885246E-2"/>
                  <c:y val="-1.8573667678851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'дох19-21'!$A$3:$A$5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'дох19-21'!$C$3:$C$5</c:f>
              <c:numCache>
                <c:formatCode>#,##0.0</c:formatCode>
                <c:ptCount val="3"/>
                <c:pt idx="0">
                  <c:v>73.7</c:v>
                </c:pt>
                <c:pt idx="1">
                  <c:v>75.8</c:v>
                </c:pt>
                <c:pt idx="2">
                  <c:v>77.599999999999994</c:v>
                </c:pt>
              </c:numCache>
            </c:numRef>
          </c:val>
        </c:ser>
        <c:ser>
          <c:idx val="2"/>
          <c:order val="2"/>
          <c:tx>
            <c:strRef>
              <c:f>'дох19-21'!$D$2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accent3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1.6433124945154323E-2"/>
                  <c:y val="-5.0414240842597241E-2"/>
                </c:manualLayout>
              </c:layout>
              <c:tx>
                <c:rich>
                  <a:bodyPr/>
                  <a:lstStyle/>
                  <a:p>
                    <a:r>
                      <a:rPr lang="ru-RU" sz="1800" b="1" dirty="0" smtClean="0"/>
                      <a:t>736,1</a:t>
                    </a:r>
                    <a:endParaRPr lang="en-US" sz="18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909842489026743E-2"/>
                  <c:y val="-4.7760859745618112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543,9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777653349757845E-2"/>
                  <c:y val="-3.9800716454681695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583,1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393803654281463E-2"/>
                  <c:y val="-3.4493954260724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'дох19-21'!$A$3:$A$5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'дох19-21'!$D$3:$D$5</c:f>
              <c:numCache>
                <c:formatCode>#,##0.0</c:formatCode>
                <c:ptCount val="3"/>
                <c:pt idx="0">
                  <c:v>660.9</c:v>
                </c:pt>
                <c:pt idx="1">
                  <c:v>541.79999999999995</c:v>
                </c:pt>
                <c:pt idx="2">
                  <c:v>579.9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656064"/>
        <c:axId val="98050624"/>
        <c:axId val="0"/>
      </c:bar3DChart>
      <c:catAx>
        <c:axId val="53656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98050624"/>
        <c:crosses val="autoZero"/>
        <c:auto val="1"/>
        <c:lblAlgn val="ctr"/>
        <c:lblOffset val="100"/>
        <c:noMultiLvlLbl val="0"/>
      </c:catAx>
      <c:valAx>
        <c:axId val="9805062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36560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9121883202099801E-2"/>
          <c:y val="0.89161809712704498"/>
          <c:w val="0.98087811679790027"/>
          <c:h val="8.9631766547301844E-2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doughnutChart>
        <c:varyColors val="1"/>
        <c:ser>
          <c:idx val="0"/>
          <c:order val="0"/>
          <c:spPr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165100" prst="coolSlant"/>
            </a:sp3d>
          </c:spPr>
          <c:dPt>
            <c:idx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165100" prst="coolSlant"/>
              </a:sp3d>
            </c:spPr>
          </c:dPt>
          <c:dPt>
            <c:idx val="1"/>
            <c:bubble3D val="0"/>
            <c:spPr>
              <a:solidFill>
                <a:srgbClr val="C000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165100" prst="coolSlant"/>
              </a:sp3d>
            </c:spPr>
          </c:dPt>
          <c:dPt>
            <c:idx val="2"/>
            <c:bubble3D val="0"/>
            <c:spPr>
              <a:solidFill>
                <a:srgbClr val="00B0F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165100" prst="coolSlant"/>
              </a:sp3d>
            </c:spPr>
          </c:dPt>
          <c:dLbls>
            <c:dLbl>
              <c:idx val="0"/>
              <c:layout>
                <c:manualLayout>
                  <c:x val="0.33562983479284669"/>
                  <c:y val="-4.029658284977442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b="1" dirty="0"/>
                      <a:t>Налоговые доходы        </a:t>
                    </a:r>
                    <a:r>
                      <a:rPr lang="ru-RU" b="1" dirty="0" smtClean="0"/>
                      <a:t>624,6</a:t>
                    </a:r>
                    <a:endParaRPr lang="ru-RU" b="1" dirty="0"/>
                  </a:p>
                  <a:p>
                    <a:pPr>
                      <a:defRPr/>
                    </a:pPr>
                    <a:r>
                      <a:rPr lang="ru-RU" b="1" dirty="0"/>
                      <a:t> млн.рублей (</a:t>
                    </a:r>
                    <a:r>
                      <a:rPr lang="ru-RU" b="1" dirty="0" smtClean="0"/>
                      <a:t>44,0%)</a:t>
                    </a:r>
                    <a:endParaRPr lang="ru-RU" b="1" dirty="0"/>
                  </a:p>
                </c:rich>
              </c:tx>
              <c:spPr>
                <a:solidFill>
                  <a:srgbClr val="00B050"/>
                </a:solidFill>
              </c:sp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298834484882479"/>
                  <c:y val="0.12626262626262627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b="1" dirty="0"/>
                      <a:t>Неналоговые доходы </a:t>
                    </a:r>
                    <a:r>
                      <a:rPr lang="ru-RU" b="1" dirty="0" smtClean="0"/>
                      <a:t> 58,0</a:t>
                    </a:r>
                    <a:endParaRPr lang="ru-RU" b="1" dirty="0"/>
                  </a:p>
                  <a:p>
                    <a:pPr>
                      <a:defRPr/>
                    </a:pPr>
                    <a:r>
                      <a:rPr lang="ru-RU" b="1" dirty="0"/>
                      <a:t> млн.рублей </a:t>
                    </a:r>
                    <a:r>
                      <a:rPr lang="ru-RU" b="1" dirty="0" smtClean="0"/>
                      <a:t>(4,1%)</a:t>
                    </a:r>
                    <a:endParaRPr lang="ru-RU" b="1" dirty="0"/>
                  </a:p>
                </c:rich>
              </c:tx>
              <c:spPr>
                <a:solidFill>
                  <a:srgbClr val="C00000"/>
                </a:solidFill>
              </c:sp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28812070944566687"/>
                  <c:y val="-4.298302170642651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750" b="1" dirty="0"/>
                      <a:t>Безвозмездные поступления </a:t>
                    </a:r>
                    <a:r>
                      <a:rPr lang="ru-RU" sz="1750" b="1" dirty="0" smtClean="0"/>
                      <a:t>736,1 </a:t>
                    </a:r>
                    <a:r>
                      <a:rPr lang="ru-RU" b="1" dirty="0"/>
                      <a:t>млн.рублей </a:t>
                    </a:r>
                    <a:r>
                      <a:rPr lang="ru-RU" b="1" dirty="0" smtClean="0"/>
                      <a:t>(51,9%)</a:t>
                    </a:r>
                    <a:endParaRPr lang="ru-RU" b="1" dirty="0"/>
                  </a:p>
                </c:rich>
              </c:tx>
              <c:spPr>
                <a:solidFill>
                  <a:srgbClr val="00B0F0"/>
                </a:solidFill>
              </c:spPr>
              <c:showLegendKey val="0"/>
              <c:showVal val="0"/>
              <c:showCatName val="1"/>
              <c:showSerName val="0"/>
              <c:showPercent val="0"/>
              <c:showBubbleSize val="0"/>
            </c:dLbl>
            <c:spPr>
              <a:solidFill>
                <a:srgbClr val="00B050"/>
              </a:solidFill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дох2018!$A$2:$A$4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дох2018!$B$2:$B$4</c:f>
              <c:numCache>
                <c:formatCode>#,##0.0</c:formatCode>
                <c:ptCount val="3"/>
                <c:pt idx="0">
                  <c:v>628.20000000000005</c:v>
                </c:pt>
                <c:pt idx="1">
                  <c:v>71.8</c:v>
                </c:pt>
                <c:pt idx="2">
                  <c:v>604.4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315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20"/>
      <c:depthPercent val="4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2213035870516186E-2"/>
          <c:y val="4.0382724381850033E-2"/>
          <c:w val="0.61785510979217462"/>
          <c:h val="0.8703161402113855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собствен.!$A$2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2.8688524590163935E-2"/>
                  <c:y val="-1.1235955056179775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508,3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C00000"/>
              </a:solidFill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sysClr val="windowText" lastClr="000000"/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собствен.!$B$2</c:f>
              <c:numCache>
                <c:formatCode>#,##0.0</c:formatCode>
                <c:ptCount val="1"/>
                <c:pt idx="0">
                  <c:v>489.1</c:v>
                </c:pt>
              </c:numCache>
            </c:numRef>
          </c:val>
        </c:ser>
        <c:ser>
          <c:idx val="1"/>
          <c:order val="1"/>
          <c:tx>
            <c:strRef>
              <c:f>собствен.!$A$3</c:f>
              <c:strCache>
                <c:ptCount val="1"/>
                <c:pt idx="0">
                  <c:v>Земельный налог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2.1857923497267812E-2"/>
                  <c:y val="-2.247191011236009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52,5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собствен.!$B$3</c:f>
              <c:numCache>
                <c:formatCode>#,##0.0</c:formatCode>
                <c:ptCount val="1"/>
                <c:pt idx="0">
                  <c:v>73.599999999999994</c:v>
                </c:pt>
              </c:numCache>
            </c:numRef>
          </c:val>
        </c:ser>
        <c:ser>
          <c:idx val="2"/>
          <c:order val="2"/>
          <c:tx>
            <c:strRef>
              <c:f>собствен.!$A$4</c:f>
              <c:strCache>
                <c:ptCount val="1"/>
                <c:pt idx="0">
                  <c:v>Доходы от использования имущества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2.4590163934426229E-2"/>
                  <c:y val="-2.808988764044945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35,9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собствен.!$B$4</c:f>
              <c:numCache>
                <c:formatCode>#,##0.0</c:formatCode>
                <c:ptCount val="1"/>
                <c:pt idx="0">
                  <c:v>51</c:v>
                </c:pt>
              </c:numCache>
            </c:numRef>
          </c:val>
        </c:ser>
        <c:ser>
          <c:idx val="3"/>
          <c:order val="3"/>
          <c:tx>
            <c:strRef>
              <c:f>собствен.!$A$5</c:f>
              <c:strCache>
                <c:ptCount val="1"/>
                <c:pt idx="0">
                  <c:v>Налоги на совокупный доход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2.7322470994194999E-2"/>
                  <c:y val="-3.598330009779361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29,6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собствен.!$B$5</c:f>
              <c:numCache>
                <c:formatCode>#,##0.0</c:formatCode>
                <c:ptCount val="1"/>
                <c:pt idx="0">
                  <c:v>33.300000000000004</c:v>
                </c:pt>
              </c:numCache>
            </c:numRef>
          </c:val>
        </c:ser>
        <c:ser>
          <c:idx val="4"/>
          <c:order val="4"/>
          <c:tx>
            <c:strRef>
              <c:f>собствен.!$A$6</c:f>
              <c:strCache>
                <c:ptCount val="1"/>
                <c:pt idx="0">
                  <c:v>Прочие доходы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2.8052858371565782E-2"/>
                  <c:y val="-3.975179709129086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56,3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собствен.!$B$6</c:f>
              <c:numCache>
                <c:formatCode>#,##0.0</c:formatCode>
                <c:ptCount val="1"/>
                <c:pt idx="0">
                  <c:v>48.4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gapDepth val="98"/>
        <c:shape val="pyramid"/>
        <c:axId val="110569984"/>
        <c:axId val="98056960"/>
        <c:axId val="0"/>
      </c:bar3DChart>
      <c:catAx>
        <c:axId val="1105699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8056960"/>
        <c:crosses val="autoZero"/>
        <c:auto val="1"/>
        <c:lblAlgn val="ctr"/>
        <c:lblOffset val="100"/>
        <c:noMultiLvlLbl val="0"/>
      </c:catAx>
      <c:valAx>
        <c:axId val="98056960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10569984"/>
        <c:crosses val="autoZero"/>
        <c:crossBetween val="between"/>
        <c:minorUnit val="10"/>
      </c:valAx>
      <c:spPr>
        <a:ln w="25400">
          <a:noFill/>
        </a:ln>
      </c:spPr>
    </c:plotArea>
    <c:legend>
      <c:legendPos val="b"/>
      <c:legendEntry>
        <c:idx val="1"/>
        <c:txPr>
          <a:bodyPr/>
          <a:lstStyle/>
          <a:p>
            <a:pPr>
              <a:defRPr sz="1800" spc="0" baseline="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800" spc="0" baseline="0"/>
            </a:pPr>
            <a:endParaRPr lang="ru-RU"/>
          </a:p>
        </c:txPr>
      </c:legendEntry>
      <c:layout>
        <c:manualLayout>
          <c:xMode val="edge"/>
          <c:yMode val="edge"/>
          <c:x val="0.7400677145456066"/>
          <c:y val="0.13104969720714341"/>
          <c:w val="0.24954981105005891"/>
          <c:h val="0.68950241576206073"/>
        </c:manualLayout>
      </c:layout>
      <c:overlay val="0"/>
      <c:spPr>
        <a:solidFill>
          <a:schemeClr val="accent3">
            <a:lumMod val="20000"/>
            <a:lumOff val="80000"/>
          </a:schemeClr>
        </a:solidFill>
      </c:spPr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186329494427169E-2"/>
          <c:y val="8.5457927030644365E-2"/>
          <c:w val="0.83362734101114655"/>
          <c:h val="0.83614816359875765"/>
        </c:manualLayout>
      </c:layout>
      <c:ofPieChart>
        <c:ofPieType val="pie"/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3"/>
          <c:dPt>
            <c:idx val="0"/>
            <c:bubble3D val="0"/>
            <c:spPr>
              <a:solidFill>
                <a:srgbClr val="C0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bubble3D val="0"/>
            <c:spPr>
              <a:solidFill>
                <a:srgbClr val="CC0099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6"/>
            <c:bubble3D val="0"/>
            <c:spPr>
              <a:solidFill>
                <a:srgbClr val="00B0F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7"/>
            <c:bubble3D val="0"/>
            <c:spPr>
              <a:solidFill>
                <a:srgbClr val="C0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8"/>
            <c:bubble3D val="0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9"/>
            <c:bubble3D val="0"/>
            <c:spPr>
              <a:solidFill>
                <a:schemeClr val="accent4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2"/>
            <c:bubble3D val="0"/>
            <c:spPr>
              <a:solidFill>
                <a:srgbClr val="00B0F0"/>
              </a:solidFill>
              <a:ln>
                <a:solidFill>
                  <a:srgbClr val="FF0000"/>
                </a:solidFill>
              </a:ln>
            </c:spPr>
          </c:dPt>
          <c:dLbls>
            <c:dLbl>
              <c:idx val="0"/>
              <c:layout>
                <c:manualLayout>
                  <c:x val="-1.7512373717742382E-3"/>
                  <c:y val="7.232871753099852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НДФЛ
</a:t>
                    </a:r>
                    <a:r>
                      <a:rPr lang="ru-RU" dirty="0" smtClean="0"/>
                      <a:t>74,5%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2518063591839437"/>
                  <c:y val="-2.652663781265754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Земельный налог
</a:t>
                    </a:r>
                    <a:r>
                      <a:rPr lang="ru-RU" dirty="0" smtClean="0"/>
                      <a:t>7,7%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4562360946066508"/>
                  <c:y val="-0.1795838765187463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 от использования имущества
</a:t>
                    </a:r>
                    <a:r>
                      <a:rPr lang="ru-RU" dirty="0" smtClean="0"/>
                      <a:t>5,3%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5.2569846258639391E-2"/>
                  <c:y val="-0.1752392275468883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Налоги на совокупный доход
</a:t>
                    </a:r>
                    <a:r>
                      <a:rPr lang="ru-RU" dirty="0" smtClean="0"/>
                      <a:t>4,3%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9923947447330836"/>
                  <c:y val="6.275054477606745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Госпошлина
</a:t>
                    </a:r>
                    <a:r>
                      <a:rPr lang="ru-RU" dirty="0" smtClean="0"/>
                      <a:t>1,7%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0054581329661016"/>
                  <c:y val="0.1521030096702103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Налог </a:t>
                    </a:r>
                    <a:r>
                      <a:rPr lang="ru-RU" dirty="0"/>
                      <a:t>на имущество физических лиц
</a:t>
                    </a:r>
                    <a:r>
                      <a:rPr lang="ru-RU" dirty="0" smtClean="0"/>
                      <a:t>2,8%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7.3455255356484617E-2"/>
                  <c:y val="-0.1341210765057061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6.8685412888066094E-3"/>
                  <c:y val="-4.696482503333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Плата </a:t>
                    </a:r>
                    <a:r>
                      <a:rPr lang="ru-RU" dirty="0"/>
                      <a:t>за негативное воздействие на окружающую среду
</a:t>
                    </a:r>
                    <a:r>
                      <a:rPr lang="ru-RU" dirty="0" smtClean="0"/>
                      <a:t>0,9%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9.0572726364070766E-2"/>
                  <c:y val="-2.065818695739955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1.3267438890308011E-2"/>
                  <c:y val="-0.25957428169161084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Доходы от продажи земельных участков
0,5%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2"/>
              <c:layout>
                <c:manualLayout>
                  <c:x val="-0.14033945864473071"/>
                  <c:y val="4.7428129730777979E-3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>
                        <a:solidFill>
                          <a:sysClr val="windowText" lastClr="000000"/>
                        </a:solidFill>
                      </a:rPr>
                      <a:t>Другой  </a:t>
                    </a:r>
                    <a:r>
                      <a:rPr lang="ru-RU" sz="1100" dirty="0" smtClean="0">
                        <a:solidFill>
                          <a:sysClr val="windowText" lastClr="000000"/>
                        </a:solidFill>
                      </a:rPr>
                      <a:t>8,2 </a:t>
                    </a:r>
                    <a:r>
                      <a:rPr lang="ru-RU" sz="1100" dirty="0">
                        <a:solidFill>
                          <a:sysClr val="windowText" lastClr="000000"/>
                        </a:solidFill>
                      </a:rPr>
                      <a:t>%   </a:t>
                    </a:r>
                    <a:r>
                      <a:rPr lang="ru-RU" sz="1100" dirty="0" smtClean="0">
                        <a:solidFill>
                          <a:sysClr val="windowText" lastClr="000000"/>
                        </a:solidFill>
                      </a:rPr>
                      <a:t>(56,3 </a:t>
                    </a:r>
                    <a:r>
                      <a:rPr lang="ru-RU" sz="1100" dirty="0">
                        <a:solidFill>
                          <a:sysClr val="windowText" lastClr="000000"/>
                        </a:solidFill>
                      </a:rPr>
                      <a:t>млн.руб.)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'[Диаграммы для бюджета для граждан 2019-2021.xlsx]собствен.'!$A$2:$A$5,'[Диаграммы для бюджета для граждан 2019-2021.xlsx]собствен.'!$A$7:$A$14</c:f>
              <c:strCache>
                <c:ptCount val="12"/>
                <c:pt idx="0">
                  <c:v>НДФЛ</c:v>
                </c:pt>
                <c:pt idx="1">
                  <c:v>Земельный налог</c:v>
                </c:pt>
                <c:pt idx="2">
                  <c:v>Доходы от использования имущества</c:v>
                </c:pt>
                <c:pt idx="3">
                  <c:v>Налоги на совокупный доход</c:v>
                </c:pt>
                <c:pt idx="4">
                  <c:v>Госпошлина</c:v>
                </c:pt>
                <c:pt idx="5">
                  <c:v>Налог на имущество физических лиц</c:v>
                </c:pt>
                <c:pt idx="6">
                  <c:v>Доходы от реализации имущества</c:v>
                </c:pt>
                <c:pt idx="7">
                  <c:v>Плата за негативное воздействие на окружающую среду</c:v>
                </c:pt>
                <c:pt idx="8">
                  <c:v>Штрафы, санкции, возмещение ущерба </c:v>
                </c:pt>
                <c:pt idx="9">
                  <c:v>Доходы от продажи земельных участков</c:v>
                </c:pt>
                <c:pt idx="10">
                  <c:v>Акцизы на нефтепродукты</c:v>
                </c:pt>
                <c:pt idx="11">
                  <c:v>Доходы от оказания платных услу и компенсации затрат</c:v>
                </c:pt>
              </c:strCache>
            </c:strRef>
          </c:cat>
          <c:val>
            <c:numRef>
              <c:f>'[Диаграммы для бюджета для граждан 2019-2021.xlsx]собствен.'!$B$2:$B$5,'[Диаграммы для бюджета для граждан 2019-2021.xlsx]собствен.'!$B$7:$B$14</c:f>
              <c:numCache>
                <c:formatCode>#,##0.0</c:formatCode>
                <c:ptCount val="12"/>
                <c:pt idx="0">
                  <c:v>508.3</c:v>
                </c:pt>
                <c:pt idx="1">
                  <c:v>64.900000000000006</c:v>
                </c:pt>
                <c:pt idx="2">
                  <c:v>51.6</c:v>
                </c:pt>
                <c:pt idx="3">
                  <c:v>32.6</c:v>
                </c:pt>
                <c:pt idx="4">
                  <c:v>11.4</c:v>
                </c:pt>
                <c:pt idx="5">
                  <c:v>19.3</c:v>
                </c:pt>
                <c:pt idx="6">
                  <c:v>6.4</c:v>
                </c:pt>
                <c:pt idx="7">
                  <c:v>5.8</c:v>
                </c:pt>
                <c:pt idx="8">
                  <c:v>5.0999999999999996</c:v>
                </c:pt>
                <c:pt idx="9">
                  <c:v>3.3</c:v>
                </c:pt>
                <c:pt idx="10">
                  <c:v>3.3</c:v>
                </c:pt>
                <c:pt idx="11">
                  <c:v>1.5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gapWidth val="53"/>
        <c:splitType val="pos"/>
        <c:splitPos val="8"/>
        <c:secondPieSize val="125"/>
        <c:serLines>
          <c:spPr>
            <a:ln w="28575">
              <a:solidFill>
                <a:srgbClr val="FF0000"/>
              </a:solidFill>
            </a:ln>
          </c:spPr>
        </c:serLines>
      </c:ofPie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rgbClr val="CD9DBF"/>
              </a:solidFill>
            </c:spPr>
          </c:dPt>
          <c:dPt>
            <c:idx val="2"/>
            <c:bubble3D val="0"/>
            <c:spPr>
              <a:solidFill>
                <a:srgbClr val="A8EC86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 </a:t>
                    </a:r>
                    <a:r>
                      <a:rPr lang="en-US" smtClean="0"/>
                      <a:t>2</a:t>
                    </a:r>
                    <a:r>
                      <a:rPr lang="ru-RU" smtClean="0"/>
                      <a:t>66,3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95,1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77,9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'осн.направления расх.'!$A$3:$A$5</c:f>
              <c:strCache>
                <c:ptCount val="3"/>
                <c:pt idx="0">
                  <c:v>Социально-значимые расходы</c:v>
                </c:pt>
                <c:pt idx="1">
                  <c:v>Первоочередные расходы</c:v>
                </c:pt>
                <c:pt idx="2">
                  <c:v>Прочие расходы </c:v>
                </c:pt>
              </c:strCache>
            </c:strRef>
          </c:cat>
          <c:val>
            <c:numRef>
              <c:f>'осн.направления расх.'!$B$3:$B$5</c:f>
              <c:numCache>
                <c:formatCode>#,##0.0</c:formatCode>
                <c:ptCount val="3"/>
                <c:pt idx="0">
                  <c:v>1218.5999999999999</c:v>
                </c:pt>
                <c:pt idx="1">
                  <c:v>98.8</c:v>
                </c:pt>
                <c:pt idx="2">
                  <c:v>94.6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rgbClr val="CD9DBF"/>
              </a:solidFill>
            </c:spPr>
          </c:dPt>
          <c:dPt>
            <c:idx val="2"/>
            <c:bubble3D val="0"/>
            <c:spPr>
              <a:solidFill>
                <a:srgbClr val="A8EC86"/>
              </a:solidFill>
            </c:spPr>
          </c:dPt>
          <c:dPt>
            <c:idx val="3"/>
            <c:bubble3D val="0"/>
            <c:spPr>
              <a:solidFill>
                <a:srgbClr val="FF9900"/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'осн.направления расх.'!$A$3:$A$6</c:f>
              <c:strCache>
                <c:ptCount val="4"/>
                <c:pt idx="0">
                  <c:v>Социально-значимые расходы</c:v>
                </c:pt>
                <c:pt idx="1">
                  <c:v>Первоочередные расходы</c:v>
                </c:pt>
                <c:pt idx="2">
                  <c:v>Прочие расходы </c:v>
                </c:pt>
                <c:pt idx="3">
                  <c:v>Условно-утвержденные расходы</c:v>
                </c:pt>
              </c:strCache>
            </c:strRef>
          </c:cat>
          <c:val>
            <c:numRef>
              <c:f>'осн.направления расх.'!$C$3:$C$6</c:f>
              <c:numCache>
                <c:formatCode>#,##0.0</c:formatCode>
                <c:ptCount val="4"/>
                <c:pt idx="0">
                  <c:v>1008.7</c:v>
                </c:pt>
                <c:pt idx="1">
                  <c:v>100.1</c:v>
                </c:pt>
                <c:pt idx="2">
                  <c:v>181.7</c:v>
                </c:pt>
                <c:pt idx="3">
                  <c:v>19.100000000000001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7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rgbClr val="CD9DBF"/>
              </a:solidFill>
            </c:spPr>
          </c:dPt>
          <c:dPt>
            <c:idx val="2"/>
            <c:bubble3D val="0"/>
            <c:spPr>
              <a:solidFill>
                <a:srgbClr val="A8EC86"/>
              </a:solidFill>
            </c:spPr>
          </c:dPt>
          <c:dPt>
            <c:idx val="3"/>
            <c:bubble3D val="0"/>
            <c:spPr>
              <a:solidFill>
                <a:srgbClr val="FF9900"/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'осн.направления расх.'!$A$3:$A$6</c:f>
              <c:strCache>
                <c:ptCount val="4"/>
                <c:pt idx="0">
                  <c:v>Социально-значимые расходы</c:v>
                </c:pt>
                <c:pt idx="1">
                  <c:v>Первоочередные расходы</c:v>
                </c:pt>
                <c:pt idx="2">
                  <c:v>Прочие расходы </c:v>
                </c:pt>
                <c:pt idx="3">
                  <c:v>Условно-утвержденные расходы</c:v>
                </c:pt>
              </c:strCache>
            </c:strRef>
          </c:cat>
          <c:val>
            <c:numRef>
              <c:f>'осн.направления расх.'!$D$3:$D$6</c:f>
              <c:numCache>
                <c:formatCode>#,##0.0</c:formatCode>
                <c:ptCount val="4"/>
                <c:pt idx="0">
                  <c:v>1098.5</c:v>
                </c:pt>
                <c:pt idx="1">
                  <c:v>98.1</c:v>
                </c:pt>
                <c:pt idx="2">
                  <c:v>119.6</c:v>
                </c:pt>
                <c:pt idx="3">
                  <c:v>38.5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1847998870701482E-2"/>
          <c:y val="0.13297324219103612"/>
          <c:w val="0.86425289349845136"/>
          <c:h val="0.84642525971678695"/>
        </c:manualLayout>
      </c:layout>
      <c:pie3DChart>
        <c:varyColors val="1"/>
        <c:ser>
          <c:idx val="0"/>
          <c:order val="0"/>
          <c:explosion val="47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2"/>
            <c:bubble3D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</c:dPt>
          <c:dPt>
            <c:idx val="3"/>
            <c:bubble3D val="0"/>
            <c:spPr>
              <a:solidFill>
                <a:srgbClr val="1FC9B5"/>
              </a:solidFill>
            </c:spPr>
          </c:dPt>
          <c:dPt>
            <c:idx val="4"/>
            <c:bubble3D val="0"/>
            <c:spPr>
              <a:solidFill>
                <a:srgbClr val="FF9900"/>
              </a:solidFill>
            </c:spPr>
          </c:dPt>
          <c:dPt>
            <c:idx val="5"/>
            <c:bubble3D val="0"/>
            <c:spPr>
              <a:solidFill>
                <a:srgbClr val="CC0099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6"/>
            <c:bubble3D val="0"/>
            <c:spPr>
              <a:solidFill>
                <a:srgbClr val="FFFF00"/>
              </a:solidFill>
            </c:spPr>
          </c:dPt>
          <c:dPt>
            <c:idx val="7"/>
            <c:bubble3D val="0"/>
            <c:spPr>
              <a:solidFill>
                <a:srgbClr val="92D050"/>
              </a:solidFill>
            </c:spPr>
          </c:dPt>
          <c:dPt>
            <c:idx val="8"/>
            <c:bubble3D val="0"/>
            <c:spPr>
              <a:solidFill>
                <a:srgbClr val="00B0F0"/>
              </a:solidFill>
            </c:spPr>
          </c:dPt>
          <c:dPt>
            <c:idx val="9"/>
            <c:bubble3D val="0"/>
            <c:spPr>
              <a:solidFill>
                <a:srgbClr val="FF33CC"/>
              </a:solidFill>
            </c:spPr>
          </c:dPt>
          <c:dPt>
            <c:idx val="1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5.2132093937621443E-2"/>
                  <c:y val="-1.444003906098457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вопросы ; 94,2 млн.руб. </a:t>
                    </a:r>
                    <a:r>
                      <a:rPr lang="ru-RU" dirty="0">
                        <a:solidFill>
                          <a:srgbClr val="FF0000"/>
                        </a:solidFill>
                      </a:rPr>
                      <a:t>(6,5%)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8998649279623699E-2"/>
                  <c:y val="-1.7456993937271122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Национальная безопасность и правоохранительная деятельность;                 11,0 млн.руб. </a:t>
                    </a:r>
                    <a:r>
                      <a:rPr lang="ru-RU">
                        <a:solidFill>
                          <a:srgbClr val="FF0000"/>
                        </a:solidFill>
                      </a:rPr>
                      <a:t>(0,8%)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7797475979980446"/>
                  <c:y val="5.6383858783382564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Национальная экономика;                  15,2млн.руб. </a:t>
                    </a:r>
                    <a:r>
                      <a:rPr lang="ru-RU">
                        <a:solidFill>
                          <a:srgbClr val="FF0000"/>
                        </a:solidFill>
                      </a:rPr>
                      <a:t>(1,1%)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0286365938996161"/>
                  <c:y val="8.8813860664014616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Жилищно-коммунальное хозяйство; 88,2</a:t>
                    </a:r>
                    <a:r>
                      <a:rPr lang="ru-RU" baseline="0"/>
                      <a:t> </a:t>
                    </a:r>
                    <a:r>
                      <a:rPr lang="ru-RU"/>
                      <a:t>млн.руб. </a:t>
                    </a:r>
                    <a:r>
                      <a:rPr lang="ru-RU">
                        <a:solidFill>
                          <a:srgbClr val="FF0000"/>
                        </a:solidFill>
                      </a:rPr>
                      <a:t>(6,1%)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4948220811858072E-3"/>
                  <c:y val="0.1734391586000857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Охрана окружающей среды; 2,6 млн.руб.</a:t>
                    </a:r>
                    <a:r>
                      <a:rPr lang="ru-RU" baseline="0" dirty="0"/>
                      <a:t> </a:t>
                    </a:r>
                    <a:r>
                      <a:rPr lang="ru-RU" baseline="0" dirty="0">
                        <a:solidFill>
                          <a:srgbClr val="FF0000"/>
                        </a:solidFill>
                      </a:rPr>
                      <a:t>(0,2%)</a:t>
                    </a:r>
                    <a:endParaRPr lang="ru-RU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6.7302600390811229E-3"/>
                  <c:y val="4.5560060980401433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/>
                      <a:t>Образование;           </a:t>
                    </a:r>
                  </a:p>
                  <a:p>
                    <a:r>
                      <a:rPr lang="ru-RU" sz="1200" b="1"/>
                      <a:t> 1 070,7 млн.руб.</a:t>
                    </a:r>
                    <a:r>
                      <a:rPr lang="en-US" sz="1200" b="1"/>
                      <a:t> </a:t>
                    </a:r>
                    <a:r>
                      <a:rPr lang="en-US" sz="1200" b="1">
                        <a:solidFill>
                          <a:srgbClr val="FF0000"/>
                        </a:solidFill>
                      </a:rPr>
                      <a:t>(</a:t>
                    </a:r>
                    <a:r>
                      <a:rPr lang="ru-RU" sz="1200" b="1">
                        <a:solidFill>
                          <a:srgbClr val="FF0000"/>
                        </a:solidFill>
                      </a:rPr>
                      <a:t>74,4</a:t>
                    </a:r>
                    <a:r>
                      <a:rPr lang="en-US" sz="1200" b="1">
                        <a:solidFill>
                          <a:srgbClr val="FF0000"/>
                        </a:solidFill>
                      </a:rPr>
                      <a:t>%)</a:t>
                    </a:r>
                    <a:endParaRPr lang="ru-RU" sz="1200" b="1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4290404408796632E-2"/>
                  <c:y val="9.7875809567724362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Культура, кинематография; 73,8 млн.руб. </a:t>
                    </a:r>
                    <a:r>
                      <a:rPr lang="ru-RU">
                        <a:solidFill>
                          <a:srgbClr val="FF0000"/>
                        </a:solidFill>
                      </a:rPr>
                      <a:t>(5,1%)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21057314972192509"/>
                  <c:y val="2.5313939051031794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Социальная политика; 39,8 млн.руб. </a:t>
                    </a:r>
                    <a:r>
                      <a:rPr lang="ru-RU">
                        <a:solidFill>
                          <a:srgbClr val="FF0000"/>
                        </a:solidFill>
                      </a:rPr>
                      <a:t>(2,8%)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23718267395423037"/>
                  <c:y val="-4.3653569118027952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Физическая культура и спорт; 12,1млн.руб. </a:t>
                    </a:r>
                    <a:r>
                      <a:rPr lang="ru-RU">
                        <a:solidFill>
                          <a:srgbClr val="FF0000"/>
                        </a:solidFill>
                      </a:rPr>
                      <a:t>(0,8%)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10545862383942098"/>
                  <c:y val="-0.14125182705455167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Средства массовой информации;                10,8 млн.руб. </a:t>
                    </a:r>
                    <a:r>
                      <a:rPr lang="ru-RU">
                        <a:solidFill>
                          <a:srgbClr val="FF0000"/>
                        </a:solidFill>
                      </a:rPr>
                      <a:t>(0,8%)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8.5332385326861646E-3"/>
                  <c:y val="-7.021703379632351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Обслуживание муниципального долга; 20,9млн.руб. </a:t>
                    </a:r>
                    <a:r>
                      <a:rPr lang="ru-RU" dirty="0">
                        <a:solidFill>
                          <a:srgbClr val="FF0000"/>
                        </a:solidFill>
                      </a:rPr>
                      <a:t>(1,4%)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расходы!$A$2:$A$12</c:f>
              <c:strCache>
                <c:ptCount val="11"/>
                <c:pt idx="0">
                  <c:v>Общегосударственные вопросы 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расходы!$B$2:$B$12</c:f>
              <c:numCache>
                <c:formatCode>#,##0.0</c:formatCode>
                <c:ptCount val="11"/>
                <c:pt idx="0">
                  <c:v>94.23</c:v>
                </c:pt>
                <c:pt idx="1">
                  <c:v>11</c:v>
                </c:pt>
                <c:pt idx="2">
                  <c:v>15.19</c:v>
                </c:pt>
                <c:pt idx="3">
                  <c:v>88.2</c:v>
                </c:pt>
                <c:pt idx="4">
                  <c:v>2.6</c:v>
                </c:pt>
                <c:pt idx="5">
                  <c:v>1070.7</c:v>
                </c:pt>
                <c:pt idx="6">
                  <c:v>73.8</c:v>
                </c:pt>
                <c:pt idx="7">
                  <c:v>39.800000000000004</c:v>
                </c:pt>
                <c:pt idx="8">
                  <c:v>12.1</c:v>
                </c:pt>
                <c:pt idx="9">
                  <c:v>10.8</c:v>
                </c:pt>
                <c:pt idx="10">
                  <c:v>20.9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AD4C78-E338-4A4C-A366-A1AE471998E0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12EDCB-DA5F-49D0-8C32-2C3A3CA5DC1C}">
      <dgm:prSet phldrT="[Текст]" custT="1"/>
      <dgm:spPr/>
      <dgm:t>
        <a:bodyPr/>
        <a:lstStyle/>
        <a:p>
          <a:r>
            <a:rPr lang="ru-RU" sz="1200" b="1" dirty="0" smtClean="0"/>
            <a:t>на социальную сферу – </a:t>
          </a:r>
        </a:p>
        <a:p>
          <a:r>
            <a:rPr lang="ru-RU" sz="1200" b="1" dirty="0" smtClean="0"/>
            <a:t>1 195,1</a:t>
          </a:r>
          <a:endParaRPr lang="ru-RU" sz="1200" b="1" dirty="0"/>
        </a:p>
      </dgm:t>
    </dgm:pt>
    <dgm:pt modelId="{9A435119-8975-44A3-822E-BE0C7D5A8B13}" type="parTrans" cxnId="{AAEF0A8E-2272-4079-9084-175CE9B02143}">
      <dgm:prSet/>
      <dgm:spPr/>
      <dgm:t>
        <a:bodyPr/>
        <a:lstStyle/>
        <a:p>
          <a:endParaRPr lang="ru-RU"/>
        </a:p>
      </dgm:t>
    </dgm:pt>
    <dgm:pt modelId="{258C2F67-877E-4C61-8BC3-6FC7BE59BD36}" type="sibTrans" cxnId="{AAEF0A8E-2272-4079-9084-175CE9B02143}">
      <dgm:prSet/>
      <dgm:spPr/>
      <dgm:t>
        <a:bodyPr/>
        <a:lstStyle/>
        <a:p>
          <a:endParaRPr lang="ru-RU"/>
        </a:p>
      </dgm:t>
    </dgm:pt>
    <dgm:pt modelId="{30AD2A8F-54C4-40A2-8390-8E9BD48FA18D}">
      <dgm:prSet phldrT="[Текст]" custT="1"/>
      <dgm:spPr/>
      <dgm:t>
        <a:bodyPr/>
        <a:lstStyle/>
        <a:p>
          <a:r>
            <a:rPr lang="ru-RU" sz="1200" dirty="0" smtClean="0"/>
            <a:t>Развитие образования – 996,7</a:t>
          </a:r>
          <a:endParaRPr lang="ru-RU" sz="1200" dirty="0"/>
        </a:p>
      </dgm:t>
    </dgm:pt>
    <dgm:pt modelId="{4F4A9759-C4B6-4230-A4A2-A27F40C92343}" type="parTrans" cxnId="{04D20E0A-6955-4C45-9FAD-49B992B24CD6}">
      <dgm:prSet/>
      <dgm:spPr/>
      <dgm:t>
        <a:bodyPr/>
        <a:lstStyle/>
        <a:p>
          <a:endParaRPr lang="ru-RU"/>
        </a:p>
      </dgm:t>
    </dgm:pt>
    <dgm:pt modelId="{763213A2-7DE0-4BE3-A263-2CC1651A37E6}" type="sibTrans" cxnId="{04D20E0A-6955-4C45-9FAD-49B992B24CD6}">
      <dgm:prSet/>
      <dgm:spPr/>
      <dgm:t>
        <a:bodyPr/>
        <a:lstStyle/>
        <a:p>
          <a:endParaRPr lang="ru-RU"/>
        </a:p>
      </dgm:t>
    </dgm:pt>
    <dgm:pt modelId="{B3336CAF-EDBB-4517-AA4D-D739D9DC0978}">
      <dgm:prSet phldrT="[Текст]" custT="1"/>
      <dgm:spPr/>
      <dgm:t>
        <a:bodyPr/>
        <a:lstStyle/>
        <a:p>
          <a:r>
            <a:rPr lang="ru-RU" sz="1200" dirty="0" smtClean="0"/>
            <a:t>Социальная поддержка и содействие занятости граждан – 39,3</a:t>
          </a:r>
          <a:endParaRPr lang="ru-RU" sz="1200" dirty="0"/>
        </a:p>
      </dgm:t>
    </dgm:pt>
    <dgm:pt modelId="{6D08711D-60FD-4624-B3A7-83BCCB2E1B94}" type="parTrans" cxnId="{442214B0-CEC4-4D57-9D38-4DF8AECCB6D5}">
      <dgm:prSet/>
      <dgm:spPr/>
      <dgm:t>
        <a:bodyPr/>
        <a:lstStyle/>
        <a:p>
          <a:endParaRPr lang="ru-RU"/>
        </a:p>
      </dgm:t>
    </dgm:pt>
    <dgm:pt modelId="{09556E36-5C35-4077-9A0E-A4ACD7CF0EC2}" type="sibTrans" cxnId="{442214B0-CEC4-4D57-9D38-4DF8AECCB6D5}">
      <dgm:prSet/>
      <dgm:spPr/>
      <dgm:t>
        <a:bodyPr/>
        <a:lstStyle/>
        <a:p>
          <a:endParaRPr lang="ru-RU"/>
        </a:p>
      </dgm:t>
    </dgm:pt>
    <dgm:pt modelId="{892A7DC9-82F0-4EAA-8B49-7352B4BB3923}">
      <dgm:prSet phldrT="[Текст]" custT="1"/>
      <dgm:spPr/>
      <dgm:t>
        <a:bodyPr/>
        <a:lstStyle/>
        <a:p>
          <a:r>
            <a:rPr lang="ru-RU" sz="1200" b="1" dirty="0" smtClean="0"/>
            <a:t>на поддержку отраслей экономики – </a:t>
          </a:r>
        </a:p>
        <a:p>
          <a:r>
            <a:rPr lang="ru-RU" sz="1200" b="1" dirty="0" smtClean="0"/>
            <a:t>0,6</a:t>
          </a:r>
          <a:endParaRPr lang="ru-RU" sz="1200" b="1" dirty="0"/>
        </a:p>
      </dgm:t>
    </dgm:pt>
    <dgm:pt modelId="{2A47A716-A2D7-4F8E-91CC-368FBEEEF63C}" type="parTrans" cxnId="{30C86C04-41CF-46D9-B78C-D5CC226B658C}">
      <dgm:prSet/>
      <dgm:spPr/>
      <dgm:t>
        <a:bodyPr/>
        <a:lstStyle/>
        <a:p>
          <a:endParaRPr lang="ru-RU"/>
        </a:p>
      </dgm:t>
    </dgm:pt>
    <dgm:pt modelId="{F1F000EE-6493-4664-828D-A7918A09A3CE}" type="sibTrans" cxnId="{30C86C04-41CF-46D9-B78C-D5CC226B658C}">
      <dgm:prSet/>
      <dgm:spPr/>
      <dgm:t>
        <a:bodyPr/>
        <a:lstStyle/>
        <a:p>
          <a:endParaRPr lang="ru-RU"/>
        </a:p>
      </dgm:t>
    </dgm:pt>
    <dgm:pt modelId="{76EFEFB5-9701-47AE-B9F5-35DDA8889D08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Энергосбережение и повышение </a:t>
          </a:r>
          <a:r>
            <a:rPr lang="ru-RU" sz="1200" dirty="0" err="1" smtClean="0">
              <a:solidFill>
                <a:schemeClr val="tx1"/>
              </a:solidFill>
            </a:rPr>
            <a:t>энергоэффективности</a:t>
          </a:r>
          <a:r>
            <a:rPr lang="ru-RU" sz="1200" dirty="0" smtClean="0">
              <a:solidFill>
                <a:schemeClr val="tx1"/>
              </a:solidFill>
            </a:rPr>
            <a:t> – 0,4</a:t>
          </a:r>
          <a:endParaRPr lang="ru-RU" sz="1200" dirty="0">
            <a:solidFill>
              <a:schemeClr val="tx1"/>
            </a:solidFill>
          </a:endParaRPr>
        </a:p>
      </dgm:t>
    </dgm:pt>
    <dgm:pt modelId="{EF3E31FC-74FD-46C7-8C71-C89CF2C739C7}" type="parTrans" cxnId="{BFB151EA-9719-4DF2-B07D-6CFDFA1223FB}">
      <dgm:prSet/>
      <dgm:spPr/>
      <dgm:t>
        <a:bodyPr/>
        <a:lstStyle/>
        <a:p>
          <a:endParaRPr lang="ru-RU"/>
        </a:p>
      </dgm:t>
    </dgm:pt>
    <dgm:pt modelId="{49BF81FE-6604-40C0-8DDC-7C034D77ACC8}" type="sibTrans" cxnId="{BFB151EA-9719-4DF2-B07D-6CFDFA1223FB}">
      <dgm:prSet/>
      <dgm:spPr/>
      <dgm:t>
        <a:bodyPr/>
        <a:lstStyle/>
        <a:p>
          <a:endParaRPr lang="ru-RU"/>
        </a:p>
      </dgm:t>
    </dgm:pt>
    <dgm:pt modelId="{417ED8D3-761C-4C62-BF74-0917E1050EB0}">
      <dgm:prSet phldrT="[Текст]" custT="1"/>
      <dgm:spPr/>
      <dgm:t>
        <a:bodyPr/>
        <a:lstStyle/>
        <a:p>
          <a:r>
            <a:rPr lang="ru-RU" sz="1200" dirty="0" smtClean="0"/>
            <a:t>Содействия развитию малого и среднего предпринимательства – 0,1</a:t>
          </a:r>
          <a:endParaRPr lang="ru-RU" sz="1200" dirty="0"/>
        </a:p>
      </dgm:t>
    </dgm:pt>
    <dgm:pt modelId="{A9E40A46-6919-4B97-B434-B012E6877A57}" type="parTrans" cxnId="{5F44B32E-87B9-461A-82FD-A860CFD7E9E8}">
      <dgm:prSet/>
      <dgm:spPr/>
      <dgm:t>
        <a:bodyPr/>
        <a:lstStyle/>
        <a:p>
          <a:endParaRPr lang="ru-RU"/>
        </a:p>
      </dgm:t>
    </dgm:pt>
    <dgm:pt modelId="{DF3F009A-5D9B-4343-840E-24E519E00DAD}" type="sibTrans" cxnId="{5F44B32E-87B9-461A-82FD-A860CFD7E9E8}">
      <dgm:prSet/>
      <dgm:spPr/>
      <dgm:t>
        <a:bodyPr/>
        <a:lstStyle/>
        <a:p>
          <a:endParaRPr lang="ru-RU"/>
        </a:p>
      </dgm:t>
    </dgm:pt>
    <dgm:pt modelId="{28C27DD3-79B6-455B-8A31-CA36FA709CEE}">
      <dgm:prSet phldrT="[Текст]" custT="1"/>
      <dgm:spPr/>
      <dgm:t>
        <a:bodyPr/>
        <a:lstStyle/>
        <a:p>
          <a:r>
            <a:rPr lang="ru-RU" sz="1200" dirty="0" smtClean="0"/>
            <a:t>Развитие культуры и СМИ – 145,4</a:t>
          </a:r>
          <a:endParaRPr lang="ru-RU" sz="1200" dirty="0"/>
        </a:p>
      </dgm:t>
    </dgm:pt>
    <dgm:pt modelId="{BDFEA4C0-62AA-4A6C-AF01-A52612EE8515}" type="parTrans" cxnId="{E6E45042-B0B5-40B7-B26C-214BB0149816}">
      <dgm:prSet/>
      <dgm:spPr/>
      <dgm:t>
        <a:bodyPr/>
        <a:lstStyle/>
        <a:p>
          <a:endParaRPr lang="ru-RU"/>
        </a:p>
      </dgm:t>
    </dgm:pt>
    <dgm:pt modelId="{6BD92CC5-83B2-42F4-AF76-D5580B3CD9C1}" type="sibTrans" cxnId="{E6E45042-B0B5-40B7-B26C-214BB0149816}">
      <dgm:prSet/>
      <dgm:spPr/>
      <dgm:t>
        <a:bodyPr/>
        <a:lstStyle/>
        <a:p>
          <a:endParaRPr lang="ru-RU"/>
        </a:p>
      </dgm:t>
    </dgm:pt>
    <dgm:pt modelId="{C98D547C-04CD-4994-A022-80B6AEBF719E}">
      <dgm:prSet phldrT="[Текст]" custT="1"/>
      <dgm:spPr/>
      <dgm:t>
        <a:bodyPr/>
        <a:lstStyle/>
        <a:p>
          <a:r>
            <a:rPr lang="ru-RU" sz="1200" dirty="0" smtClean="0"/>
            <a:t>Развитие физкультуры, спорта, туризма и молодежной политики – 12,1</a:t>
          </a:r>
          <a:endParaRPr lang="ru-RU" sz="1200" dirty="0"/>
        </a:p>
      </dgm:t>
    </dgm:pt>
    <dgm:pt modelId="{91A70912-1590-4B81-B801-9E0B872778CA}" type="parTrans" cxnId="{CC5F3096-D16B-4551-B973-D32D6FB17C6D}">
      <dgm:prSet/>
      <dgm:spPr/>
      <dgm:t>
        <a:bodyPr/>
        <a:lstStyle/>
        <a:p>
          <a:endParaRPr lang="ru-RU"/>
        </a:p>
      </dgm:t>
    </dgm:pt>
    <dgm:pt modelId="{791786CF-41C0-4507-8479-11B5C56289B1}" type="sibTrans" cxnId="{CC5F3096-D16B-4551-B973-D32D6FB17C6D}">
      <dgm:prSet/>
      <dgm:spPr/>
      <dgm:t>
        <a:bodyPr/>
        <a:lstStyle/>
        <a:p>
          <a:endParaRPr lang="ru-RU"/>
        </a:p>
      </dgm:t>
    </dgm:pt>
    <dgm:pt modelId="{FC8D8F9D-3348-4F91-BFE7-4C99F5F08644}">
      <dgm:prSet phldrT="[Текст]" custT="1"/>
      <dgm:spPr/>
      <dgm:t>
        <a:bodyPr/>
        <a:lstStyle/>
        <a:p>
          <a:r>
            <a:rPr lang="ru-RU" sz="1200" dirty="0" smtClean="0"/>
            <a:t>Обеспечение жильем молодых семей – 0,5</a:t>
          </a:r>
        </a:p>
      </dgm:t>
    </dgm:pt>
    <dgm:pt modelId="{2CF7993A-FB45-4DFD-9A7D-33C914A7C954}" type="parTrans" cxnId="{A74BD8C9-6082-44F1-8FE3-4C98F029B241}">
      <dgm:prSet/>
      <dgm:spPr/>
      <dgm:t>
        <a:bodyPr/>
        <a:lstStyle/>
        <a:p>
          <a:endParaRPr lang="ru-RU"/>
        </a:p>
      </dgm:t>
    </dgm:pt>
    <dgm:pt modelId="{A9E1E687-C8D2-48D1-B861-1117B2A9D7FD}" type="sibTrans" cxnId="{A74BD8C9-6082-44F1-8FE3-4C98F029B241}">
      <dgm:prSet/>
      <dgm:spPr/>
      <dgm:t>
        <a:bodyPr/>
        <a:lstStyle/>
        <a:p>
          <a:endParaRPr lang="ru-RU"/>
        </a:p>
      </dgm:t>
    </dgm:pt>
    <dgm:pt modelId="{08713693-DF15-46E1-B7B2-2CA96DF03B00}">
      <dgm:prSet phldrT="[Текст]" custT="1"/>
      <dgm:spPr/>
      <dgm:t>
        <a:bodyPr/>
        <a:lstStyle/>
        <a:p>
          <a:r>
            <a:rPr lang="ru-RU" sz="1200" b="1" dirty="0" smtClean="0"/>
            <a:t>на обеспечение безопасных условий жизнедеятельности – 9,7</a:t>
          </a:r>
          <a:endParaRPr lang="ru-RU" sz="1200" b="1" dirty="0"/>
        </a:p>
      </dgm:t>
    </dgm:pt>
    <dgm:pt modelId="{223FABF5-A333-46CC-A922-17EBF7187222}" type="parTrans" cxnId="{300B397D-B3AA-47E5-BA87-84AB0F5641F5}">
      <dgm:prSet/>
      <dgm:spPr/>
      <dgm:t>
        <a:bodyPr/>
        <a:lstStyle/>
        <a:p>
          <a:endParaRPr lang="ru-RU"/>
        </a:p>
      </dgm:t>
    </dgm:pt>
    <dgm:pt modelId="{489F1B0B-01EE-4490-A8B4-64A2EA935FAC}" type="sibTrans" cxnId="{300B397D-B3AA-47E5-BA87-84AB0F5641F5}">
      <dgm:prSet/>
      <dgm:spPr/>
      <dgm:t>
        <a:bodyPr/>
        <a:lstStyle/>
        <a:p>
          <a:endParaRPr lang="ru-RU"/>
        </a:p>
      </dgm:t>
    </dgm:pt>
    <dgm:pt modelId="{C69D2490-B462-40AC-A846-0EC87C6EDAEE}">
      <dgm:prSet phldrT="[Текст]" custT="1"/>
      <dgm:spPr/>
      <dgm:t>
        <a:bodyPr/>
        <a:lstStyle/>
        <a:p>
          <a:r>
            <a:rPr lang="ru-RU" sz="1200" dirty="0" smtClean="0"/>
            <a:t>Обеспечение землеустройства и улучшение инженерно-технической инфраструктуры территорий садоводческих, огороднических и дачных некоммерческих объединений граждан – 0,1</a:t>
          </a:r>
          <a:endParaRPr lang="ru-RU" sz="1200" dirty="0"/>
        </a:p>
      </dgm:t>
    </dgm:pt>
    <dgm:pt modelId="{7209A81D-37DE-4ACD-86E2-5C75CAB43D91}" type="parTrans" cxnId="{5911DFF4-A96D-4FEA-A14C-DFEF17932EAA}">
      <dgm:prSet/>
      <dgm:spPr/>
      <dgm:t>
        <a:bodyPr/>
        <a:lstStyle/>
        <a:p>
          <a:endParaRPr lang="ru-RU"/>
        </a:p>
      </dgm:t>
    </dgm:pt>
    <dgm:pt modelId="{EC8B9733-B0A9-4968-84E8-35741C85734B}" type="sibTrans" cxnId="{5911DFF4-A96D-4FEA-A14C-DFEF17932EAA}">
      <dgm:prSet/>
      <dgm:spPr/>
      <dgm:t>
        <a:bodyPr/>
        <a:lstStyle/>
        <a:p>
          <a:endParaRPr lang="ru-RU"/>
        </a:p>
      </dgm:t>
    </dgm:pt>
    <dgm:pt modelId="{9DC51BFD-2C3D-429E-BEFE-072E1D72AA56}">
      <dgm:prSet phldrT="[Текст]" custT="1"/>
      <dgm:spPr/>
      <dgm:t>
        <a:bodyPr/>
        <a:lstStyle/>
        <a:p>
          <a:r>
            <a:rPr lang="ru-RU" sz="1200" dirty="0" smtClean="0"/>
            <a:t>Развитие и совершенствование системы ГО, пожарной безопасности, безопасности людей на водных объектах, защиты населения и территорий от ЧС природного и техногенного характера – 8,8</a:t>
          </a:r>
          <a:endParaRPr lang="ru-RU" sz="1200" dirty="0"/>
        </a:p>
      </dgm:t>
    </dgm:pt>
    <dgm:pt modelId="{E44AD857-0F4E-4366-B694-01CB349C02A6}" type="parTrans" cxnId="{560A1357-DEFB-4109-B3DA-E0BF7A5EBD59}">
      <dgm:prSet/>
      <dgm:spPr/>
      <dgm:t>
        <a:bodyPr/>
        <a:lstStyle/>
        <a:p>
          <a:endParaRPr lang="ru-RU"/>
        </a:p>
      </dgm:t>
    </dgm:pt>
    <dgm:pt modelId="{6CE28FA9-275D-4199-8712-2D1D11DCA4E9}" type="sibTrans" cxnId="{560A1357-DEFB-4109-B3DA-E0BF7A5EBD59}">
      <dgm:prSet/>
      <dgm:spPr/>
      <dgm:t>
        <a:bodyPr/>
        <a:lstStyle/>
        <a:p>
          <a:endParaRPr lang="ru-RU"/>
        </a:p>
      </dgm:t>
    </dgm:pt>
    <dgm:pt modelId="{C67443E9-00E5-4DFD-85FE-E588EBD547E1}">
      <dgm:prSet phldrT="[Текст]" custT="1"/>
      <dgm:spPr/>
      <dgm:t>
        <a:bodyPr/>
        <a:lstStyle/>
        <a:p>
          <a:r>
            <a:rPr lang="ru-RU" sz="1200" dirty="0" smtClean="0"/>
            <a:t>Улучшение экологического состояния МО –0,1</a:t>
          </a:r>
          <a:endParaRPr lang="ru-RU" sz="1200" dirty="0"/>
        </a:p>
      </dgm:t>
    </dgm:pt>
    <dgm:pt modelId="{9117B2CA-8904-4FDD-9E69-841446C3EFE4}" type="parTrans" cxnId="{4FA48AE3-ABAB-4779-8A3D-8481A7D98A2B}">
      <dgm:prSet/>
      <dgm:spPr/>
      <dgm:t>
        <a:bodyPr/>
        <a:lstStyle/>
        <a:p>
          <a:endParaRPr lang="ru-RU"/>
        </a:p>
      </dgm:t>
    </dgm:pt>
    <dgm:pt modelId="{857B4259-8E01-4596-8ADA-0FC95E7A964D}" type="sibTrans" cxnId="{4FA48AE3-ABAB-4779-8A3D-8481A7D98A2B}">
      <dgm:prSet/>
      <dgm:spPr/>
      <dgm:t>
        <a:bodyPr/>
        <a:lstStyle/>
        <a:p>
          <a:endParaRPr lang="ru-RU"/>
        </a:p>
      </dgm:t>
    </dgm:pt>
    <dgm:pt modelId="{6513FCB6-B69E-43F0-8702-B7C214D0B582}">
      <dgm:prSet phldrT="[Текст]" custT="1"/>
      <dgm:spPr/>
      <dgm:t>
        <a:bodyPr/>
        <a:lstStyle/>
        <a:p>
          <a:r>
            <a:rPr lang="ru-RU" sz="1200" dirty="0" smtClean="0"/>
            <a:t>Обеспечение общественного порядка, противодействие преступности и повышение безопасности дорожного движения –0,8</a:t>
          </a:r>
          <a:endParaRPr lang="ru-RU" sz="1200" dirty="0"/>
        </a:p>
      </dgm:t>
    </dgm:pt>
    <dgm:pt modelId="{F12CB837-F2F1-45DE-950C-1271D82B9AB8}" type="parTrans" cxnId="{2033A4C2-C7BB-49CA-8B1D-EE63F4A36D5A}">
      <dgm:prSet/>
      <dgm:spPr/>
      <dgm:t>
        <a:bodyPr/>
        <a:lstStyle/>
        <a:p>
          <a:endParaRPr lang="ru-RU"/>
        </a:p>
      </dgm:t>
    </dgm:pt>
    <dgm:pt modelId="{CED4FB59-02DF-4C01-A203-8AF071487915}" type="sibTrans" cxnId="{2033A4C2-C7BB-49CA-8B1D-EE63F4A36D5A}">
      <dgm:prSet/>
      <dgm:spPr/>
      <dgm:t>
        <a:bodyPr/>
        <a:lstStyle/>
        <a:p>
          <a:endParaRPr lang="ru-RU"/>
        </a:p>
      </dgm:t>
    </dgm:pt>
    <dgm:pt modelId="{FDFECD67-6352-4537-8C92-3E67AB8A4CFC}">
      <dgm:prSet custT="1"/>
      <dgm:spPr/>
      <dgm:t>
        <a:bodyPr/>
        <a:lstStyle/>
        <a:p>
          <a:r>
            <a:rPr lang="ru-RU" sz="1200" b="1" dirty="0" smtClean="0"/>
            <a:t>общего характера – 36,4</a:t>
          </a:r>
          <a:endParaRPr lang="ru-RU" sz="1200" b="1" dirty="0"/>
        </a:p>
      </dgm:t>
    </dgm:pt>
    <dgm:pt modelId="{6B4360A1-C7B1-4CD7-A7C6-5E217AF01439}" type="parTrans" cxnId="{3FE0866E-C332-4302-A93B-229B6CE8EAAC}">
      <dgm:prSet/>
      <dgm:spPr/>
      <dgm:t>
        <a:bodyPr/>
        <a:lstStyle/>
        <a:p>
          <a:endParaRPr lang="ru-RU"/>
        </a:p>
      </dgm:t>
    </dgm:pt>
    <dgm:pt modelId="{5D11BB9B-DB34-44B1-B36E-FECD60DACC7F}" type="sibTrans" cxnId="{3FE0866E-C332-4302-A93B-229B6CE8EAAC}">
      <dgm:prSet/>
      <dgm:spPr/>
      <dgm:t>
        <a:bodyPr/>
        <a:lstStyle/>
        <a:p>
          <a:endParaRPr lang="ru-RU"/>
        </a:p>
      </dgm:t>
    </dgm:pt>
    <dgm:pt modelId="{30B64685-F119-4286-8C79-A864CF731EE3}">
      <dgm:prSet custT="1"/>
      <dgm:spPr/>
      <dgm:t>
        <a:bodyPr/>
        <a:lstStyle/>
        <a:p>
          <a:r>
            <a:rPr lang="ru-RU" sz="1200" dirty="0" smtClean="0"/>
            <a:t>Управление муниципальными финансами и обслуживание муниципального долга – 21,4</a:t>
          </a:r>
          <a:endParaRPr lang="ru-RU" sz="1200" dirty="0"/>
        </a:p>
      </dgm:t>
    </dgm:pt>
    <dgm:pt modelId="{5F47FCDE-3823-4D8B-A8F2-AA5EA4F7053C}" type="parTrans" cxnId="{A629E5A3-FB71-4A6B-920B-C5CB37B4DC09}">
      <dgm:prSet/>
      <dgm:spPr/>
      <dgm:t>
        <a:bodyPr/>
        <a:lstStyle/>
        <a:p>
          <a:endParaRPr lang="ru-RU"/>
        </a:p>
      </dgm:t>
    </dgm:pt>
    <dgm:pt modelId="{122DA19A-E220-4F5D-AF89-FA314CB99C0D}" type="sibTrans" cxnId="{A629E5A3-FB71-4A6B-920B-C5CB37B4DC09}">
      <dgm:prSet/>
      <dgm:spPr/>
      <dgm:t>
        <a:bodyPr/>
        <a:lstStyle/>
        <a:p>
          <a:endParaRPr lang="ru-RU"/>
        </a:p>
      </dgm:t>
    </dgm:pt>
    <dgm:pt modelId="{1F0E8156-970A-472B-BEB9-25B319404EB9}">
      <dgm:prSet custT="1"/>
      <dgm:spPr/>
      <dgm:t>
        <a:bodyPr/>
        <a:lstStyle/>
        <a:p>
          <a:r>
            <a:rPr lang="ru-RU" sz="1200" dirty="0" smtClean="0"/>
            <a:t>Управление муниципальным имуществом и земельными ресурсами – 9,6</a:t>
          </a:r>
          <a:endParaRPr lang="ru-RU" sz="1200" dirty="0"/>
        </a:p>
      </dgm:t>
    </dgm:pt>
    <dgm:pt modelId="{9DC2002C-8BAE-4ADD-96C7-6181DE2ECDBC}" type="parTrans" cxnId="{002231D0-514E-4073-9BB4-72711220060B}">
      <dgm:prSet/>
      <dgm:spPr/>
      <dgm:t>
        <a:bodyPr/>
        <a:lstStyle/>
        <a:p>
          <a:endParaRPr lang="ru-RU"/>
        </a:p>
      </dgm:t>
    </dgm:pt>
    <dgm:pt modelId="{5737F34E-1B5D-41D2-96F0-8C82CB881DB1}" type="sibTrans" cxnId="{002231D0-514E-4073-9BB4-72711220060B}">
      <dgm:prSet/>
      <dgm:spPr/>
      <dgm:t>
        <a:bodyPr/>
        <a:lstStyle/>
        <a:p>
          <a:endParaRPr lang="ru-RU"/>
        </a:p>
      </dgm:t>
    </dgm:pt>
    <dgm:pt modelId="{2FFFF185-086F-4BF8-9B19-5A12276507B1}">
      <dgm:prSet custT="1"/>
      <dgm:spPr/>
      <dgm:t>
        <a:bodyPr/>
        <a:lstStyle/>
        <a:p>
          <a:r>
            <a:rPr lang="ru-RU" sz="1200" dirty="0" smtClean="0"/>
            <a:t>Развитие муниципального управления и муниципальной службы -4,7</a:t>
          </a:r>
          <a:endParaRPr lang="ru-RU" sz="1200" dirty="0"/>
        </a:p>
      </dgm:t>
    </dgm:pt>
    <dgm:pt modelId="{EB253B29-F800-4782-9620-9EC839F31500}" type="parTrans" cxnId="{8FBDC6A1-B841-45D9-9A3C-BA3BEE8D181C}">
      <dgm:prSet/>
      <dgm:spPr/>
      <dgm:t>
        <a:bodyPr/>
        <a:lstStyle/>
        <a:p>
          <a:endParaRPr lang="ru-RU"/>
        </a:p>
      </dgm:t>
    </dgm:pt>
    <dgm:pt modelId="{9DFAECCC-B46D-43E3-8C77-881F11AF543C}" type="sibTrans" cxnId="{8FBDC6A1-B841-45D9-9A3C-BA3BEE8D181C}">
      <dgm:prSet/>
      <dgm:spPr/>
      <dgm:t>
        <a:bodyPr/>
        <a:lstStyle/>
        <a:p>
          <a:endParaRPr lang="ru-RU"/>
        </a:p>
      </dgm:t>
    </dgm:pt>
    <dgm:pt modelId="{A3510A36-90AA-4580-AD3F-C92D06730495}">
      <dgm:prSet phldrT="[Текст]" custT="1"/>
      <dgm:spPr/>
      <dgm:t>
        <a:bodyPr/>
        <a:lstStyle/>
        <a:p>
          <a:r>
            <a:rPr lang="ru-RU" sz="1200" dirty="0" smtClean="0"/>
            <a:t>Формирование комфортной городской среды – 1,1</a:t>
          </a:r>
        </a:p>
      </dgm:t>
    </dgm:pt>
    <dgm:pt modelId="{230FDE72-3DA5-4329-80D4-02493882F3A6}" type="parTrans" cxnId="{46C3D5C3-30E1-415A-B7F6-5A8B2B5AC934}">
      <dgm:prSet/>
      <dgm:spPr/>
      <dgm:t>
        <a:bodyPr/>
        <a:lstStyle/>
        <a:p>
          <a:endParaRPr lang="ru-RU"/>
        </a:p>
      </dgm:t>
    </dgm:pt>
    <dgm:pt modelId="{3FC4FD96-82B7-4FBF-9404-6590DC631B66}" type="sibTrans" cxnId="{46C3D5C3-30E1-415A-B7F6-5A8B2B5AC934}">
      <dgm:prSet/>
      <dgm:spPr/>
      <dgm:t>
        <a:bodyPr/>
        <a:lstStyle/>
        <a:p>
          <a:endParaRPr lang="ru-RU"/>
        </a:p>
      </dgm:t>
    </dgm:pt>
    <dgm:pt modelId="{92C9AD8B-088D-4684-BB49-F1F92213CF71}">
      <dgm:prSet custT="1"/>
      <dgm:spPr/>
      <dgm:t>
        <a:bodyPr/>
        <a:lstStyle/>
        <a:p>
          <a:r>
            <a:rPr lang="ru-RU" sz="1200" dirty="0" smtClean="0"/>
            <a:t>Специальная оценка условий труда в муниципальных учреждениях – 0,7</a:t>
          </a:r>
          <a:endParaRPr lang="ru-RU" sz="1200" dirty="0"/>
        </a:p>
      </dgm:t>
    </dgm:pt>
    <dgm:pt modelId="{F5969AAC-AA47-41CE-A0CC-281463D50102}" type="parTrans" cxnId="{C25567AA-E56D-42E7-935B-B84165F0EDBC}">
      <dgm:prSet/>
      <dgm:spPr/>
      <dgm:t>
        <a:bodyPr/>
        <a:lstStyle/>
        <a:p>
          <a:endParaRPr lang="ru-RU"/>
        </a:p>
      </dgm:t>
    </dgm:pt>
    <dgm:pt modelId="{E700584C-9C7D-4ACC-B30E-D178EC0C1FEB}" type="sibTrans" cxnId="{C25567AA-E56D-42E7-935B-B84165F0EDBC}">
      <dgm:prSet/>
      <dgm:spPr/>
      <dgm:t>
        <a:bodyPr/>
        <a:lstStyle/>
        <a:p>
          <a:endParaRPr lang="ru-RU"/>
        </a:p>
      </dgm:t>
    </dgm:pt>
    <dgm:pt modelId="{989A1F28-AD67-4CCC-8E51-1AF162BCA893}">
      <dgm:prSet phldrT="[Текст]" custT="1"/>
      <dgm:spPr/>
      <dgm:t>
        <a:bodyPr/>
        <a:lstStyle/>
        <a:p>
          <a:r>
            <a:rPr lang="ru-RU" sz="1200" b="1" dirty="0" smtClean="0"/>
            <a:t>Развитие жилищно-коммунального хозяйства и транспортной системы – 88,0</a:t>
          </a:r>
          <a:endParaRPr lang="ru-RU" sz="1200" b="1" dirty="0"/>
        </a:p>
      </dgm:t>
    </dgm:pt>
    <dgm:pt modelId="{32F84000-3CF4-49A3-A987-2017110C4EBA}" type="parTrans" cxnId="{62B23E68-BF4B-475D-85FB-226504F8CAE4}">
      <dgm:prSet/>
      <dgm:spPr/>
      <dgm:t>
        <a:bodyPr/>
        <a:lstStyle/>
        <a:p>
          <a:endParaRPr lang="ru-RU"/>
        </a:p>
      </dgm:t>
    </dgm:pt>
    <dgm:pt modelId="{9ADC8C2C-235D-4604-B7C8-C1A0CD253FE4}" type="sibTrans" cxnId="{62B23E68-BF4B-475D-85FB-226504F8CAE4}">
      <dgm:prSet/>
      <dgm:spPr/>
      <dgm:t>
        <a:bodyPr/>
        <a:lstStyle/>
        <a:p>
          <a:endParaRPr lang="ru-RU"/>
        </a:p>
      </dgm:t>
    </dgm:pt>
    <dgm:pt modelId="{9B70C383-8EEF-425B-AC25-17BFA4E4239B}" type="pres">
      <dgm:prSet presAssocID="{4AAD4C78-E338-4A4C-A366-A1AE471998E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525C39B-8077-4344-A2B3-D096EAB5C8D5}" type="pres">
      <dgm:prSet presAssocID="{9212EDCB-DA5F-49D0-8C32-2C3A3CA5DC1C}" presName="root" presStyleCnt="0"/>
      <dgm:spPr/>
    </dgm:pt>
    <dgm:pt modelId="{CCF8C027-912D-45BA-B0F0-5893DB8486B0}" type="pres">
      <dgm:prSet presAssocID="{9212EDCB-DA5F-49D0-8C32-2C3A3CA5DC1C}" presName="rootComposite" presStyleCnt="0"/>
      <dgm:spPr/>
    </dgm:pt>
    <dgm:pt modelId="{6C5AC446-94D8-408F-B7FF-D377A6099D91}" type="pres">
      <dgm:prSet presAssocID="{9212EDCB-DA5F-49D0-8C32-2C3A3CA5DC1C}" presName="rootText" presStyleLbl="node1" presStyleIdx="0" presStyleCnt="5" custScaleX="128907"/>
      <dgm:spPr/>
      <dgm:t>
        <a:bodyPr/>
        <a:lstStyle/>
        <a:p>
          <a:endParaRPr lang="ru-RU"/>
        </a:p>
      </dgm:t>
    </dgm:pt>
    <dgm:pt modelId="{79181565-2771-4162-A1C8-D6D660DC4B04}" type="pres">
      <dgm:prSet presAssocID="{9212EDCB-DA5F-49D0-8C32-2C3A3CA5DC1C}" presName="rootConnector" presStyleLbl="node1" presStyleIdx="0" presStyleCnt="5"/>
      <dgm:spPr/>
      <dgm:t>
        <a:bodyPr/>
        <a:lstStyle/>
        <a:p>
          <a:endParaRPr lang="ru-RU"/>
        </a:p>
      </dgm:t>
    </dgm:pt>
    <dgm:pt modelId="{DF598166-7557-4E7E-86EC-FABF9B43A5FB}" type="pres">
      <dgm:prSet presAssocID="{9212EDCB-DA5F-49D0-8C32-2C3A3CA5DC1C}" presName="childShape" presStyleCnt="0"/>
      <dgm:spPr/>
    </dgm:pt>
    <dgm:pt modelId="{9E3A395B-86A3-4243-ABD8-4E16EC77BE57}" type="pres">
      <dgm:prSet presAssocID="{4F4A9759-C4B6-4230-A4A2-A27F40C92343}" presName="Name13" presStyleLbl="parChTrans1D2" presStyleIdx="0" presStyleCnt="16"/>
      <dgm:spPr/>
      <dgm:t>
        <a:bodyPr/>
        <a:lstStyle/>
        <a:p>
          <a:endParaRPr lang="ru-RU"/>
        </a:p>
      </dgm:t>
    </dgm:pt>
    <dgm:pt modelId="{98BD039D-75DA-4674-8CC0-53C984795B38}" type="pres">
      <dgm:prSet presAssocID="{30AD2A8F-54C4-40A2-8390-8E9BD48FA18D}" presName="childText" presStyleLbl="bgAcc1" presStyleIdx="0" presStyleCnt="16" custScaleX="185508" custScaleY="651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D4C03-B99E-4908-BA2F-0F3570839037}" type="pres">
      <dgm:prSet presAssocID="{6D08711D-60FD-4624-B3A7-83BCCB2E1B94}" presName="Name13" presStyleLbl="parChTrans1D2" presStyleIdx="1" presStyleCnt="16"/>
      <dgm:spPr/>
      <dgm:t>
        <a:bodyPr/>
        <a:lstStyle/>
        <a:p>
          <a:endParaRPr lang="ru-RU"/>
        </a:p>
      </dgm:t>
    </dgm:pt>
    <dgm:pt modelId="{37CA5774-D738-4F36-839E-742BCB4F08F0}" type="pres">
      <dgm:prSet presAssocID="{B3336CAF-EDBB-4517-AA4D-D739D9DC0978}" presName="childText" presStyleLbl="bgAcc1" presStyleIdx="1" presStyleCnt="16" custScaleX="2077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009D4A-B076-4377-803E-5B4663F07A90}" type="pres">
      <dgm:prSet presAssocID="{BDFEA4C0-62AA-4A6C-AF01-A52612EE8515}" presName="Name13" presStyleLbl="parChTrans1D2" presStyleIdx="2" presStyleCnt="16"/>
      <dgm:spPr/>
      <dgm:t>
        <a:bodyPr/>
        <a:lstStyle/>
        <a:p>
          <a:endParaRPr lang="ru-RU"/>
        </a:p>
      </dgm:t>
    </dgm:pt>
    <dgm:pt modelId="{B264FBD5-F45C-4652-8D73-23C67290B057}" type="pres">
      <dgm:prSet presAssocID="{28C27DD3-79B6-455B-8A31-CA36FA709CEE}" presName="childText" presStyleLbl="bgAcc1" presStyleIdx="2" presStyleCnt="16" custScaleX="165634" custScaleY="822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48692F-395D-4A32-A550-3946DC6A43C3}" type="pres">
      <dgm:prSet presAssocID="{91A70912-1590-4B81-B801-9E0B872778CA}" presName="Name13" presStyleLbl="parChTrans1D2" presStyleIdx="3" presStyleCnt="16"/>
      <dgm:spPr/>
      <dgm:t>
        <a:bodyPr/>
        <a:lstStyle/>
        <a:p>
          <a:endParaRPr lang="ru-RU"/>
        </a:p>
      </dgm:t>
    </dgm:pt>
    <dgm:pt modelId="{3FF9617D-78B0-4E96-8751-8AA1A0C2A383}" type="pres">
      <dgm:prSet presAssocID="{C98D547C-04CD-4994-A022-80B6AEBF719E}" presName="childText" presStyleLbl="bgAcc1" presStyleIdx="3" presStyleCnt="16" custScaleX="176987" custScaleY="1537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AE654A-0F6B-4E6A-8760-433BFEC4F7B7}" type="pres">
      <dgm:prSet presAssocID="{2CF7993A-FB45-4DFD-9A7D-33C914A7C954}" presName="Name13" presStyleLbl="parChTrans1D2" presStyleIdx="4" presStyleCnt="16"/>
      <dgm:spPr/>
      <dgm:t>
        <a:bodyPr/>
        <a:lstStyle/>
        <a:p>
          <a:endParaRPr lang="ru-RU"/>
        </a:p>
      </dgm:t>
    </dgm:pt>
    <dgm:pt modelId="{A28DDEE4-2318-408F-A8D8-F33E0D871752}" type="pres">
      <dgm:prSet presAssocID="{FC8D8F9D-3348-4F91-BFE7-4C99F5F08644}" presName="childText" presStyleLbl="bgAcc1" presStyleIdx="4" presStyleCnt="16" custScaleX="1489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404F1D-F288-44B7-B9B9-EBEA2C132CB1}" type="pres">
      <dgm:prSet presAssocID="{230FDE72-3DA5-4329-80D4-02493882F3A6}" presName="Name13" presStyleLbl="parChTrans1D2" presStyleIdx="5" presStyleCnt="16"/>
      <dgm:spPr/>
      <dgm:t>
        <a:bodyPr/>
        <a:lstStyle/>
        <a:p>
          <a:endParaRPr lang="ru-RU"/>
        </a:p>
      </dgm:t>
    </dgm:pt>
    <dgm:pt modelId="{7527A5F5-F807-41A1-9EFD-E980BB12E9D2}" type="pres">
      <dgm:prSet presAssocID="{A3510A36-90AA-4580-AD3F-C92D06730495}" presName="childText" presStyleLbl="bgAcc1" presStyleIdx="5" presStyleCnt="16" custScaleX="230373" custScaleY="815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2023C3-3E59-4416-A135-C737C76BABD2}" type="pres">
      <dgm:prSet presAssocID="{892A7DC9-82F0-4EAA-8B49-7352B4BB3923}" presName="root" presStyleCnt="0"/>
      <dgm:spPr/>
    </dgm:pt>
    <dgm:pt modelId="{AE8E1801-8E6C-41DF-A9B0-8B9A816C1976}" type="pres">
      <dgm:prSet presAssocID="{892A7DC9-82F0-4EAA-8B49-7352B4BB3923}" presName="rootComposite" presStyleCnt="0"/>
      <dgm:spPr/>
    </dgm:pt>
    <dgm:pt modelId="{67EB3357-EFAE-4D25-98AC-7756642CB0ED}" type="pres">
      <dgm:prSet presAssocID="{892A7DC9-82F0-4EAA-8B49-7352B4BB3923}" presName="rootText" presStyleLbl="node1" presStyleIdx="1" presStyleCnt="5" custScaleX="154940" custLinFactNeighborX="-9600" custLinFactNeighborY="3213"/>
      <dgm:spPr/>
      <dgm:t>
        <a:bodyPr/>
        <a:lstStyle/>
        <a:p>
          <a:endParaRPr lang="ru-RU"/>
        </a:p>
      </dgm:t>
    </dgm:pt>
    <dgm:pt modelId="{F3F79289-6DF5-4DA6-B76B-26E3C92363CE}" type="pres">
      <dgm:prSet presAssocID="{892A7DC9-82F0-4EAA-8B49-7352B4BB3923}" presName="rootConnector" presStyleLbl="node1" presStyleIdx="1" presStyleCnt="5"/>
      <dgm:spPr/>
      <dgm:t>
        <a:bodyPr/>
        <a:lstStyle/>
        <a:p>
          <a:endParaRPr lang="ru-RU"/>
        </a:p>
      </dgm:t>
    </dgm:pt>
    <dgm:pt modelId="{A2EDBFAA-6247-4C68-A03A-57795DE67B6C}" type="pres">
      <dgm:prSet presAssocID="{892A7DC9-82F0-4EAA-8B49-7352B4BB3923}" presName="childShape" presStyleCnt="0"/>
      <dgm:spPr/>
    </dgm:pt>
    <dgm:pt modelId="{9414738A-361B-484F-B911-8C06F0322386}" type="pres">
      <dgm:prSet presAssocID="{EF3E31FC-74FD-46C7-8C71-C89CF2C739C7}" presName="Name13" presStyleLbl="parChTrans1D2" presStyleIdx="6" presStyleCnt="16"/>
      <dgm:spPr/>
      <dgm:t>
        <a:bodyPr/>
        <a:lstStyle/>
        <a:p>
          <a:endParaRPr lang="ru-RU"/>
        </a:p>
      </dgm:t>
    </dgm:pt>
    <dgm:pt modelId="{4B620992-102E-413B-9E4B-CF4F52AB1153}" type="pres">
      <dgm:prSet presAssocID="{76EFEFB5-9701-47AE-B9F5-35DDA8889D08}" presName="childText" presStyleLbl="bgAcc1" presStyleIdx="6" presStyleCnt="16" custScaleX="177221" custScaleY="118433" custLinFactNeighborX="-18287" custLinFactNeighborY="8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6FB13B-D4D9-48F4-8243-0D0C75AB3465}" type="pres">
      <dgm:prSet presAssocID="{A9E40A46-6919-4B97-B434-B012E6877A57}" presName="Name13" presStyleLbl="parChTrans1D2" presStyleIdx="7" presStyleCnt="16"/>
      <dgm:spPr/>
      <dgm:t>
        <a:bodyPr/>
        <a:lstStyle/>
        <a:p>
          <a:endParaRPr lang="ru-RU"/>
        </a:p>
      </dgm:t>
    </dgm:pt>
    <dgm:pt modelId="{74CB2212-71E4-4F90-AC1F-686CAA849D91}" type="pres">
      <dgm:prSet presAssocID="{417ED8D3-761C-4C62-BF74-0917E1050EB0}" presName="childText" presStyleLbl="bgAcc1" presStyleIdx="7" presStyleCnt="16" custScaleX="189886" custScaleY="164960" custLinFactNeighborX="-18287" custLinFactNeighborY="-56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5F9D50-9B07-41D0-8EB0-2CFC5747552B}" type="pres">
      <dgm:prSet presAssocID="{7209A81D-37DE-4ACD-86E2-5C75CAB43D91}" presName="Name13" presStyleLbl="parChTrans1D2" presStyleIdx="8" presStyleCnt="16"/>
      <dgm:spPr/>
      <dgm:t>
        <a:bodyPr/>
        <a:lstStyle/>
        <a:p>
          <a:endParaRPr lang="ru-RU"/>
        </a:p>
      </dgm:t>
    </dgm:pt>
    <dgm:pt modelId="{63CAB1E4-2162-42CD-95B7-1B6A31A657CB}" type="pres">
      <dgm:prSet presAssocID="{C69D2490-B462-40AC-A846-0EC87C6EDAEE}" presName="childText" presStyleLbl="bgAcc1" presStyleIdx="8" presStyleCnt="16" custScaleX="188736" custScaleY="400564" custLinFactNeighborX="-18287" custLinFactNeighborY="-9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AD2814-6820-4035-925E-25F24C4CFFAD}" type="pres">
      <dgm:prSet presAssocID="{08713693-DF15-46E1-B7B2-2CA96DF03B00}" presName="root" presStyleCnt="0"/>
      <dgm:spPr/>
    </dgm:pt>
    <dgm:pt modelId="{30319190-7258-4040-841C-7A10F1A07F57}" type="pres">
      <dgm:prSet presAssocID="{08713693-DF15-46E1-B7B2-2CA96DF03B00}" presName="rootComposite" presStyleCnt="0"/>
      <dgm:spPr/>
    </dgm:pt>
    <dgm:pt modelId="{05BB0C80-3C2E-47DF-A361-09C6E5844EA2}" type="pres">
      <dgm:prSet presAssocID="{08713693-DF15-46E1-B7B2-2CA96DF03B00}" presName="rootText" presStyleLbl="node1" presStyleIdx="2" presStyleCnt="5" custScaleX="152863" custScaleY="122395" custLinFactNeighborX="-4420" custLinFactNeighborY="-240"/>
      <dgm:spPr/>
      <dgm:t>
        <a:bodyPr/>
        <a:lstStyle/>
        <a:p>
          <a:endParaRPr lang="ru-RU"/>
        </a:p>
      </dgm:t>
    </dgm:pt>
    <dgm:pt modelId="{DCD2AE87-2A2F-4BE7-B1FA-C82EF02030B9}" type="pres">
      <dgm:prSet presAssocID="{08713693-DF15-46E1-B7B2-2CA96DF03B00}" presName="rootConnector" presStyleLbl="node1" presStyleIdx="2" presStyleCnt="5"/>
      <dgm:spPr/>
      <dgm:t>
        <a:bodyPr/>
        <a:lstStyle/>
        <a:p>
          <a:endParaRPr lang="ru-RU"/>
        </a:p>
      </dgm:t>
    </dgm:pt>
    <dgm:pt modelId="{4F7822F5-28A9-45C6-9DB6-5EA5FA414818}" type="pres">
      <dgm:prSet presAssocID="{08713693-DF15-46E1-B7B2-2CA96DF03B00}" presName="childShape" presStyleCnt="0"/>
      <dgm:spPr/>
    </dgm:pt>
    <dgm:pt modelId="{C1579B02-2BCF-42BF-B4A1-5CBA389700A9}" type="pres">
      <dgm:prSet presAssocID="{E44AD857-0F4E-4366-B694-01CB349C02A6}" presName="Name13" presStyleLbl="parChTrans1D2" presStyleIdx="9" presStyleCnt="16"/>
      <dgm:spPr/>
      <dgm:t>
        <a:bodyPr/>
        <a:lstStyle/>
        <a:p>
          <a:endParaRPr lang="ru-RU"/>
        </a:p>
      </dgm:t>
    </dgm:pt>
    <dgm:pt modelId="{B9B8768B-81A3-43F9-99F8-873B9A1D9AA8}" type="pres">
      <dgm:prSet presAssocID="{9DC51BFD-2C3D-429E-BEFE-072E1D72AA56}" presName="childText" presStyleLbl="bgAcc1" presStyleIdx="9" presStyleCnt="16" custScaleX="148341" custScaleY="414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A07021-103A-4210-B417-ABACE7C82253}" type="pres">
      <dgm:prSet presAssocID="{9117B2CA-8904-4FDD-9E69-841446C3EFE4}" presName="Name13" presStyleLbl="parChTrans1D2" presStyleIdx="10" presStyleCnt="16"/>
      <dgm:spPr/>
      <dgm:t>
        <a:bodyPr/>
        <a:lstStyle/>
        <a:p>
          <a:endParaRPr lang="ru-RU"/>
        </a:p>
      </dgm:t>
    </dgm:pt>
    <dgm:pt modelId="{3101F697-EB87-402D-9950-AB345022D178}" type="pres">
      <dgm:prSet presAssocID="{C67443E9-00E5-4DFD-85FE-E588EBD547E1}" presName="childText" presStyleLbl="bgAcc1" presStyleIdx="10" presStyleCnt="16" custScaleX="182780" custScaleY="1075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D5D02E-3E60-492D-9C4A-389852192E7B}" type="pres">
      <dgm:prSet presAssocID="{F12CB837-F2F1-45DE-950C-1271D82B9AB8}" presName="Name13" presStyleLbl="parChTrans1D2" presStyleIdx="11" presStyleCnt="16"/>
      <dgm:spPr/>
      <dgm:t>
        <a:bodyPr/>
        <a:lstStyle/>
        <a:p>
          <a:endParaRPr lang="ru-RU"/>
        </a:p>
      </dgm:t>
    </dgm:pt>
    <dgm:pt modelId="{78922920-9D7B-442E-B45C-AA05402BFA65}" type="pres">
      <dgm:prSet presAssocID="{6513FCB6-B69E-43F0-8702-B7C214D0B582}" presName="childText" presStyleLbl="bgAcc1" presStyleIdx="11" presStyleCnt="16" custScaleX="170961" custScaleY="2581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819494-84B7-45D4-B0B4-83DE25DCA7EB}" type="pres">
      <dgm:prSet presAssocID="{989A1F28-AD67-4CCC-8E51-1AF162BCA893}" presName="root" presStyleCnt="0"/>
      <dgm:spPr/>
    </dgm:pt>
    <dgm:pt modelId="{2E1234D0-3F5A-47E7-A50E-C7AB119B0D19}" type="pres">
      <dgm:prSet presAssocID="{989A1F28-AD67-4CCC-8E51-1AF162BCA893}" presName="rootComposite" presStyleCnt="0"/>
      <dgm:spPr/>
    </dgm:pt>
    <dgm:pt modelId="{01C7DA06-9117-408B-832F-8A384800F0C3}" type="pres">
      <dgm:prSet presAssocID="{989A1F28-AD67-4CCC-8E51-1AF162BCA893}" presName="rootText" presStyleLbl="node1" presStyleIdx="3" presStyleCnt="5" custScaleY="251782"/>
      <dgm:spPr/>
      <dgm:t>
        <a:bodyPr/>
        <a:lstStyle/>
        <a:p>
          <a:endParaRPr lang="ru-RU"/>
        </a:p>
      </dgm:t>
    </dgm:pt>
    <dgm:pt modelId="{F342AE67-F43D-4810-94D5-1DEE2D1A70C9}" type="pres">
      <dgm:prSet presAssocID="{989A1F28-AD67-4CCC-8E51-1AF162BCA893}" presName="rootConnector" presStyleLbl="node1" presStyleIdx="3" presStyleCnt="5"/>
      <dgm:spPr/>
      <dgm:t>
        <a:bodyPr/>
        <a:lstStyle/>
        <a:p>
          <a:endParaRPr lang="ru-RU"/>
        </a:p>
      </dgm:t>
    </dgm:pt>
    <dgm:pt modelId="{43DF9E4D-4934-472B-8841-789F52FE3E0D}" type="pres">
      <dgm:prSet presAssocID="{989A1F28-AD67-4CCC-8E51-1AF162BCA893}" presName="childShape" presStyleCnt="0"/>
      <dgm:spPr/>
    </dgm:pt>
    <dgm:pt modelId="{A3B5BC42-1EE2-4005-87E7-7E528F5C7999}" type="pres">
      <dgm:prSet presAssocID="{FDFECD67-6352-4537-8C92-3E67AB8A4CFC}" presName="root" presStyleCnt="0"/>
      <dgm:spPr/>
    </dgm:pt>
    <dgm:pt modelId="{79A6C8BA-0FAE-4E3E-8B4B-9CE3D66D70FB}" type="pres">
      <dgm:prSet presAssocID="{FDFECD67-6352-4537-8C92-3E67AB8A4CFC}" presName="rootComposite" presStyleCnt="0"/>
      <dgm:spPr/>
    </dgm:pt>
    <dgm:pt modelId="{E9CF951A-015A-42C2-B729-C54F71C9812C}" type="pres">
      <dgm:prSet presAssocID="{FDFECD67-6352-4537-8C92-3E67AB8A4CFC}" presName="rootText" presStyleLbl="node1" presStyleIdx="4" presStyleCnt="5"/>
      <dgm:spPr/>
      <dgm:t>
        <a:bodyPr/>
        <a:lstStyle/>
        <a:p>
          <a:endParaRPr lang="ru-RU"/>
        </a:p>
      </dgm:t>
    </dgm:pt>
    <dgm:pt modelId="{68375EB6-52AC-4E4A-8176-F73D5AE79A6E}" type="pres">
      <dgm:prSet presAssocID="{FDFECD67-6352-4537-8C92-3E67AB8A4CFC}" presName="rootConnector" presStyleLbl="node1" presStyleIdx="4" presStyleCnt="5"/>
      <dgm:spPr/>
      <dgm:t>
        <a:bodyPr/>
        <a:lstStyle/>
        <a:p>
          <a:endParaRPr lang="ru-RU"/>
        </a:p>
      </dgm:t>
    </dgm:pt>
    <dgm:pt modelId="{F3662717-A4AB-4F34-B427-5902F045974A}" type="pres">
      <dgm:prSet presAssocID="{FDFECD67-6352-4537-8C92-3E67AB8A4CFC}" presName="childShape" presStyleCnt="0"/>
      <dgm:spPr/>
    </dgm:pt>
    <dgm:pt modelId="{81406091-65EB-4AC1-A05B-F06BAFE69E27}" type="pres">
      <dgm:prSet presAssocID="{5F47FCDE-3823-4D8B-A8F2-AA5EA4F7053C}" presName="Name13" presStyleLbl="parChTrans1D2" presStyleIdx="12" presStyleCnt="16"/>
      <dgm:spPr/>
      <dgm:t>
        <a:bodyPr/>
        <a:lstStyle/>
        <a:p>
          <a:endParaRPr lang="ru-RU"/>
        </a:p>
      </dgm:t>
    </dgm:pt>
    <dgm:pt modelId="{E7330EFB-51F4-47FA-A274-7E911E052F80}" type="pres">
      <dgm:prSet presAssocID="{30B64685-F119-4286-8C79-A864CF731EE3}" presName="childText" presStyleLbl="bgAcc1" presStyleIdx="12" presStyleCnt="16" custScaleX="141483" custScaleY="2455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592B3C-46B4-41B9-9313-1BCCBF58A51B}" type="pres">
      <dgm:prSet presAssocID="{9DC2002C-8BAE-4ADD-96C7-6181DE2ECDBC}" presName="Name13" presStyleLbl="parChTrans1D2" presStyleIdx="13" presStyleCnt="16"/>
      <dgm:spPr/>
      <dgm:t>
        <a:bodyPr/>
        <a:lstStyle/>
        <a:p>
          <a:endParaRPr lang="ru-RU"/>
        </a:p>
      </dgm:t>
    </dgm:pt>
    <dgm:pt modelId="{993DEC5E-F04E-4017-87BC-178301EC2DDB}" type="pres">
      <dgm:prSet presAssocID="{1F0E8156-970A-472B-BEB9-25B319404EB9}" presName="childText" presStyleLbl="bgAcc1" presStyleIdx="13" presStyleCnt="16" custScaleX="141483" custScaleY="174132" custLinFactNeighborX="427" custLinFactNeighborY="-9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91EC91-C14D-42E8-BF2C-DF282E601CD4}" type="pres">
      <dgm:prSet presAssocID="{EB253B29-F800-4782-9620-9EC839F31500}" presName="Name13" presStyleLbl="parChTrans1D2" presStyleIdx="14" presStyleCnt="16"/>
      <dgm:spPr/>
      <dgm:t>
        <a:bodyPr/>
        <a:lstStyle/>
        <a:p>
          <a:endParaRPr lang="ru-RU"/>
        </a:p>
      </dgm:t>
    </dgm:pt>
    <dgm:pt modelId="{952DAEB0-F8FA-4E35-A7BB-7B62D6BC65B2}" type="pres">
      <dgm:prSet presAssocID="{2FFFF185-086F-4BF8-9B19-5A12276507B1}" presName="childText" presStyleLbl="bgAcc1" presStyleIdx="14" presStyleCnt="16" custScaleX="134579" custScaleY="173305" custLinFactNeighborX="7331" custLinFactNeighborY="-237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5D1230-2EB3-4FBE-8976-826AE1C923C8}" type="pres">
      <dgm:prSet presAssocID="{F5969AAC-AA47-41CE-A0CC-281463D50102}" presName="Name13" presStyleLbl="parChTrans1D2" presStyleIdx="15" presStyleCnt="16"/>
      <dgm:spPr/>
      <dgm:t>
        <a:bodyPr/>
        <a:lstStyle/>
        <a:p>
          <a:endParaRPr lang="ru-RU"/>
        </a:p>
      </dgm:t>
    </dgm:pt>
    <dgm:pt modelId="{3FF1C668-9FA6-4EF7-A467-76C15F7C4217}" type="pres">
      <dgm:prSet presAssocID="{92C9AD8B-088D-4684-BB49-F1F92213CF71}" presName="childText" presStyleLbl="bgAcc1" presStyleIdx="15" presStyleCnt="16" custScaleX="137609" custScaleY="203846" custLinFactNeighborX="3263" custLinFactNeighborY="-260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712B86-E2D5-4167-BEF5-31030A417F7B}" type="presOf" srcId="{A3510A36-90AA-4580-AD3F-C92D06730495}" destId="{7527A5F5-F807-41A1-9EFD-E980BB12E9D2}" srcOrd="0" destOrd="0" presId="urn:microsoft.com/office/officeart/2005/8/layout/hierarchy3"/>
    <dgm:cxn modelId="{F264BE9A-9B89-4AB1-AEE7-56D8B655E2A3}" type="presOf" srcId="{1F0E8156-970A-472B-BEB9-25B319404EB9}" destId="{993DEC5E-F04E-4017-87BC-178301EC2DDB}" srcOrd="0" destOrd="0" presId="urn:microsoft.com/office/officeart/2005/8/layout/hierarchy3"/>
    <dgm:cxn modelId="{A997CFA0-EEF5-4FD7-BF05-225916F99C18}" type="presOf" srcId="{9DC2002C-8BAE-4ADD-96C7-6181DE2ECDBC}" destId="{49592B3C-46B4-41B9-9313-1BCCBF58A51B}" srcOrd="0" destOrd="0" presId="urn:microsoft.com/office/officeart/2005/8/layout/hierarchy3"/>
    <dgm:cxn modelId="{9106BC57-1D51-4025-8B93-5483322E1626}" type="presOf" srcId="{28C27DD3-79B6-455B-8A31-CA36FA709CEE}" destId="{B264FBD5-F45C-4652-8D73-23C67290B057}" srcOrd="0" destOrd="0" presId="urn:microsoft.com/office/officeart/2005/8/layout/hierarchy3"/>
    <dgm:cxn modelId="{ABDBA5F0-A991-4D76-85B4-9B7D8913B1FB}" type="presOf" srcId="{08713693-DF15-46E1-B7B2-2CA96DF03B00}" destId="{05BB0C80-3C2E-47DF-A361-09C6E5844EA2}" srcOrd="0" destOrd="0" presId="urn:microsoft.com/office/officeart/2005/8/layout/hierarchy3"/>
    <dgm:cxn modelId="{39D93508-AE5E-4D83-A78F-73322BB16A14}" type="presOf" srcId="{F12CB837-F2F1-45DE-950C-1271D82B9AB8}" destId="{78D5D02E-3E60-492D-9C4A-389852192E7B}" srcOrd="0" destOrd="0" presId="urn:microsoft.com/office/officeart/2005/8/layout/hierarchy3"/>
    <dgm:cxn modelId="{7420B41A-83D3-4CB2-BC46-B1A81DBF53DB}" type="presOf" srcId="{892A7DC9-82F0-4EAA-8B49-7352B4BB3923}" destId="{F3F79289-6DF5-4DA6-B76B-26E3C92363CE}" srcOrd="1" destOrd="0" presId="urn:microsoft.com/office/officeart/2005/8/layout/hierarchy3"/>
    <dgm:cxn modelId="{442214B0-CEC4-4D57-9D38-4DF8AECCB6D5}" srcId="{9212EDCB-DA5F-49D0-8C32-2C3A3CA5DC1C}" destId="{B3336CAF-EDBB-4517-AA4D-D739D9DC0978}" srcOrd="1" destOrd="0" parTransId="{6D08711D-60FD-4624-B3A7-83BCCB2E1B94}" sibTransId="{09556E36-5C35-4077-9A0E-A4ACD7CF0EC2}"/>
    <dgm:cxn modelId="{518B05AC-DD50-4DE5-8C35-A74B4653D38A}" type="presOf" srcId="{6513FCB6-B69E-43F0-8702-B7C214D0B582}" destId="{78922920-9D7B-442E-B45C-AA05402BFA65}" srcOrd="0" destOrd="0" presId="urn:microsoft.com/office/officeart/2005/8/layout/hierarchy3"/>
    <dgm:cxn modelId="{8FBDC6A1-B841-45D9-9A3C-BA3BEE8D181C}" srcId="{FDFECD67-6352-4537-8C92-3E67AB8A4CFC}" destId="{2FFFF185-086F-4BF8-9B19-5A12276507B1}" srcOrd="2" destOrd="0" parTransId="{EB253B29-F800-4782-9620-9EC839F31500}" sibTransId="{9DFAECCC-B46D-43E3-8C77-881F11AF543C}"/>
    <dgm:cxn modelId="{04D20E0A-6955-4C45-9FAD-49B992B24CD6}" srcId="{9212EDCB-DA5F-49D0-8C32-2C3A3CA5DC1C}" destId="{30AD2A8F-54C4-40A2-8390-8E9BD48FA18D}" srcOrd="0" destOrd="0" parTransId="{4F4A9759-C4B6-4230-A4A2-A27F40C92343}" sibTransId="{763213A2-7DE0-4BE3-A263-2CC1651A37E6}"/>
    <dgm:cxn modelId="{A6B274C0-DB1D-40C8-9C48-25AF560F9332}" type="presOf" srcId="{30AD2A8F-54C4-40A2-8390-8E9BD48FA18D}" destId="{98BD039D-75DA-4674-8CC0-53C984795B38}" srcOrd="0" destOrd="0" presId="urn:microsoft.com/office/officeart/2005/8/layout/hierarchy3"/>
    <dgm:cxn modelId="{97D2F2A8-B845-4157-8322-2C6F33BA09A5}" type="presOf" srcId="{5F47FCDE-3823-4D8B-A8F2-AA5EA4F7053C}" destId="{81406091-65EB-4AC1-A05B-F06BAFE69E27}" srcOrd="0" destOrd="0" presId="urn:microsoft.com/office/officeart/2005/8/layout/hierarchy3"/>
    <dgm:cxn modelId="{C4DACF75-9A5A-48F4-A7FC-D29E1FD214D6}" type="presOf" srcId="{2CF7993A-FB45-4DFD-9A7D-33C914A7C954}" destId="{24AE654A-0F6B-4E6A-8760-433BFEC4F7B7}" srcOrd="0" destOrd="0" presId="urn:microsoft.com/office/officeart/2005/8/layout/hierarchy3"/>
    <dgm:cxn modelId="{B473E2B5-CC56-46D2-B4D5-15BAF1719367}" type="presOf" srcId="{76EFEFB5-9701-47AE-B9F5-35DDA8889D08}" destId="{4B620992-102E-413B-9E4B-CF4F52AB1153}" srcOrd="0" destOrd="0" presId="urn:microsoft.com/office/officeart/2005/8/layout/hierarchy3"/>
    <dgm:cxn modelId="{BF6E45AD-FA96-4A92-A2DF-7B3EC8FEDC8D}" type="presOf" srcId="{417ED8D3-761C-4C62-BF74-0917E1050EB0}" destId="{74CB2212-71E4-4F90-AC1F-686CAA849D91}" srcOrd="0" destOrd="0" presId="urn:microsoft.com/office/officeart/2005/8/layout/hierarchy3"/>
    <dgm:cxn modelId="{97FABE7C-A04E-4540-924E-6F392A33C05E}" type="presOf" srcId="{6D08711D-60FD-4624-B3A7-83BCCB2E1B94}" destId="{6F4D4C03-B99E-4908-BA2F-0F3570839037}" srcOrd="0" destOrd="0" presId="urn:microsoft.com/office/officeart/2005/8/layout/hierarchy3"/>
    <dgm:cxn modelId="{42374E51-2ABE-4A80-A306-F2CDCBE25FCE}" type="presOf" srcId="{989A1F28-AD67-4CCC-8E51-1AF162BCA893}" destId="{01C7DA06-9117-408B-832F-8A384800F0C3}" srcOrd="0" destOrd="0" presId="urn:microsoft.com/office/officeart/2005/8/layout/hierarchy3"/>
    <dgm:cxn modelId="{76CFAC80-B02D-41CE-9EFB-7D36605111A7}" type="presOf" srcId="{989A1F28-AD67-4CCC-8E51-1AF162BCA893}" destId="{F342AE67-F43D-4810-94D5-1DEE2D1A70C9}" srcOrd="1" destOrd="0" presId="urn:microsoft.com/office/officeart/2005/8/layout/hierarchy3"/>
    <dgm:cxn modelId="{F04417FC-1C23-47ED-8494-A06984C3CF44}" type="presOf" srcId="{08713693-DF15-46E1-B7B2-2CA96DF03B00}" destId="{DCD2AE87-2A2F-4BE7-B1FA-C82EF02030B9}" srcOrd="1" destOrd="0" presId="urn:microsoft.com/office/officeart/2005/8/layout/hierarchy3"/>
    <dgm:cxn modelId="{46C3D5C3-30E1-415A-B7F6-5A8B2B5AC934}" srcId="{9212EDCB-DA5F-49D0-8C32-2C3A3CA5DC1C}" destId="{A3510A36-90AA-4580-AD3F-C92D06730495}" srcOrd="5" destOrd="0" parTransId="{230FDE72-3DA5-4329-80D4-02493882F3A6}" sibTransId="{3FC4FD96-82B7-4FBF-9404-6590DC631B66}"/>
    <dgm:cxn modelId="{CC5F3096-D16B-4551-B973-D32D6FB17C6D}" srcId="{9212EDCB-DA5F-49D0-8C32-2C3A3CA5DC1C}" destId="{C98D547C-04CD-4994-A022-80B6AEBF719E}" srcOrd="3" destOrd="0" parTransId="{91A70912-1590-4B81-B801-9E0B872778CA}" sibTransId="{791786CF-41C0-4507-8479-11B5C56289B1}"/>
    <dgm:cxn modelId="{9E9F4844-D85D-4098-9D99-801067C8110D}" type="presOf" srcId="{4F4A9759-C4B6-4230-A4A2-A27F40C92343}" destId="{9E3A395B-86A3-4243-ABD8-4E16EC77BE57}" srcOrd="0" destOrd="0" presId="urn:microsoft.com/office/officeart/2005/8/layout/hierarchy3"/>
    <dgm:cxn modelId="{300B397D-B3AA-47E5-BA87-84AB0F5641F5}" srcId="{4AAD4C78-E338-4A4C-A366-A1AE471998E0}" destId="{08713693-DF15-46E1-B7B2-2CA96DF03B00}" srcOrd="2" destOrd="0" parTransId="{223FABF5-A333-46CC-A922-17EBF7187222}" sibTransId="{489F1B0B-01EE-4490-A8B4-64A2EA935FAC}"/>
    <dgm:cxn modelId="{0BE4CFAE-70DC-473A-9853-08AF3F3BD091}" type="presOf" srcId="{4AAD4C78-E338-4A4C-A366-A1AE471998E0}" destId="{9B70C383-8EEF-425B-AC25-17BFA4E4239B}" srcOrd="0" destOrd="0" presId="urn:microsoft.com/office/officeart/2005/8/layout/hierarchy3"/>
    <dgm:cxn modelId="{41C98294-1682-4F29-8CD5-68825DB9B1A4}" type="presOf" srcId="{F5969AAC-AA47-41CE-A0CC-281463D50102}" destId="{535D1230-2EB3-4FBE-8976-826AE1C923C8}" srcOrd="0" destOrd="0" presId="urn:microsoft.com/office/officeart/2005/8/layout/hierarchy3"/>
    <dgm:cxn modelId="{62B23E68-BF4B-475D-85FB-226504F8CAE4}" srcId="{4AAD4C78-E338-4A4C-A366-A1AE471998E0}" destId="{989A1F28-AD67-4CCC-8E51-1AF162BCA893}" srcOrd="3" destOrd="0" parTransId="{32F84000-3CF4-49A3-A987-2017110C4EBA}" sibTransId="{9ADC8C2C-235D-4604-B7C8-C1A0CD253FE4}"/>
    <dgm:cxn modelId="{D65E3606-7186-4ABE-8870-E0B90EBE2244}" type="presOf" srcId="{9DC51BFD-2C3D-429E-BEFE-072E1D72AA56}" destId="{B9B8768B-81A3-43F9-99F8-873B9A1D9AA8}" srcOrd="0" destOrd="0" presId="urn:microsoft.com/office/officeart/2005/8/layout/hierarchy3"/>
    <dgm:cxn modelId="{0164D012-EFB7-4011-81F8-086978AFE4A9}" type="presOf" srcId="{A9E40A46-6919-4B97-B434-B012E6877A57}" destId="{0D6FB13B-D4D9-48F4-8243-0D0C75AB3465}" srcOrd="0" destOrd="0" presId="urn:microsoft.com/office/officeart/2005/8/layout/hierarchy3"/>
    <dgm:cxn modelId="{AAEF0A8E-2272-4079-9084-175CE9B02143}" srcId="{4AAD4C78-E338-4A4C-A366-A1AE471998E0}" destId="{9212EDCB-DA5F-49D0-8C32-2C3A3CA5DC1C}" srcOrd="0" destOrd="0" parTransId="{9A435119-8975-44A3-822E-BE0C7D5A8B13}" sibTransId="{258C2F67-877E-4C61-8BC3-6FC7BE59BD36}"/>
    <dgm:cxn modelId="{3FE0866E-C332-4302-A93B-229B6CE8EAAC}" srcId="{4AAD4C78-E338-4A4C-A366-A1AE471998E0}" destId="{FDFECD67-6352-4537-8C92-3E67AB8A4CFC}" srcOrd="4" destOrd="0" parTransId="{6B4360A1-C7B1-4CD7-A7C6-5E217AF01439}" sibTransId="{5D11BB9B-DB34-44B1-B36E-FECD60DACC7F}"/>
    <dgm:cxn modelId="{2033A4C2-C7BB-49CA-8B1D-EE63F4A36D5A}" srcId="{08713693-DF15-46E1-B7B2-2CA96DF03B00}" destId="{6513FCB6-B69E-43F0-8702-B7C214D0B582}" srcOrd="2" destOrd="0" parTransId="{F12CB837-F2F1-45DE-950C-1271D82B9AB8}" sibTransId="{CED4FB59-02DF-4C01-A203-8AF071487915}"/>
    <dgm:cxn modelId="{4FA48AE3-ABAB-4779-8A3D-8481A7D98A2B}" srcId="{08713693-DF15-46E1-B7B2-2CA96DF03B00}" destId="{C67443E9-00E5-4DFD-85FE-E588EBD547E1}" srcOrd="1" destOrd="0" parTransId="{9117B2CA-8904-4FDD-9E69-841446C3EFE4}" sibTransId="{857B4259-8E01-4596-8ADA-0FC95E7A964D}"/>
    <dgm:cxn modelId="{533A4B18-E387-47CE-9F78-1712D8BCCB85}" type="presOf" srcId="{C67443E9-00E5-4DFD-85FE-E588EBD547E1}" destId="{3101F697-EB87-402D-9950-AB345022D178}" srcOrd="0" destOrd="0" presId="urn:microsoft.com/office/officeart/2005/8/layout/hierarchy3"/>
    <dgm:cxn modelId="{560A1357-DEFB-4109-B3DA-E0BF7A5EBD59}" srcId="{08713693-DF15-46E1-B7B2-2CA96DF03B00}" destId="{9DC51BFD-2C3D-429E-BEFE-072E1D72AA56}" srcOrd="0" destOrd="0" parTransId="{E44AD857-0F4E-4366-B694-01CB349C02A6}" sibTransId="{6CE28FA9-275D-4199-8712-2D1D11DCA4E9}"/>
    <dgm:cxn modelId="{30C86C04-41CF-46D9-B78C-D5CC226B658C}" srcId="{4AAD4C78-E338-4A4C-A366-A1AE471998E0}" destId="{892A7DC9-82F0-4EAA-8B49-7352B4BB3923}" srcOrd="1" destOrd="0" parTransId="{2A47A716-A2D7-4F8E-91CC-368FBEEEF63C}" sibTransId="{F1F000EE-6493-4664-828D-A7918A09A3CE}"/>
    <dgm:cxn modelId="{6184E4CB-0CB6-4399-9F54-FCEF61DF8F8D}" type="presOf" srcId="{FDFECD67-6352-4537-8C92-3E67AB8A4CFC}" destId="{E9CF951A-015A-42C2-B729-C54F71C9812C}" srcOrd="0" destOrd="0" presId="urn:microsoft.com/office/officeart/2005/8/layout/hierarchy3"/>
    <dgm:cxn modelId="{48861E75-66F1-4A99-AE18-83AEE346B731}" type="presOf" srcId="{FC8D8F9D-3348-4F91-BFE7-4C99F5F08644}" destId="{A28DDEE4-2318-408F-A8D8-F33E0D871752}" srcOrd="0" destOrd="0" presId="urn:microsoft.com/office/officeart/2005/8/layout/hierarchy3"/>
    <dgm:cxn modelId="{DB9B0F54-7452-406C-B0AB-E87EF5CE0776}" type="presOf" srcId="{2FFFF185-086F-4BF8-9B19-5A12276507B1}" destId="{952DAEB0-F8FA-4E35-A7BB-7B62D6BC65B2}" srcOrd="0" destOrd="0" presId="urn:microsoft.com/office/officeart/2005/8/layout/hierarchy3"/>
    <dgm:cxn modelId="{EB895A3D-152E-418B-8DB7-D76D9F51C57C}" type="presOf" srcId="{91A70912-1590-4B81-B801-9E0B872778CA}" destId="{F548692F-395D-4A32-A550-3946DC6A43C3}" srcOrd="0" destOrd="0" presId="urn:microsoft.com/office/officeart/2005/8/layout/hierarchy3"/>
    <dgm:cxn modelId="{0D51E782-F0F4-4806-B9FC-A196C2E7F043}" type="presOf" srcId="{EB253B29-F800-4782-9620-9EC839F31500}" destId="{1091EC91-C14D-42E8-BF2C-DF282E601CD4}" srcOrd="0" destOrd="0" presId="urn:microsoft.com/office/officeart/2005/8/layout/hierarchy3"/>
    <dgm:cxn modelId="{C25567AA-E56D-42E7-935B-B84165F0EDBC}" srcId="{FDFECD67-6352-4537-8C92-3E67AB8A4CFC}" destId="{92C9AD8B-088D-4684-BB49-F1F92213CF71}" srcOrd="3" destOrd="0" parTransId="{F5969AAC-AA47-41CE-A0CC-281463D50102}" sibTransId="{E700584C-9C7D-4ACC-B30E-D178EC0C1FEB}"/>
    <dgm:cxn modelId="{D16408AA-C5C6-4216-BCD6-D2778E3DCB06}" type="presOf" srcId="{BDFEA4C0-62AA-4A6C-AF01-A52612EE8515}" destId="{68009D4A-B076-4377-803E-5B4663F07A90}" srcOrd="0" destOrd="0" presId="urn:microsoft.com/office/officeart/2005/8/layout/hierarchy3"/>
    <dgm:cxn modelId="{5911DFF4-A96D-4FEA-A14C-DFEF17932EAA}" srcId="{892A7DC9-82F0-4EAA-8B49-7352B4BB3923}" destId="{C69D2490-B462-40AC-A846-0EC87C6EDAEE}" srcOrd="2" destOrd="0" parTransId="{7209A81D-37DE-4ACD-86E2-5C75CAB43D91}" sibTransId="{EC8B9733-B0A9-4968-84E8-35741C85734B}"/>
    <dgm:cxn modelId="{E9E41A53-228E-45C2-B440-67FAE114F37F}" type="presOf" srcId="{EF3E31FC-74FD-46C7-8C71-C89CF2C739C7}" destId="{9414738A-361B-484F-B911-8C06F0322386}" srcOrd="0" destOrd="0" presId="urn:microsoft.com/office/officeart/2005/8/layout/hierarchy3"/>
    <dgm:cxn modelId="{11D5AD8F-EAF6-4F7E-924F-23D7BD0CC913}" type="presOf" srcId="{C69D2490-B462-40AC-A846-0EC87C6EDAEE}" destId="{63CAB1E4-2162-42CD-95B7-1B6A31A657CB}" srcOrd="0" destOrd="0" presId="urn:microsoft.com/office/officeart/2005/8/layout/hierarchy3"/>
    <dgm:cxn modelId="{72266963-1F88-4FEC-A256-73EBCC9654B4}" type="presOf" srcId="{E44AD857-0F4E-4366-B694-01CB349C02A6}" destId="{C1579B02-2BCF-42BF-B4A1-5CBA389700A9}" srcOrd="0" destOrd="0" presId="urn:microsoft.com/office/officeart/2005/8/layout/hierarchy3"/>
    <dgm:cxn modelId="{A629E5A3-FB71-4A6B-920B-C5CB37B4DC09}" srcId="{FDFECD67-6352-4537-8C92-3E67AB8A4CFC}" destId="{30B64685-F119-4286-8C79-A864CF731EE3}" srcOrd="0" destOrd="0" parTransId="{5F47FCDE-3823-4D8B-A8F2-AA5EA4F7053C}" sibTransId="{122DA19A-E220-4F5D-AF89-FA314CB99C0D}"/>
    <dgm:cxn modelId="{F3858EC5-F812-4FC9-804B-41E5C79FB98F}" type="presOf" srcId="{B3336CAF-EDBB-4517-AA4D-D739D9DC0978}" destId="{37CA5774-D738-4F36-839E-742BCB4F08F0}" srcOrd="0" destOrd="0" presId="urn:microsoft.com/office/officeart/2005/8/layout/hierarchy3"/>
    <dgm:cxn modelId="{A0DEBF49-D6FC-4012-AB34-BA20940E6B5E}" type="presOf" srcId="{892A7DC9-82F0-4EAA-8B49-7352B4BB3923}" destId="{67EB3357-EFAE-4D25-98AC-7756642CB0ED}" srcOrd="0" destOrd="0" presId="urn:microsoft.com/office/officeart/2005/8/layout/hierarchy3"/>
    <dgm:cxn modelId="{78B2817D-5F1C-4A49-A872-883C8B4095DB}" type="presOf" srcId="{9117B2CA-8904-4FDD-9E69-841446C3EFE4}" destId="{ABA07021-103A-4210-B417-ABACE7C82253}" srcOrd="0" destOrd="0" presId="urn:microsoft.com/office/officeart/2005/8/layout/hierarchy3"/>
    <dgm:cxn modelId="{A74BD8C9-6082-44F1-8FE3-4C98F029B241}" srcId="{9212EDCB-DA5F-49D0-8C32-2C3A3CA5DC1C}" destId="{FC8D8F9D-3348-4F91-BFE7-4C99F5F08644}" srcOrd="4" destOrd="0" parTransId="{2CF7993A-FB45-4DFD-9A7D-33C914A7C954}" sibTransId="{A9E1E687-C8D2-48D1-B861-1117B2A9D7FD}"/>
    <dgm:cxn modelId="{5F44B32E-87B9-461A-82FD-A860CFD7E9E8}" srcId="{892A7DC9-82F0-4EAA-8B49-7352B4BB3923}" destId="{417ED8D3-761C-4C62-BF74-0917E1050EB0}" srcOrd="1" destOrd="0" parTransId="{A9E40A46-6919-4B97-B434-B012E6877A57}" sibTransId="{DF3F009A-5D9B-4343-840E-24E519E00DAD}"/>
    <dgm:cxn modelId="{20ABFD11-7817-421C-AE08-CD975F22F547}" type="presOf" srcId="{FDFECD67-6352-4537-8C92-3E67AB8A4CFC}" destId="{68375EB6-52AC-4E4A-8176-F73D5AE79A6E}" srcOrd="1" destOrd="0" presId="urn:microsoft.com/office/officeart/2005/8/layout/hierarchy3"/>
    <dgm:cxn modelId="{9E9A53C9-5691-46C9-84CE-F71DE333AA39}" type="presOf" srcId="{C98D547C-04CD-4994-A022-80B6AEBF719E}" destId="{3FF9617D-78B0-4E96-8751-8AA1A0C2A383}" srcOrd="0" destOrd="0" presId="urn:microsoft.com/office/officeart/2005/8/layout/hierarchy3"/>
    <dgm:cxn modelId="{4FDCEF81-FCE2-4436-AC66-BCC7AC4B31C3}" type="presOf" srcId="{92C9AD8B-088D-4684-BB49-F1F92213CF71}" destId="{3FF1C668-9FA6-4EF7-A467-76C15F7C4217}" srcOrd="0" destOrd="0" presId="urn:microsoft.com/office/officeart/2005/8/layout/hierarchy3"/>
    <dgm:cxn modelId="{BFB151EA-9719-4DF2-B07D-6CFDFA1223FB}" srcId="{892A7DC9-82F0-4EAA-8B49-7352B4BB3923}" destId="{76EFEFB5-9701-47AE-B9F5-35DDA8889D08}" srcOrd="0" destOrd="0" parTransId="{EF3E31FC-74FD-46C7-8C71-C89CF2C739C7}" sibTransId="{49BF81FE-6604-40C0-8DDC-7C034D77ACC8}"/>
    <dgm:cxn modelId="{548CCB9D-F712-4ECF-A892-53EAA9C9AA92}" type="presOf" srcId="{9212EDCB-DA5F-49D0-8C32-2C3A3CA5DC1C}" destId="{6C5AC446-94D8-408F-B7FF-D377A6099D91}" srcOrd="0" destOrd="0" presId="urn:microsoft.com/office/officeart/2005/8/layout/hierarchy3"/>
    <dgm:cxn modelId="{69845922-DF9C-40D2-AF41-76BCCF1EFBB5}" type="presOf" srcId="{7209A81D-37DE-4ACD-86E2-5C75CAB43D91}" destId="{BB5F9D50-9B07-41D0-8EB0-2CFC5747552B}" srcOrd="0" destOrd="0" presId="urn:microsoft.com/office/officeart/2005/8/layout/hierarchy3"/>
    <dgm:cxn modelId="{6BAB3335-0490-4580-AACC-DC74D12D580A}" type="presOf" srcId="{9212EDCB-DA5F-49D0-8C32-2C3A3CA5DC1C}" destId="{79181565-2771-4162-A1C8-D6D660DC4B04}" srcOrd="1" destOrd="0" presId="urn:microsoft.com/office/officeart/2005/8/layout/hierarchy3"/>
    <dgm:cxn modelId="{002231D0-514E-4073-9BB4-72711220060B}" srcId="{FDFECD67-6352-4537-8C92-3E67AB8A4CFC}" destId="{1F0E8156-970A-472B-BEB9-25B319404EB9}" srcOrd="1" destOrd="0" parTransId="{9DC2002C-8BAE-4ADD-96C7-6181DE2ECDBC}" sibTransId="{5737F34E-1B5D-41D2-96F0-8C82CB881DB1}"/>
    <dgm:cxn modelId="{51EB6299-F877-456A-9DB4-DAA285759E9B}" type="presOf" srcId="{230FDE72-3DA5-4329-80D4-02493882F3A6}" destId="{1C404F1D-F288-44B7-B9B9-EBEA2C132CB1}" srcOrd="0" destOrd="0" presId="urn:microsoft.com/office/officeart/2005/8/layout/hierarchy3"/>
    <dgm:cxn modelId="{E6E45042-B0B5-40B7-B26C-214BB0149816}" srcId="{9212EDCB-DA5F-49D0-8C32-2C3A3CA5DC1C}" destId="{28C27DD3-79B6-455B-8A31-CA36FA709CEE}" srcOrd="2" destOrd="0" parTransId="{BDFEA4C0-62AA-4A6C-AF01-A52612EE8515}" sibTransId="{6BD92CC5-83B2-42F4-AF76-D5580B3CD9C1}"/>
    <dgm:cxn modelId="{D5DF43B5-17FF-4B1B-91BA-5896A9240F0C}" type="presOf" srcId="{30B64685-F119-4286-8C79-A864CF731EE3}" destId="{E7330EFB-51F4-47FA-A274-7E911E052F80}" srcOrd="0" destOrd="0" presId="urn:microsoft.com/office/officeart/2005/8/layout/hierarchy3"/>
    <dgm:cxn modelId="{F9A66AAB-FDB6-4FDA-A28E-295CDB55D457}" type="presParOf" srcId="{9B70C383-8EEF-425B-AC25-17BFA4E4239B}" destId="{2525C39B-8077-4344-A2B3-D096EAB5C8D5}" srcOrd="0" destOrd="0" presId="urn:microsoft.com/office/officeart/2005/8/layout/hierarchy3"/>
    <dgm:cxn modelId="{3D9B807B-B6FF-4DFF-9F76-1E49DC065CD6}" type="presParOf" srcId="{2525C39B-8077-4344-A2B3-D096EAB5C8D5}" destId="{CCF8C027-912D-45BA-B0F0-5893DB8486B0}" srcOrd="0" destOrd="0" presId="urn:microsoft.com/office/officeart/2005/8/layout/hierarchy3"/>
    <dgm:cxn modelId="{B66CAB8E-93D9-4042-9229-595115F59987}" type="presParOf" srcId="{CCF8C027-912D-45BA-B0F0-5893DB8486B0}" destId="{6C5AC446-94D8-408F-B7FF-D377A6099D91}" srcOrd="0" destOrd="0" presId="urn:microsoft.com/office/officeart/2005/8/layout/hierarchy3"/>
    <dgm:cxn modelId="{3F4DCA28-DFBA-4D49-958D-D739E5A04244}" type="presParOf" srcId="{CCF8C027-912D-45BA-B0F0-5893DB8486B0}" destId="{79181565-2771-4162-A1C8-D6D660DC4B04}" srcOrd="1" destOrd="0" presId="urn:microsoft.com/office/officeart/2005/8/layout/hierarchy3"/>
    <dgm:cxn modelId="{1660293E-4478-4BA3-8CDE-BD29AF6EA64E}" type="presParOf" srcId="{2525C39B-8077-4344-A2B3-D096EAB5C8D5}" destId="{DF598166-7557-4E7E-86EC-FABF9B43A5FB}" srcOrd="1" destOrd="0" presId="urn:microsoft.com/office/officeart/2005/8/layout/hierarchy3"/>
    <dgm:cxn modelId="{CBC2B690-EE6C-471B-9040-FFB96C10E3CD}" type="presParOf" srcId="{DF598166-7557-4E7E-86EC-FABF9B43A5FB}" destId="{9E3A395B-86A3-4243-ABD8-4E16EC77BE57}" srcOrd="0" destOrd="0" presId="urn:microsoft.com/office/officeart/2005/8/layout/hierarchy3"/>
    <dgm:cxn modelId="{0ED51D11-155D-4E26-B8A0-E6FBF01EFEA3}" type="presParOf" srcId="{DF598166-7557-4E7E-86EC-FABF9B43A5FB}" destId="{98BD039D-75DA-4674-8CC0-53C984795B38}" srcOrd="1" destOrd="0" presId="urn:microsoft.com/office/officeart/2005/8/layout/hierarchy3"/>
    <dgm:cxn modelId="{D26EAE37-34D5-4721-B74C-2441F4293710}" type="presParOf" srcId="{DF598166-7557-4E7E-86EC-FABF9B43A5FB}" destId="{6F4D4C03-B99E-4908-BA2F-0F3570839037}" srcOrd="2" destOrd="0" presId="urn:microsoft.com/office/officeart/2005/8/layout/hierarchy3"/>
    <dgm:cxn modelId="{D483F382-D5B9-402C-A61D-F86EABE19338}" type="presParOf" srcId="{DF598166-7557-4E7E-86EC-FABF9B43A5FB}" destId="{37CA5774-D738-4F36-839E-742BCB4F08F0}" srcOrd="3" destOrd="0" presId="urn:microsoft.com/office/officeart/2005/8/layout/hierarchy3"/>
    <dgm:cxn modelId="{40E4DC2F-3CCD-4C32-A8F7-CEC9BD03F771}" type="presParOf" srcId="{DF598166-7557-4E7E-86EC-FABF9B43A5FB}" destId="{68009D4A-B076-4377-803E-5B4663F07A90}" srcOrd="4" destOrd="0" presId="urn:microsoft.com/office/officeart/2005/8/layout/hierarchy3"/>
    <dgm:cxn modelId="{8127F6B7-E0E3-4654-8D3B-E6F5086FB9C0}" type="presParOf" srcId="{DF598166-7557-4E7E-86EC-FABF9B43A5FB}" destId="{B264FBD5-F45C-4652-8D73-23C67290B057}" srcOrd="5" destOrd="0" presId="urn:microsoft.com/office/officeart/2005/8/layout/hierarchy3"/>
    <dgm:cxn modelId="{6AAC63A3-F9AE-409B-9935-6FD869D47630}" type="presParOf" srcId="{DF598166-7557-4E7E-86EC-FABF9B43A5FB}" destId="{F548692F-395D-4A32-A550-3946DC6A43C3}" srcOrd="6" destOrd="0" presId="urn:microsoft.com/office/officeart/2005/8/layout/hierarchy3"/>
    <dgm:cxn modelId="{9D7B76CB-A331-417B-A390-296106799D71}" type="presParOf" srcId="{DF598166-7557-4E7E-86EC-FABF9B43A5FB}" destId="{3FF9617D-78B0-4E96-8751-8AA1A0C2A383}" srcOrd="7" destOrd="0" presId="urn:microsoft.com/office/officeart/2005/8/layout/hierarchy3"/>
    <dgm:cxn modelId="{3D38F1DA-898E-4875-AAC9-084CE9EA2B96}" type="presParOf" srcId="{DF598166-7557-4E7E-86EC-FABF9B43A5FB}" destId="{24AE654A-0F6B-4E6A-8760-433BFEC4F7B7}" srcOrd="8" destOrd="0" presId="urn:microsoft.com/office/officeart/2005/8/layout/hierarchy3"/>
    <dgm:cxn modelId="{98E4F59A-34CA-46AF-8530-91C5D4B665DA}" type="presParOf" srcId="{DF598166-7557-4E7E-86EC-FABF9B43A5FB}" destId="{A28DDEE4-2318-408F-A8D8-F33E0D871752}" srcOrd="9" destOrd="0" presId="urn:microsoft.com/office/officeart/2005/8/layout/hierarchy3"/>
    <dgm:cxn modelId="{1A08871E-E628-4642-A400-FB63E6EEA1DE}" type="presParOf" srcId="{DF598166-7557-4E7E-86EC-FABF9B43A5FB}" destId="{1C404F1D-F288-44B7-B9B9-EBEA2C132CB1}" srcOrd="10" destOrd="0" presId="urn:microsoft.com/office/officeart/2005/8/layout/hierarchy3"/>
    <dgm:cxn modelId="{4244534B-EA3F-4C0B-A550-558D64A1BF57}" type="presParOf" srcId="{DF598166-7557-4E7E-86EC-FABF9B43A5FB}" destId="{7527A5F5-F807-41A1-9EFD-E980BB12E9D2}" srcOrd="11" destOrd="0" presId="urn:microsoft.com/office/officeart/2005/8/layout/hierarchy3"/>
    <dgm:cxn modelId="{9A076273-689E-41C0-8E92-B53F7F273AFB}" type="presParOf" srcId="{9B70C383-8EEF-425B-AC25-17BFA4E4239B}" destId="{852023C3-3E59-4416-A135-C737C76BABD2}" srcOrd="1" destOrd="0" presId="urn:microsoft.com/office/officeart/2005/8/layout/hierarchy3"/>
    <dgm:cxn modelId="{4DE6897D-6309-47C7-ACD8-A6A90F101699}" type="presParOf" srcId="{852023C3-3E59-4416-A135-C737C76BABD2}" destId="{AE8E1801-8E6C-41DF-A9B0-8B9A816C1976}" srcOrd="0" destOrd="0" presId="urn:microsoft.com/office/officeart/2005/8/layout/hierarchy3"/>
    <dgm:cxn modelId="{6BD0D4A0-70BC-4C86-A226-513822336ED8}" type="presParOf" srcId="{AE8E1801-8E6C-41DF-A9B0-8B9A816C1976}" destId="{67EB3357-EFAE-4D25-98AC-7756642CB0ED}" srcOrd="0" destOrd="0" presId="urn:microsoft.com/office/officeart/2005/8/layout/hierarchy3"/>
    <dgm:cxn modelId="{266205C1-78C8-4B3A-9C4A-C9E1835A6954}" type="presParOf" srcId="{AE8E1801-8E6C-41DF-A9B0-8B9A816C1976}" destId="{F3F79289-6DF5-4DA6-B76B-26E3C92363CE}" srcOrd="1" destOrd="0" presId="urn:microsoft.com/office/officeart/2005/8/layout/hierarchy3"/>
    <dgm:cxn modelId="{F48131A0-2D3E-4FEB-A907-05807E6682B0}" type="presParOf" srcId="{852023C3-3E59-4416-A135-C737C76BABD2}" destId="{A2EDBFAA-6247-4C68-A03A-57795DE67B6C}" srcOrd="1" destOrd="0" presId="urn:microsoft.com/office/officeart/2005/8/layout/hierarchy3"/>
    <dgm:cxn modelId="{6AF28B11-D375-40D7-BECC-CA05E30C80FD}" type="presParOf" srcId="{A2EDBFAA-6247-4C68-A03A-57795DE67B6C}" destId="{9414738A-361B-484F-B911-8C06F0322386}" srcOrd="0" destOrd="0" presId="urn:microsoft.com/office/officeart/2005/8/layout/hierarchy3"/>
    <dgm:cxn modelId="{A9D44137-B6F6-4A8F-AE74-FB2BD1B5DE62}" type="presParOf" srcId="{A2EDBFAA-6247-4C68-A03A-57795DE67B6C}" destId="{4B620992-102E-413B-9E4B-CF4F52AB1153}" srcOrd="1" destOrd="0" presId="urn:microsoft.com/office/officeart/2005/8/layout/hierarchy3"/>
    <dgm:cxn modelId="{758AACB8-84B8-4F53-9826-92C1E1540A05}" type="presParOf" srcId="{A2EDBFAA-6247-4C68-A03A-57795DE67B6C}" destId="{0D6FB13B-D4D9-48F4-8243-0D0C75AB3465}" srcOrd="2" destOrd="0" presId="urn:microsoft.com/office/officeart/2005/8/layout/hierarchy3"/>
    <dgm:cxn modelId="{39EAAD59-8C1A-46E6-B4E3-8782E6843FA9}" type="presParOf" srcId="{A2EDBFAA-6247-4C68-A03A-57795DE67B6C}" destId="{74CB2212-71E4-4F90-AC1F-686CAA849D91}" srcOrd="3" destOrd="0" presId="urn:microsoft.com/office/officeart/2005/8/layout/hierarchy3"/>
    <dgm:cxn modelId="{36B6A706-3AFF-48EE-B623-6BB61C8F089D}" type="presParOf" srcId="{A2EDBFAA-6247-4C68-A03A-57795DE67B6C}" destId="{BB5F9D50-9B07-41D0-8EB0-2CFC5747552B}" srcOrd="4" destOrd="0" presId="urn:microsoft.com/office/officeart/2005/8/layout/hierarchy3"/>
    <dgm:cxn modelId="{62DA8B34-4968-49C1-A161-53D7CABC2440}" type="presParOf" srcId="{A2EDBFAA-6247-4C68-A03A-57795DE67B6C}" destId="{63CAB1E4-2162-42CD-95B7-1B6A31A657CB}" srcOrd="5" destOrd="0" presId="urn:microsoft.com/office/officeart/2005/8/layout/hierarchy3"/>
    <dgm:cxn modelId="{62E00380-D9B9-48C7-B769-75CE1F2BC2A7}" type="presParOf" srcId="{9B70C383-8EEF-425B-AC25-17BFA4E4239B}" destId="{A4AD2814-6820-4035-925E-25F24C4CFFAD}" srcOrd="2" destOrd="0" presId="urn:microsoft.com/office/officeart/2005/8/layout/hierarchy3"/>
    <dgm:cxn modelId="{A4E60D70-1E2F-4900-86D9-F3C0661CBD11}" type="presParOf" srcId="{A4AD2814-6820-4035-925E-25F24C4CFFAD}" destId="{30319190-7258-4040-841C-7A10F1A07F57}" srcOrd="0" destOrd="0" presId="urn:microsoft.com/office/officeart/2005/8/layout/hierarchy3"/>
    <dgm:cxn modelId="{88C07C6D-A058-4B25-B80A-44F1DE69162D}" type="presParOf" srcId="{30319190-7258-4040-841C-7A10F1A07F57}" destId="{05BB0C80-3C2E-47DF-A361-09C6E5844EA2}" srcOrd="0" destOrd="0" presId="urn:microsoft.com/office/officeart/2005/8/layout/hierarchy3"/>
    <dgm:cxn modelId="{F3A563FC-09AE-4DD3-B2B2-34A807504B61}" type="presParOf" srcId="{30319190-7258-4040-841C-7A10F1A07F57}" destId="{DCD2AE87-2A2F-4BE7-B1FA-C82EF02030B9}" srcOrd="1" destOrd="0" presId="urn:microsoft.com/office/officeart/2005/8/layout/hierarchy3"/>
    <dgm:cxn modelId="{7D1C5B9B-940A-44F0-B7A7-EF99DA61F2B1}" type="presParOf" srcId="{A4AD2814-6820-4035-925E-25F24C4CFFAD}" destId="{4F7822F5-28A9-45C6-9DB6-5EA5FA414818}" srcOrd="1" destOrd="0" presId="urn:microsoft.com/office/officeart/2005/8/layout/hierarchy3"/>
    <dgm:cxn modelId="{3749D48C-8F5D-4942-8E44-F3926D41665D}" type="presParOf" srcId="{4F7822F5-28A9-45C6-9DB6-5EA5FA414818}" destId="{C1579B02-2BCF-42BF-B4A1-5CBA389700A9}" srcOrd="0" destOrd="0" presId="urn:microsoft.com/office/officeart/2005/8/layout/hierarchy3"/>
    <dgm:cxn modelId="{CC282DA4-B4F6-446B-B946-BD1B9FB86B67}" type="presParOf" srcId="{4F7822F5-28A9-45C6-9DB6-5EA5FA414818}" destId="{B9B8768B-81A3-43F9-99F8-873B9A1D9AA8}" srcOrd="1" destOrd="0" presId="urn:microsoft.com/office/officeart/2005/8/layout/hierarchy3"/>
    <dgm:cxn modelId="{63E9B2FC-3FAC-4E8A-B4BD-65DCF71BEBE3}" type="presParOf" srcId="{4F7822F5-28A9-45C6-9DB6-5EA5FA414818}" destId="{ABA07021-103A-4210-B417-ABACE7C82253}" srcOrd="2" destOrd="0" presId="urn:microsoft.com/office/officeart/2005/8/layout/hierarchy3"/>
    <dgm:cxn modelId="{464AEF99-D914-4A1C-8BAC-88E8E27CAEE6}" type="presParOf" srcId="{4F7822F5-28A9-45C6-9DB6-5EA5FA414818}" destId="{3101F697-EB87-402D-9950-AB345022D178}" srcOrd="3" destOrd="0" presId="urn:microsoft.com/office/officeart/2005/8/layout/hierarchy3"/>
    <dgm:cxn modelId="{E38F0501-B820-44D0-9C96-53ACB823EFB4}" type="presParOf" srcId="{4F7822F5-28A9-45C6-9DB6-5EA5FA414818}" destId="{78D5D02E-3E60-492D-9C4A-389852192E7B}" srcOrd="4" destOrd="0" presId="urn:microsoft.com/office/officeart/2005/8/layout/hierarchy3"/>
    <dgm:cxn modelId="{753F3FC1-58EC-4B9D-9867-BBD5EFD07A77}" type="presParOf" srcId="{4F7822F5-28A9-45C6-9DB6-5EA5FA414818}" destId="{78922920-9D7B-442E-B45C-AA05402BFA65}" srcOrd="5" destOrd="0" presId="urn:microsoft.com/office/officeart/2005/8/layout/hierarchy3"/>
    <dgm:cxn modelId="{01CCC9CB-7676-4A23-9DF4-2E15EF983FA5}" type="presParOf" srcId="{9B70C383-8EEF-425B-AC25-17BFA4E4239B}" destId="{0A819494-84B7-45D4-B0B4-83DE25DCA7EB}" srcOrd="3" destOrd="0" presId="urn:microsoft.com/office/officeart/2005/8/layout/hierarchy3"/>
    <dgm:cxn modelId="{4BE3719F-A6E4-4E47-BA46-C5CD320172DC}" type="presParOf" srcId="{0A819494-84B7-45D4-B0B4-83DE25DCA7EB}" destId="{2E1234D0-3F5A-47E7-A50E-C7AB119B0D19}" srcOrd="0" destOrd="0" presId="urn:microsoft.com/office/officeart/2005/8/layout/hierarchy3"/>
    <dgm:cxn modelId="{B156F8A4-DBD8-4E78-925B-A710EB2E78D7}" type="presParOf" srcId="{2E1234D0-3F5A-47E7-A50E-C7AB119B0D19}" destId="{01C7DA06-9117-408B-832F-8A384800F0C3}" srcOrd="0" destOrd="0" presId="urn:microsoft.com/office/officeart/2005/8/layout/hierarchy3"/>
    <dgm:cxn modelId="{507C3BC1-B6F2-4CFC-91CF-965E0447691B}" type="presParOf" srcId="{2E1234D0-3F5A-47E7-A50E-C7AB119B0D19}" destId="{F342AE67-F43D-4810-94D5-1DEE2D1A70C9}" srcOrd="1" destOrd="0" presId="urn:microsoft.com/office/officeart/2005/8/layout/hierarchy3"/>
    <dgm:cxn modelId="{1CE5E7D1-5143-44B9-91E3-9F54D3E018C3}" type="presParOf" srcId="{0A819494-84B7-45D4-B0B4-83DE25DCA7EB}" destId="{43DF9E4D-4934-472B-8841-789F52FE3E0D}" srcOrd="1" destOrd="0" presId="urn:microsoft.com/office/officeart/2005/8/layout/hierarchy3"/>
    <dgm:cxn modelId="{73C352BE-5972-4033-B879-63722A9D0DB7}" type="presParOf" srcId="{9B70C383-8EEF-425B-AC25-17BFA4E4239B}" destId="{A3B5BC42-1EE2-4005-87E7-7E528F5C7999}" srcOrd="4" destOrd="0" presId="urn:microsoft.com/office/officeart/2005/8/layout/hierarchy3"/>
    <dgm:cxn modelId="{27176000-4E81-4E39-B42D-3C5660EE9FFB}" type="presParOf" srcId="{A3B5BC42-1EE2-4005-87E7-7E528F5C7999}" destId="{79A6C8BA-0FAE-4E3E-8B4B-9CE3D66D70FB}" srcOrd="0" destOrd="0" presId="urn:microsoft.com/office/officeart/2005/8/layout/hierarchy3"/>
    <dgm:cxn modelId="{38C2DF2D-5D5D-49D9-BA84-37BCBC7F5D2D}" type="presParOf" srcId="{79A6C8BA-0FAE-4E3E-8B4B-9CE3D66D70FB}" destId="{E9CF951A-015A-42C2-B729-C54F71C9812C}" srcOrd="0" destOrd="0" presId="urn:microsoft.com/office/officeart/2005/8/layout/hierarchy3"/>
    <dgm:cxn modelId="{4DF3AD53-1864-4C09-B914-021DF4C1A853}" type="presParOf" srcId="{79A6C8BA-0FAE-4E3E-8B4B-9CE3D66D70FB}" destId="{68375EB6-52AC-4E4A-8176-F73D5AE79A6E}" srcOrd="1" destOrd="0" presId="urn:microsoft.com/office/officeart/2005/8/layout/hierarchy3"/>
    <dgm:cxn modelId="{198FAE57-BA20-48B9-B36E-3FD3B4AECE28}" type="presParOf" srcId="{A3B5BC42-1EE2-4005-87E7-7E528F5C7999}" destId="{F3662717-A4AB-4F34-B427-5902F045974A}" srcOrd="1" destOrd="0" presId="urn:microsoft.com/office/officeart/2005/8/layout/hierarchy3"/>
    <dgm:cxn modelId="{D889D3F1-1407-45DF-B746-5CBB636B0737}" type="presParOf" srcId="{F3662717-A4AB-4F34-B427-5902F045974A}" destId="{81406091-65EB-4AC1-A05B-F06BAFE69E27}" srcOrd="0" destOrd="0" presId="urn:microsoft.com/office/officeart/2005/8/layout/hierarchy3"/>
    <dgm:cxn modelId="{F3D0B433-F2B7-445D-800D-1A8AA37F5225}" type="presParOf" srcId="{F3662717-A4AB-4F34-B427-5902F045974A}" destId="{E7330EFB-51F4-47FA-A274-7E911E052F80}" srcOrd="1" destOrd="0" presId="urn:microsoft.com/office/officeart/2005/8/layout/hierarchy3"/>
    <dgm:cxn modelId="{228B2BD7-4B27-4B49-B5E7-EF2DA50F632D}" type="presParOf" srcId="{F3662717-A4AB-4F34-B427-5902F045974A}" destId="{49592B3C-46B4-41B9-9313-1BCCBF58A51B}" srcOrd="2" destOrd="0" presId="urn:microsoft.com/office/officeart/2005/8/layout/hierarchy3"/>
    <dgm:cxn modelId="{A77B009A-1EEF-4BC8-9219-7F0295B8FC0E}" type="presParOf" srcId="{F3662717-A4AB-4F34-B427-5902F045974A}" destId="{993DEC5E-F04E-4017-87BC-178301EC2DDB}" srcOrd="3" destOrd="0" presId="urn:microsoft.com/office/officeart/2005/8/layout/hierarchy3"/>
    <dgm:cxn modelId="{DB7BD7BA-E0BB-46F0-97A5-FCFE3BB889B5}" type="presParOf" srcId="{F3662717-A4AB-4F34-B427-5902F045974A}" destId="{1091EC91-C14D-42E8-BF2C-DF282E601CD4}" srcOrd="4" destOrd="0" presId="urn:microsoft.com/office/officeart/2005/8/layout/hierarchy3"/>
    <dgm:cxn modelId="{3D62950A-49BC-4611-A46B-0B6A3DC2F0DB}" type="presParOf" srcId="{F3662717-A4AB-4F34-B427-5902F045974A}" destId="{952DAEB0-F8FA-4E35-A7BB-7B62D6BC65B2}" srcOrd="5" destOrd="0" presId="urn:microsoft.com/office/officeart/2005/8/layout/hierarchy3"/>
    <dgm:cxn modelId="{6D323534-5868-4BA5-9427-85DCA1C1CBD7}" type="presParOf" srcId="{F3662717-A4AB-4F34-B427-5902F045974A}" destId="{535D1230-2EB3-4FBE-8976-826AE1C923C8}" srcOrd="6" destOrd="0" presId="urn:microsoft.com/office/officeart/2005/8/layout/hierarchy3"/>
    <dgm:cxn modelId="{DB98C16B-C13F-4967-A183-21FBA927F57F}" type="presParOf" srcId="{F3662717-A4AB-4F34-B427-5902F045974A}" destId="{3FF1C668-9FA6-4EF7-A467-76C15F7C4217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5AC446-94D8-408F-B7FF-D377A6099D91}">
      <dsp:nvSpPr>
        <dsp:cNvPr id="0" name=""/>
        <dsp:cNvSpPr/>
      </dsp:nvSpPr>
      <dsp:spPr>
        <a:xfrm>
          <a:off x="4103" y="239677"/>
          <a:ext cx="1391131" cy="5395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на социальную сферу –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1 195,1</a:t>
          </a:r>
          <a:endParaRPr lang="ru-RU" sz="1200" b="1" kern="1200" dirty="0"/>
        </a:p>
      </dsp:txBody>
      <dsp:txXfrm>
        <a:off x="19907" y="255481"/>
        <a:ext cx="1359523" cy="507979"/>
      </dsp:txXfrm>
    </dsp:sp>
    <dsp:sp modelId="{9E3A395B-86A3-4243-ABD8-4E16EC77BE57}">
      <dsp:nvSpPr>
        <dsp:cNvPr id="0" name=""/>
        <dsp:cNvSpPr/>
      </dsp:nvSpPr>
      <dsp:spPr>
        <a:xfrm>
          <a:off x="143216" y="779264"/>
          <a:ext cx="139113" cy="3107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777"/>
              </a:lnTo>
              <a:lnTo>
                <a:pt x="139113" y="3107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BD039D-75DA-4674-8CC0-53C984795B38}">
      <dsp:nvSpPr>
        <dsp:cNvPr id="0" name=""/>
        <dsp:cNvSpPr/>
      </dsp:nvSpPr>
      <dsp:spPr>
        <a:xfrm>
          <a:off x="282329" y="914161"/>
          <a:ext cx="1601563" cy="3517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Развитие образования – 996,7</a:t>
          </a:r>
          <a:endParaRPr lang="ru-RU" sz="1200" kern="1200" dirty="0"/>
        </a:p>
      </dsp:txBody>
      <dsp:txXfrm>
        <a:off x="292632" y="924464"/>
        <a:ext cx="1580957" cy="331156"/>
      </dsp:txXfrm>
    </dsp:sp>
    <dsp:sp modelId="{6F4D4C03-B99E-4908-BA2F-0F3570839037}">
      <dsp:nvSpPr>
        <dsp:cNvPr id="0" name=""/>
        <dsp:cNvSpPr/>
      </dsp:nvSpPr>
      <dsp:spPr>
        <a:xfrm>
          <a:off x="143216" y="779264"/>
          <a:ext cx="139113" cy="891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1349"/>
              </a:lnTo>
              <a:lnTo>
                <a:pt x="139113" y="8913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CA5774-D738-4F36-839E-742BCB4F08F0}">
      <dsp:nvSpPr>
        <dsp:cNvPr id="0" name=""/>
        <dsp:cNvSpPr/>
      </dsp:nvSpPr>
      <dsp:spPr>
        <a:xfrm>
          <a:off x="282329" y="1400820"/>
          <a:ext cx="1793768" cy="5395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Социальная поддержка и содействие занятости граждан – 39,3</a:t>
          </a:r>
          <a:endParaRPr lang="ru-RU" sz="1200" kern="1200" dirty="0"/>
        </a:p>
      </dsp:txBody>
      <dsp:txXfrm>
        <a:off x="298133" y="1416624"/>
        <a:ext cx="1762160" cy="507979"/>
      </dsp:txXfrm>
    </dsp:sp>
    <dsp:sp modelId="{68009D4A-B076-4377-803E-5B4663F07A90}">
      <dsp:nvSpPr>
        <dsp:cNvPr id="0" name=""/>
        <dsp:cNvSpPr/>
      </dsp:nvSpPr>
      <dsp:spPr>
        <a:xfrm>
          <a:off x="143216" y="779264"/>
          <a:ext cx="139113" cy="1517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7934"/>
              </a:lnTo>
              <a:lnTo>
                <a:pt x="139113" y="15179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64FBD5-F45C-4652-8D73-23C67290B057}">
      <dsp:nvSpPr>
        <dsp:cNvPr id="0" name=""/>
        <dsp:cNvSpPr/>
      </dsp:nvSpPr>
      <dsp:spPr>
        <a:xfrm>
          <a:off x="282329" y="2075304"/>
          <a:ext cx="1429983" cy="4437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Развитие культуры и СМИ – 145,4</a:t>
          </a:r>
          <a:endParaRPr lang="ru-RU" sz="1200" kern="1200" dirty="0"/>
        </a:p>
      </dsp:txBody>
      <dsp:txXfrm>
        <a:off x="295327" y="2088302"/>
        <a:ext cx="1403987" cy="417792"/>
      </dsp:txXfrm>
    </dsp:sp>
    <dsp:sp modelId="{F548692F-395D-4A32-A550-3946DC6A43C3}">
      <dsp:nvSpPr>
        <dsp:cNvPr id="0" name=""/>
        <dsp:cNvSpPr/>
      </dsp:nvSpPr>
      <dsp:spPr>
        <a:xfrm>
          <a:off x="143216" y="779264"/>
          <a:ext cx="139113" cy="2289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9476"/>
              </a:lnTo>
              <a:lnTo>
                <a:pt x="139113" y="22894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F9617D-78B0-4E96-8751-8AA1A0C2A383}">
      <dsp:nvSpPr>
        <dsp:cNvPr id="0" name=""/>
        <dsp:cNvSpPr/>
      </dsp:nvSpPr>
      <dsp:spPr>
        <a:xfrm>
          <a:off x="282329" y="2653989"/>
          <a:ext cx="1527998" cy="8295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Развитие физкультуры, спорта, туризма и молодежной политики – 12,1</a:t>
          </a:r>
          <a:endParaRPr lang="ru-RU" sz="1200" kern="1200" dirty="0"/>
        </a:p>
      </dsp:txBody>
      <dsp:txXfrm>
        <a:off x="306624" y="2678284"/>
        <a:ext cx="1479408" cy="780911"/>
      </dsp:txXfrm>
    </dsp:sp>
    <dsp:sp modelId="{24AE654A-0F6B-4E6A-8760-433BFEC4F7B7}">
      <dsp:nvSpPr>
        <dsp:cNvPr id="0" name=""/>
        <dsp:cNvSpPr/>
      </dsp:nvSpPr>
      <dsp:spPr>
        <a:xfrm>
          <a:off x="143216" y="779264"/>
          <a:ext cx="139113" cy="31089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8917"/>
              </a:lnTo>
              <a:lnTo>
                <a:pt x="139113" y="31089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DDEE4-2318-408F-A8D8-F33E0D871752}">
      <dsp:nvSpPr>
        <dsp:cNvPr id="0" name=""/>
        <dsp:cNvSpPr/>
      </dsp:nvSpPr>
      <dsp:spPr>
        <a:xfrm>
          <a:off x="282329" y="3618388"/>
          <a:ext cx="1285762" cy="5395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Обеспечение жильем молодых семей – 0,5</a:t>
          </a:r>
        </a:p>
      </dsp:txBody>
      <dsp:txXfrm>
        <a:off x="298133" y="3634192"/>
        <a:ext cx="1254154" cy="507979"/>
      </dsp:txXfrm>
    </dsp:sp>
    <dsp:sp modelId="{1C404F1D-F288-44B7-B9B9-EBEA2C132CB1}">
      <dsp:nvSpPr>
        <dsp:cNvPr id="0" name=""/>
        <dsp:cNvSpPr/>
      </dsp:nvSpPr>
      <dsp:spPr>
        <a:xfrm>
          <a:off x="143216" y="779264"/>
          <a:ext cx="139113" cy="3733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33737"/>
              </a:lnTo>
              <a:lnTo>
                <a:pt x="139113" y="37337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27A5F5-F807-41A1-9EFD-E980BB12E9D2}">
      <dsp:nvSpPr>
        <dsp:cNvPr id="0" name=""/>
        <dsp:cNvSpPr/>
      </dsp:nvSpPr>
      <dsp:spPr>
        <a:xfrm>
          <a:off x="282329" y="4292872"/>
          <a:ext cx="1988900" cy="4402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Формирование комфортной городской среды – 1,1</a:t>
          </a:r>
        </a:p>
      </dsp:txBody>
      <dsp:txXfrm>
        <a:off x="295224" y="4305767"/>
        <a:ext cx="1963110" cy="414469"/>
      </dsp:txXfrm>
    </dsp:sp>
    <dsp:sp modelId="{67EB3357-EFAE-4D25-98AC-7756642CB0ED}">
      <dsp:nvSpPr>
        <dsp:cNvPr id="0" name=""/>
        <dsp:cNvSpPr/>
      </dsp:nvSpPr>
      <dsp:spPr>
        <a:xfrm>
          <a:off x="2103008" y="257014"/>
          <a:ext cx="1672072" cy="5395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на поддержку отраслей экономики –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0,6</a:t>
          </a:r>
          <a:endParaRPr lang="ru-RU" sz="1200" b="1" kern="1200" dirty="0"/>
        </a:p>
      </dsp:txBody>
      <dsp:txXfrm>
        <a:off x="2118812" y="272818"/>
        <a:ext cx="1640464" cy="507979"/>
      </dsp:txXfrm>
    </dsp:sp>
    <dsp:sp modelId="{9414738A-361B-484F-B911-8C06F0322386}">
      <dsp:nvSpPr>
        <dsp:cNvPr id="0" name=""/>
        <dsp:cNvSpPr/>
      </dsp:nvSpPr>
      <dsp:spPr>
        <a:xfrm>
          <a:off x="2270216" y="796601"/>
          <a:ext cx="112929" cy="4802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0283"/>
              </a:lnTo>
              <a:lnTo>
                <a:pt x="112929" y="4802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620992-102E-413B-9E4B-CF4F52AB1153}">
      <dsp:nvSpPr>
        <dsp:cNvPr id="0" name=""/>
        <dsp:cNvSpPr/>
      </dsp:nvSpPr>
      <dsp:spPr>
        <a:xfrm>
          <a:off x="2383145" y="957360"/>
          <a:ext cx="1530018" cy="6390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Энергосбережение и повышение </a:t>
          </a:r>
          <a:r>
            <a:rPr lang="ru-RU" sz="1200" kern="1200" dirty="0" err="1" smtClean="0">
              <a:solidFill>
                <a:schemeClr val="tx1"/>
              </a:solidFill>
            </a:rPr>
            <a:t>энергоэффективности</a:t>
          </a:r>
          <a:r>
            <a:rPr lang="ru-RU" sz="1200" kern="1200" dirty="0" smtClean="0">
              <a:solidFill>
                <a:schemeClr val="tx1"/>
              </a:solidFill>
            </a:rPr>
            <a:t> – 0,4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2401862" y="976077"/>
        <a:ext cx="1492584" cy="601615"/>
      </dsp:txXfrm>
    </dsp:sp>
    <dsp:sp modelId="{0D6FB13B-D4D9-48F4-8243-0D0C75AB3465}">
      <dsp:nvSpPr>
        <dsp:cNvPr id="0" name=""/>
        <dsp:cNvSpPr/>
      </dsp:nvSpPr>
      <dsp:spPr>
        <a:xfrm>
          <a:off x="2270216" y="796601"/>
          <a:ext cx="112929" cy="1306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6156"/>
              </a:lnTo>
              <a:lnTo>
                <a:pt x="112929" y="13061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CB2212-71E4-4F90-AC1F-686CAA849D91}">
      <dsp:nvSpPr>
        <dsp:cNvPr id="0" name=""/>
        <dsp:cNvSpPr/>
      </dsp:nvSpPr>
      <dsp:spPr>
        <a:xfrm>
          <a:off x="2383145" y="1657706"/>
          <a:ext cx="1639360" cy="8901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Содействия развитию малого и среднего предпринимательства – 0,1</a:t>
          </a:r>
          <a:endParaRPr lang="ru-RU" sz="1200" kern="1200" dirty="0"/>
        </a:p>
      </dsp:txBody>
      <dsp:txXfrm>
        <a:off x="2409215" y="1683776"/>
        <a:ext cx="1587220" cy="837962"/>
      </dsp:txXfrm>
    </dsp:sp>
    <dsp:sp modelId="{BB5F9D50-9B07-41D0-8EB0-2CFC5747552B}">
      <dsp:nvSpPr>
        <dsp:cNvPr id="0" name=""/>
        <dsp:cNvSpPr/>
      </dsp:nvSpPr>
      <dsp:spPr>
        <a:xfrm>
          <a:off x="2270216" y="796601"/>
          <a:ext cx="112929" cy="2992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2318"/>
              </a:lnTo>
              <a:lnTo>
                <a:pt x="112929" y="2992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CAB1E4-2162-42CD-95B7-1B6A31A657CB}">
      <dsp:nvSpPr>
        <dsp:cNvPr id="0" name=""/>
        <dsp:cNvSpPr/>
      </dsp:nvSpPr>
      <dsp:spPr>
        <a:xfrm>
          <a:off x="2383145" y="2708223"/>
          <a:ext cx="1629432" cy="21613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Обеспечение землеустройства и улучшение инженерно-технической инфраструктуры территорий садоводческих, огороднических и дачных некоммерческих объединений граждан – 0,1</a:t>
          </a:r>
          <a:endParaRPr lang="ru-RU" sz="1200" kern="1200" dirty="0"/>
        </a:p>
      </dsp:txBody>
      <dsp:txXfrm>
        <a:off x="2430869" y="2755947"/>
        <a:ext cx="1533984" cy="2065943"/>
      </dsp:txXfrm>
    </dsp:sp>
    <dsp:sp modelId="{05BB0C80-3C2E-47DF-A361-09C6E5844EA2}">
      <dsp:nvSpPr>
        <dsp:cNvPr id="0" name=""/>
        <dsp:cNvSpPr/>
      </dsp:nvSpPr>
      <dsp:spPr>
        <a:xfrm>
          <a:off x="4100776" y="238382"/>
          <a:ext cx="1649658" cy="6604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на обеспечение безопасных условий жизнедеятельности – 9,7</a:t>
          </a:r>
          <a:endParaRPr lang="ru-RU" sz="1200" b="1" kern="1200" dirty="0"/>
        </a:p>
      </dsp:txBody>
      <dsp:txXfrm>
        <a:off x="4120119" y="257725"/>
        <a:ext cx="1610972" cy="621741"/>
      </dsp:txXfrm>
    </dsp:sp>
    <dsp:sp modelId="{C1579B02-2BCF-42BF-B4A1-5CBA389700A9}">
      <dsp:nvSpPr>
        <dsp:cNvPr id="0" name=""/>
        <dsp:cNvSpPr/>
      </dsp:nvSpPr>
      <dsp:spPr>
        <a:xfrm>
          <a:off x="4265742" y="898810"/>
          <a:ext cx="212665" cy="1255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5729"/>
              </a:lnTo>
              <a:lnTo>
                <a:pt x="212665" y="12557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B8768B-81A3-43F9-99F8-873B9A1D9AA8}">
      <dsp:nvSpPr>
        <dsp:cNvPr id="0" name=""/>
        <dsp:cNvSpPr/>
      </dsp:nvSpPr>
      <dsp:spPr>
        <a:xfrm>
          <a:off x="4478407" y="1035001"/>
          <a:ext cx="1280686" cy="2239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Развитие и совершенствование системы ГО, пожарной безопасности, безопасности людей на водных объектах, защиты населения и территорий от ЧС природного и техногенного характера – 8,8</a:t>
          </a:r>
          <a:endParaRPr lang="ru-RU" sz="1200" kern="1200" dirty="0"/>
        </a:p>
      </dsp:txBody>
      <dsp:txXfrm>
        <a:off x="4515917" y="1072511"/>
        <a:ext cx="1205666" cy="2164056"/>
      </dsp:txXfrm>
    </dsp:sp>
    <dsp:sp modelId="{ABA07021-103A-4210-B417-ABACE7C82253}">
      <dsp:nvSpPr>
        <dsp:cNvPr id="0" name=""/>
        <dsp:cNvSpPr/>
      </dsp:nvSpPr>
      <dsp:spPr>
        <a:xfrm>
          <a:off x="4265742" y="898810"/>
          <a:ext cx="212665" cy="2800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0241"/>
              </a:lnTo>
              <a:lnTo>
                <a:pt x="212665" y="28002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01F697-EB87-402D-9950-AB345022D178}">
      <dsp:nvSpPr>
        <dsp:cNvPr id="0" name=""/>
        <dsp:cNvSpPr/>
      </dsp:nvSpPr>
      <dsp:spPr>
        <a:xfrm>
          <a:off x="4478407" y="3408974"/>
          <a:ext cx="1578011" cy="5801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Улучшение экологического состояния МО –0,1</a:t>
          </a:r>
          <a:endParaRPr lang="ru-RU" sz="1200" kern="1200" dirty="0"/>
        </a:p>
      </dsp:txBody>
      <dsp:txXfrm>
        <a:off x="4495399" y="3425966"/>
        <a:ext cx="1544027" cy="546169"/>
      </dsp:txXfrm>
    </dsp:sp>
    <dsp:sp modelId="{78D5D02E-3E60-492D-9C4A-389852192E7B}">
      <dsp:nvSpPr>
        <dsp:cNvPr id="0" name=""/>
        <dsp:cNvSpPr/>
      </dsp:nvSpPr>
      <dsp:spPr>
        <a:xfrm>
          <a:off x="4265742" y="898810"/>
          <a:ext cx="212665" cy="3921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21703"/>
              </a:lnTo>
              <a:lnTo>
                <a:pt x="212665" y="39217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922920-9D7B-442E-B45C-AA05402BFA65}">
      <dsp:nvSpPr>
        <dsp:cNvPr id="0" name=""/>
        <dsp:cNvSpPr/>
      </dsp:nvSpPr>
      <dsp:spPr>
        <a:xfrm>
          <a:off x="4478407" y="4124024"/>
          <a:ext cx="1475973" cy="13929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Обеспечение общественного порядка, противодействие преступности и повышение безопасности дорожного движения –0,8</a:t>
          </a:r>
          <a:endParaRPr lang="ru-RU" sz="1200" kern="1200" dirty="0"/>
        </a:p>
      </dsp:txBody>
      <dsp:txXfrm>
        <a:off x="4519206" y="4164823"/>
        <a:ext cx="1394375" cy="1311378"/>
      </dsp:txXfrm>
    </dsp:sp>
    <dsp:sp modelId="{01C7DA06-9117-408B-832F-8A384800F0C3}">
      <dsp:nvSpPr>
        <dsp:cNvPr id="0" name=""/>
        <dsp:cNvSpPr/>
      </dsp:nvSpPr>
      <dsp:spPr>
        <a:xfrm>
          <a:off x="6067927" y="239677"/>
          <a:ext cx="1079174" cy="13585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Развитие жилищно-коммунального хозяйства и транспортной системы – 88,0</a:t>
          </a:r>
          <a:endParaRPr lang="ru-RU" sz="1200" b="1" kern="1200" dirty="0"/>
        </a:p>
      </dsp:txBody>
      <dsp:txXfrm>
        <a:off x="6099535" y="271285"/>
        <a:ext cx="1015958" cy="1295367"/>
      </dsp:txXfrm>
    </dsp:sp>
    <dsp:sp modelId="{E9CF951A-015A-42C2-B729-C54F71C9812C}">
      <dsp:nvSpPr>
        <dsp:cNvPr id="0" name=""/>
        <dsp:cNvSpPr/>
      </dsp:nvSpPr>
      <dsp:spPr>
        <a:xfrm>
          <a:off x="7416895" y="239677"/>
          <a:ext cx="1079174" cy="5395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общего характера – 36,4</a:t>
          </a:r>
          <a:endParaRPr lang="ru-RU" sz="1200" b="1" kern="1200" dirty="0"/>
        </a:p>
      </dsp:txBody>
      <dsp:txXfrm>
        <a:off x="7432699" y="255481"/>
        <a:ext cx="1047566" cy="507979"/>
      </dsp:txXfrm>
    </dsp:sp>
    <dsp:sp modelId="{81406091-65EB-4AC1-A05B-F06BAFE69E27}">
      <dsp:nvSpPr>
        <dsp:cNvPr id="0" name=""/>
        <dsp:cNvSpPr/>
      </dsp:nvSpPr>
      <dsp:spPr>
        <a:xfrm>
          <a:off x="7524812" y="779264"/>
          <a:ext cx="107917" cy="797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7264"/>
              </a:lnTo>
              <a:lnTo>
                <a:pt x="107917" y="7972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330EFB-51F4-47FA-A274-7E911E052F80}">
      <dsp:nvSpPr>
        <dsp:cNvPr id="0" name=""/>
        <dsp:cNvSpPr/>
      </dsp:nvSpPr>
      <dsp:spPr>
        <a:xfrm>
          <a:off x="7632730" y="914161"/>
          <a:ext cx="1221478" cy="13247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Управление муниципальными финансами и обслуживание муниципального долга – 21,4</a:t>
          </a:r>
          <a:endParaRPr lang="ru-RU" sz="1200" kern="1200" dirty="0"/>
        </a:p>
      </dsp:txBody>
      <dsp:txXfrm>
        <a:off x="7668506" y="949937"/>
        <a:ext cx="1149926" cy="1253182"/>
      </dsp:txXfrm>
    </dsp:sp>
    <dsp:sp modelId="{49592B3C-46B4-41B9-9313-1BCCBF58A51B}">
      <dsp:nvSpPr>
        <dsp:cNvPr id="0" name=""/>
        <dsp:cNvSpPr/>
      </dsp:nvSpPr>
      <dsp:spPr>
        <a:xfrm>
          <a:off x="7524812" y="779264"/>
          <a:ext cx="111603" cy="20131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3107"/>
              </a:lnTo>
              <a:lnTo>
                <a:pt x="111603" y="20131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3DEC5E-F04E-4017-87BC-178301EC2DDB}">
      <dsp:nvSpPr>
        <dsp:cNvPr id="0" name=""/>
        <dsp:cNvSpPr/>
      </dsp:nvSpPr>
      <dsp:spPr>
        <a:xfrm>
          <a:off x="7636416" y="2322575"/>
          <a:ext cx="1221478" cy="939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Управление муниципальным имуществом и земельными ресурсами – 9,6</a:t>
          </a:r>
          <a:endParaRPr lang="ru-RU" sz="1200" kern="1200" dirty="0"/>
        </a:p>
      </dsp:txBody>
      <dsp:txXfrm>
        <a:off x="7663936" y="2350095"/>
        <a:ext cx="1166438" cy="884553"/>
      </dsp:txXfrm>
    </dsp:sp>
    <dsp:sp modelId="{1091EC91-C14D-42E8-BF2C-DF282E601CD4}">
      <dsp:nvSpPr>
        <dsp:cNvPr id="0" name=""/>
        <dsp:cNvSpPr/>
      </dsp:nvSpPr>
      <dsp:spPr>
        <a:xfrm>
          <a:off x="7524812" y="779264"/>
          <a:ext cx="171208" cy="3008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8389"/>
              </a:lnTo>
              <a:lnTo>
                <a:pt x="171208" y="30083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2DAEB0-F8FA-4E35-A7BB-7B62D6BC65B2}">
      <dsp:nvSpPr>
        <dsp:cNvPr id="0" name=""/>
        <dsp:cNvSpPr/>
      </dsp:nvSpPr>
      <dsp:spPr>
        <a:xfrm>
          <a:off x="7696021" y="3320088"/>
          <a:ext cx="1161873" cy="9351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Развитие муниципального управления и муниципальной службы -4,7</a:t>
          </a:r>
          <a:endParaRPr lang="ru-RU" sz="1200" kern="1200" dirty="0"/>
        </a:p>
      </dsp:txBody>
      <dsp:txXfrm>
        <a:off x="7723410" y="3347477"/>
        <a:ext cx="1107095" cy="880353"/>
      </dsp:txXfrm>
    </dsp:sp>
    <dsp:sp modelId="{535D1230-2EB3-4FBE-8976-826AE1C923C8}">
      <dsp:nvSpPr>
        <dsp:cNvPr id="0" name=""/>
        <dsp:cNvSpPr/>
      </dsp:nvSpPr>
      <dsp:spPr>
        <a:xfrm>
          <a:off x="7524812" y="779264"/>
          <a:ext cx="136088" cy="4148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48513"/>
              </a:lnTo>
              <a:lnTo>
                <a:pt x="136088" y="41485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F1C668-9FA6-4EF7-A467-76C15F7C4217}">
      <dsp:nvSpPr>
        <dsp:cNvPr id="0" name=""/>
        <dsp:cNvSpPr/>
      </dsp:nvSpPr>
      <dsp:spPr>
        <a:xfrm>
          <a:off x="7660900" y="4377814"/>
          <a:ext cx="1188032" cy="1099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Специальная оценка условий труда в муниципальных учреждениях – 0,7</a:t>
          </a:r>
          <a:endParaRPr lang="ru-RU" sz="1200" kern="1200" dirty="0"/>
        </a:p>
      </dsp:txBody>
      <dsp:txXfrm>
        <a:off x="7693116" y="4410030"/>
        <a:ext cx="1123600" cy="1035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0.02801</cdr:x>
      <cdr:y>0.05174</cdr:y>
    </cdr:from>
    <cdr:to>
      <cdr:x>0.14006</cdr:x>
      <cdr:y>0.06129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8125" y="247650"/>
          <a:ext cx="952500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/>
            <a:t>млн.рублей</a:t>
          </a:r>
        </a:p>
      </cdr:txBody>
    </cdr:sp>
  </cdr:relSizeAnchor>
  <cdr:relSizeAnchor xmlns:cdr="http://schemas.openxmlformats.org/drawingml/2006/chartDrawing">
    <cdr:from>
      <cdr:x>0.39664</cdr:x>
      <cdr:y>0.40995</cdr:y>
    </cdr:from>
    <cdr:to>
      <cdr:x>0.52325</cdr:x>
      <cdr:y>0.48955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371850" y="1962150"/>
          <a:ext cx="1076331" cy="380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i="0" dirty="0"/>
            <a:t>1 </a:t>
          </a:r>
          <a:r>
            <a:rPr lang="ru-RU" sz="1800" b="1" i="0" dirty="0" smtClean="0"/>
            <a:t>418,7</a:t>
          </a:r>
          <a:endParaRPr lang="ru-RU" sz="1800" b="1" i="0" dirty="0"/>
        </a:p>
      </cdr:txBody>
    </cdr:sp>
  </cdr:relSizeAnchor>
  <cdr:relSizeAnchor xmlns:cdr="http://schemas.openxmlformats.org/drawingml/2006/chartDrawing">
    <cdr:from>
      <cdr:x>0.64761</cdr:x>
      <cdr:y>0.41591</cdr:y>
    </cdr:from>
    <cdr:to>
      <cdr:x>0.7507</cdr:x>
      <cdr:y>0.48556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505450" y="1990709"/>
          <a:ext cx="876300" cy="3333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1 </a:t>
          </a:r>
          <a:r>
            <a:rPr lang="ru-RU" sz="1800" b="1" dirty="0" smtClean="0"/>
            <a:t>272,1</a:t>
          </a:r>
          <a:endParaRPr lang="ru-RU" sz="1800" b="1" dirty="0"/>
        </a:p>
      </cdr:txBody>
    </cdr:sp>
  </cdr:relSizeAnchor>
  <cdr:relSizeAnchor xmlns:cdr="http://schemas.openxmlformats.org/drawingml/2006/chartDrawing">
    <cdr:from>
      <cdr:x>0.89523</cdr:x>
      <cdr:y>0.41194</cdr:y>
    </cdr:from>
    <cdr:to>
      <cdr:x>1</cdr:x>
      <cdr:y>0.48955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648575" y="1971676"/>
          <a:ext cx="890647" cy="3714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1 </a:t>
          </a:r>
          <a:r>
            <a:rPr lang="ru-RU" sz="1800" b="1" dirty="0" smtClean="0"/>
            <a:t>317,9</a:t>
          </a:r>
          <a:endParaRPr lang="ru-RU" sz="1800" b="1" dirty="0"/>
        </a:p>
      </cdr:txBody>
    </cdr:sp>
  </cdr:relSizeAnchor>
  <cdr:relSizeAnchor xmlns:cdr="http://schemas.openxmlformats.org/drawingml/2006/chartDrawing">
    <cdr:from>
      <cdr:x>0.29839</cdr:x>
      <cdr:y>0.50945</cdr:y>
    </cdr:from>
    <cdr:to>
      <cdr:x>0.33065</cdr:x>
      <cdr:y>0.58333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643206" y="1746916"/>
          <a:ext cx="285752" cy="2533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+</a:t>
          </a:r>
        </a:p>
      </cdr:txBody>
    </cdr:sp>
  </cdr:relSizeAnchor>
  <cdr:relSizeAnchor xmlns:cdr="http://schemas.openxmlformats.org/drawingml/2006/chartDrawing">
    <cdr:from>
      <cdr:x>0.29839</cdr:x>
      <cdr:y>0.30846</cdr:y>
    </cdr:from>
    <cdr:to>
      <cdr:x>0.32605</cdr:x>
      <cdr:y>0.38408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643206" y="1057716"/>
          <a:ext cx="245046" cy="2593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+</a:t>
          </a:r>
        </a:p>
      </cdr:txBody>
    </cdr:sp>
  </cdr:relSizeAnchor>
  <cdr:relSizeAnchor xmlns:cdr="http://schemas.openxmlformats.org/drawingml/2006/chartDrawing">
    <cdr:from>
      <cdr:x>0.52661</cdr:x>
      <cdr:y>0.56318</cdr:y>
    </cdr:from>
    <cdr:to>
      <cdr:x>0.57255</cdr:x>
      <cdr:y>0.63283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476750" y="2695575"/>
          <a:ext cx="390525" cy="333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0.50806</cdr:x>
      <cdr:y>0.5625</cdr:y>
    </cdr:from>
    <cdr:to>
      <cdr:x>0.55848</cdr:x>
      <cdr:y>0.62618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500594" y="1928826"/>
          <a:ext cx="446636" cy="218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0.53109</cdr:x>
      <cdr:y>0.50945</cdr:y>
    </cdr:from>
    <cdr:to>
      <cdr:x>0.56694</cdr:x>
      <cdr:y>0.56517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514850" y="2438399"/>
          <a:ext cx="304800" cy="2667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/>
            <a:t>+</a:t>
          </a:r>
        </a:p>
      </cdr:txBody>
    </cdr:sp>
  </cdr:relSizeAnchor>
  <cdr:relSizeAnchor xmlns:cdr="http://schemas.openxmlformats.org/drawingml/2006/chartDrawing">
    <cdr:from>
      <cdr:x>0.52997</cdr:x>
      <cdr:y>0.31443</cdr:y>
    </cdr:from>
    <cdr:to>
      <cdr:x>0.57591</cdr:x>
      <cdr:y>0.38806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505325" y="1504950"/>
          <a:ext cx="390545" cy="352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/>
            <a:t>+</a:t>
          </a:r>
        </a:p>
      </cdr:txBody>
    </cdr:sp>
  </cdr:relSizeAnchor>
  <cdr:relSizeAnchor xmlns:cdr="http://schemas.openxmlformats.org/drawingml/2006/chartDrawing">
    <cdr:from>
      <cdr:x>0.77419</cdr:x>
      <cdr:y>0.33333</cdr:y>
    </cdr:from>
    <cdr:to>
      <cdr:x>0.82465</cdr:x>
      <cdr:y>0.35417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6858047" y="1143008"/>
          <a:ext cx="446959" cy="714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+</a:t>
          </a:r>
        </a:p>
      </cdr:txBody>
    </cdr:sp>
  </cdr:relSizeAnchor>
  <cdr:relSizeAnchor xmlns:cdr="http://schemas.openxmlformats.org/drawingml/2006/chartDrawing">
    <cdr:from>
      <cdr:x>0.77419</cdr:x>
      <cdr:y>0.49154</cdr:y>
    </cdr:from>
    <cdr:to>
      <cdr:x>0.81452</cdr:x>
      <cdr:y>0.56517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6858047" y="1685502"/>
          <a:ext cx="357191" cy="2524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/>
            <a:t>+</a:t>
          </a:r>
        </a:p>
      </cdr:txBody>
    </cdr:sp>
  </cdr:relSizeAnchor>
  <cdr:relSizeAnchor xmlns:cdr="http://schemas.openxmlformats.org/drawingml/2006/chartDrawing">
    <cdr:from>
      <cdr:x>0.35484</cdr:x>
      <cdr:y>0.14583</cdr:y>
    </cdr:from>
    <cdr:to>
      <cdr:x>0.40414</cdr:x>
      <cdr:y>0.75279</cdr:y>
    </cdr:to>
    <cdr:sp macro="" textlink="">
      <cdr:nvSpPr>
        <cdr:cNvPr id="14" name="Правая фигурная скобка 13"/>
        <cdr:cNvSpPr/>
      </cdr:nvSpPr>
      <cdr:spPr>
        <a:xfrm xmlns:a="http://schemas.openxmlformats.org/drawingml/2006/main">
          <a:off x="3143272" y="500066"/>
          <a:ext cx="436714" cy="2081280"/>
        </a:xfrm>
        <a:prstGeom xmlns:a="http://schemas.openxmlformats.org/drawingml/2006/main" prst="rightBrace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0.6028</cdr:x>
      <cdr:y>0.18109</cdr:y>
    </cdr:from>
    <cdr:to>
      <cdr:x>0.65098</cdr:x>
      <cdr:y>0.74228</cdr:y>
    </cdr:to>
    <cdr:sp macro="" textlink="">
      <cdr:nvSpPr>
        <cdr:cNvPr id="15" name="Правая фигурная скобка 14"/>
        <cdr:cNvSpPr/>
      </cdr:nvSpPr>
      <cdr:spPr>
        <a:xfrm xmlns:a="http://schemas.openxmlformats.org/drawingml/2006/main">
          <a:off x="5124476" y="866775"/>
          <a:ext cx="409584" cy="2686034"/>
        </a:xfrm>
        <a:prstGeom xmlns:a="http://schemas.openxmlformats.org/drawingml/2006/main" prst="rightBrace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0.85041</cdr:x>
      <cdr:y>0.13731</cdr:y>
    </cdr:from>
    <cdr:to>
      <cdr:x>0.90083</cdr:x>
      <cdr:y>0.74228</cdr:y>
    </cdr:to>
    <cdr:sp macro="" textlink="">
      <cdr:nvSpPr>
        <cdr:cNvPr id="16" name="Правая фигурная скобка 15"/>
        <cdr:cNvSpPr/>
      </cdr:nvSpPr>
      <cdr:spPr>
        <a:xfrm xmlns:a="http://schemas.openxmlformats.org/drawingml/2006/main">
          <a:off x="7229439" y="657213"/>
          <a:ext cx="428627" cy="2895596"/>
        </a:xfrm>
        <a:prstGeom xmlns:a="http://schemas.openxmlformats.org/drawingml/2006/main" prst="rightBrace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0.66666</cdr:x>
      <cdr:y>0.22566</cdr:y>
    </cdr:from>
    <cdr:to>
      <cdr:x>0.79195</cdr:x>
      <cdr:y>0.32036</cdr:y>
    </cdr:to>
    <cdr:sp macro="" textlink="">
      <cdr:nvSpPr>
        <cdr:cNvPr id="5" name="Соединительная линия уступом 4"/>
        <cdr:cNvSpPr/>
      </cdr:nvSpPr>
      <cdr:spPr>
        <a:xfrm xmlns:a="http://schemas.openxmlformats.org/drawingml/2006/main" flipV="1">
          <a:off x="5524499" y="1066799"/>
          <a:ext cx="1038225" cy="447674"/>
        </a:xfrm>
        <a:prstGeom xmlns:a="http://schemas.openxmlformats.org/drawingml/2006/main" prst="bentConnector3">
          <a:avLst>
            <a:gd name="adj1" fmla="val 50000"/>
          </a:avLst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0.64597</cdr:x>
      <cdr:y>0.81399</cdr:y>
    </cdr:from>
    <cdr:to>
      <cdr:x>0.72873</cdr:x>
      <cdr:y>0.94294</cdr:y>
    </cdr:to>
    <cdr:sp macro="" textlink="">
      <cdr:nvSpPr>
        <cdr:cNvPr id="7" name="Соединительная линия уступом 6"/>
        <cdr:cNvSpPr/>
      </cdr:nvSpPr>
      <cdr:spPr>
        <a:xfrm xmlns:a="http://schemas.openxmlformats.org/drawingml/2006/main">
          <a:off x="5353046" y="3848078"/>
          <a:ext cx="685817" cy="609605"/>
        </a:xfrm>
        <a:prstGeom xmlns:a="http://schemas.openxmlformats.org/drawingml/2006/main" prst="bentConnector3">
          <a:avLst>
            <a:gd name="adj1" fmla="val 50000"/>
          </a:avLst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0.23908</cdr:x>
      <cdr:y>0.6246</cdr:y>
    </cdr:from>
    <cdr:to>
      <cdr:x>0.28965</cdr:x>
      <cdr:y>0.75153</cdr:y>
    </cdr:to>
    <cdr:sp macro="" textlink="">
      <cdr:nvSpPr>
        <cdr:cNvPr id="9" name="Соединительная линия уступом 8"/>
        <cdr:cNvSpPr/>
      </cdr:nvSpPr>
      <cdr:spPr>
        <a:xfrm xmlns:a="http://schemas.openxmlformats.org/drawingml/2006/main" rot="10800000" flipV="1">
          <a:off x="1981199" y="2952749"/>
          <a:ext cx="419099" cy="600076"/>
        </a:xfrm>
        <a:prstGeom xmlns:a="http://schemas.openxmlformats.org/drawingml/2006/main" prst="bentConnector3">
          <a:avLst>
            <a:gd name="adj1" fmla="val 50000"/>
          </a:avLst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0.39516</cdr:x>
      <cdr:y>0.42226</cdr:y>
    </cdr:from>
    <cdr:to>
      <cdr:x>0.58137</cdr:x>
      <cdr:y>0.56532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3500462" y="2401824"/>
          <a:ext cx="1649506" cy="8137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u="sng" dirty="0" smtClean="0"/>
            <a:t>1 418,7 </a:t>
          </a:r>
          <a:r>
            <a:rPr lang="ru-RU" sz="2000" b="1" dirty="0" smtClean="0"/>
            <a:t>млн.рублей</a:t>
          </a:r>
          <a:endParaRPr lang="ru-RU" sz="20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0.02971</cdr:x>
      <cdr:y>0.05337</cdr:y>
    </cdr:from>
    <cdr:to>
      <cdr:x>0.1522</cdr:x>
      <cdr:y>0.07867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4975" y="381262"/>
          <a:ext cx="927550" cy="1807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b="1"/>
            <a:t>млн.рублей</a:t>
          </a:r>
        </a:p>
      </cdr:txBody>
    </cdr:sp>
  </cdr:relSizeAnchor>
  <cdr:relSizeAnchor xmlns:cdr="http://schemas.openxmlformats.org/drawingml/2006/chartDrawing">
    <cdr:from>
      <cdr:x>0.15881</cdr:x>
      <cdr:y>0.14</cdr:y>
    </cdr:from>
    <cdr:to>
      <cdr:x>0.24795</cdr:x>
      <cdr:y>0.85393</cdr:y>
    </cdr:to>
    <cdr:sp macro="" textlink="">
      <cdr:nvSpPr>
        <cdr:cNvPr id="3" name="Полилиния 2"/>
        <cdr:cNvSpPr/>
      </cdr:nvSpPr>
      <cdr:spPr>
        <a:xfrm xmlns:a="http://schemas.openxmlformats.org/drawingml/2006/main">
          <a:off x="1202569" y="1000125"/>
          <a:ext cx="675002" cy="5100138"/>
        </a:xfrm>
        <a:custGeom xmlns:a="http://schemas.openxmlformats.org/drawingml/2006/main">
          <a:avLst/>
          <a:gdLst>
            <a:gd name="connsiteX0" fmla="*/ 1428750 w 1428750"/>
            <a:gd name="connsiteY0" fmla="*/ 4391025 h 4391025"/>
            <a:gd name="connsiteX1" fmla="*/ 1311312 w 1428750"/>
            <a:gd name="connsiteY1" fmla="*/ 4389405 h 4391025"/>
            <a:gd name="connsiteX2" fmla="*/ 714375 w 1428750"/>
            <a:gd name="connsiteY2" fmla="*/ 4271966 h 4391025"/>
            <a:gd name="connsiteX3" fmla="*/ 714375 w 1428750"/>
            <a:gd name="connsiteY3" fmla="*/ 2314570 h 4391025"/>
            <a:gd name="connsiteX4" fmla="*/ 0 w 1428750"/>
            <a:gd name="connsiteY4" fmla="*/ 2195512 h 4391025"/>
            <a:gd name="connsiteX5" fmla="*/ 714375 w 1428750"/>
            <a:gd name="connsiteY5" fmla="*/ 2076454 h 4391025"/>
            <a:gd name="connsiteX6" fmla="*/ 714375 w 1428750"/>
            <a:gd name="connsiteY6" fmla="*/ 119058 h 4391025"/>
            <a:gd name="connsiteX7" fmla="*/ 1311312 w 1428750"/>
            <a:gd name="connsiteY7" fmla="*/ 1621 h 4391025"/>
            <a:gd name="connsiteX8" fmla="*/ 1428750 w 1428750"/>
            <a:gd name="connsiteY8" fmla="*/ 1 h 4391025"/>
            <a:gd name="connsiteX9" fmla="*/ 1428750 w 1428750"/>
            <a:gd name="connsiteY9" fmla="*/ 4391025 h 4391025"/>
            <a:gd name="connsiteX0" fmla="*/ 1428750 w 1428750"/>
            <a:gd name="connsiteY0" fmla="*/ 4391025 h 4391025"/>
            <a:gd name="connsiteX1" fmla="*/ 1311312 w 1428750"/>
            <a:gd name="connsiteY1" fmla="*/ 4389405 h 4391025"/>
            <a:gd name="connsiteX2" fmla="*/ 714375 w 1428750"/>
            <a:gd name="connsiteY2" fmla="*/ 4271966 h 4391025"/>
            <a:gd name="connsiteX3" fmla="*/ 714375 w 1428750"/>
            <a:gd name="connsiteY3" fmla="*/ 2314570 h 4391025"/>
            <a:gd name="connsiteX4" fmla="*/ 0 w 1428750"/>
            <a:gd name="connsiteY4" fmla="*/ 2195512 h 4391025"/>
            <a:gd name="connsiteX5" fmla="*/ 714375 w 1428750"/>
            <a:gd name="connsiteY5" fmla="*/ 2076454 h 4391025"/>
            <a:gd name="connsiteX6" fmla="*/ 714375 w 1428750"/>
            <a:gd name="connsiteY6" fmla="*/ 119058 h 4391025"/>
            <a:gd name="connsiteX7" fmla="*/ 1311312 w 1428750"/>
            <a:gd name="connsiteY7" fmla="*/ 1621 h 4391025"/>
            <a:gd name="connsiteX8" fmla="*/ 1428750 w 1428750"/>
            <a:gd name="connsiteY8" fmla="*/ 1 h 439102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1428750" h="4391025" stroke="0" extrusionOk="0">
              <a:moveTo>
                <a:pt x="1428750" y="4391025"/>
              </a:moveTo>
              <a:cubicBezTo>
                <a:pt x="1389403" y="4391025"/>
                <a:pt x="1350123" y="4390483"/>
                <a:pt x="1311312" y="4389405"/>
              </a:cubicBezTo>
              <a:cubicBezTo>
                <a:pt x="966845" y="4379837"/>
                <a:pt x="714373" y="4330167"/>
                <a:pt x="714375" y="4271966"/>
              </a:cubicBezTo>
              <a:lnTo>
                <a:pt x="714375" y="2314570"/>
              </a:lnTo>
              <a:cubicBezTo>
                <a:pt x="714375" y="2248816"/>
                <a:pt x="394538" y="2195512"/>
                <a:pt x="0" y="2195512"/>
              </a:cubicBezTo>
              <a:cubicBezTo>
                <a:pt x="394537" y="2195512"/>
                <a:pt x="714374" y="2142208"/>
                <a:pt x="714375" y="2076454"/>
              </a:cubicBezTo>
              <a:lnTo>
                <a:pt x="714375" y="119058"/>
              </a:lnTo>
              <a:cubicBezTo>
                <a:pt x="714377" y="60858"/>
                <a:pt x="966849" y="11188"/>
                <a:pt x="1311312" y="1621"/>
              </a:cubicBezTo>
              <a:cubicBezTo>
                <a:pt x="1350124" y="543"/>
                <a:pt x="1389403" y="1"/>
                <a:pt x="1428750" y="1"/>
              </a:cubicBezTo>
              <a:lnTo>
                <a:pt x="1428750" y="4391025"/>
              </a:lnTo>
              <a:close/>
            </a:path>
            <a:path w="1428750" h="4391025" fill="none">
              <a:moveTo>
                <a:pt x="1428750" y="4391025"/>
              </a:moveTo>
              <a:cubicBezTo>
                <a:pt x="1389403" y="4391025"/>
                <a:pt x="1350123" y="4390483"/>
                <a:pt x="1311312" y="4389405"/>
              </a:cubicBezTo>
              <a:cubicBezTo>
                <a:pt x="966845" y="4379837"/>
                <a:pt x="714373" y="4330167"/>
                <a:pt x="714375" y="4271966"/>
              </a:cubicBezTo>
              <a:lnTo>
                <a:pt x="714375" y="2314570"/>
              </a:lnTo>
              <a:cubicBezTo>
                <a:pt x="714375" y="2248816"/>
                <a:pt x="394538" y="2195512"/>
                <a:pt x="0" y="2195512"/>
              </a:cubicBezTo>
              <a:cubicBezTo>
                <a:pt x="394537" y="2195512"/>
                <a:pt x="714374" y="2142208"/>
                <a:pt x="714375" y="2076454"/>
              </a:cubicBezTo>
              <a:lnTo>
                <a:pt x="714375" y="119058"/>
              </a:lnTo>
              <a:cubicBezTo>
                <a:pt x="714377" y="60858"/>
                <a:pt x="966849" y="11188"/>
                <a:pt x="1311312" y="1621"/>
              </a:cubicBezTo>
              <a:cubicBezTo>
                <a:pt x="1350124" y="543"/>
                <a:pt x="1389403" y="1"/>
                <a:pt x="1428750" y="1"/>
              </a:cubicBezTo>
            </a:path>
          </a:pathLst>
        </a:custGeom>
      </cdr:spPr>
      <cdr:style>
        <a:lnRef xmlns:a="http://schemas.openxmlformats.org/drawingml/2006/main" idx="2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0.23934</cdr:x>
      <cdr:y>0.13261</cdr:y>
    </cdr:from>
    <cdr:to>
      <cdr:x>0.38791</cdr:x>
      <cdr:y>0.16632</cdr:y>
    </cdr:to>
    <cdr:sp macro="" textlink="">
      <cdr:nvSpPr>
        <cdr:cNvPr id="4" name="TextBox 3"/>
        <cdr:cNvSpPr txBox="1"/>
      </cdr:nvSpPr>
      <cdr:spPr>
        <a:xfrm xmlns:a="http://schemas.openxmlformats.org/drawingml/2006/main" flipV="1">
          <a:off x="1812335" y="947309"/>
          <a:ext cx="1125028" cy="240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l"/>
          <a:r>
            <a:rPr lang="ru-RU" sz="1400" b="1">
              <a:solidFill>
                <a:srgbClr val="7030A0"/>
              </a:solidFill>
            </a:rPr>
            <a:t> -  - - - - - -  - -</a:t>
          </a:r>
        </a:p>
      </cdr:txBody>
    </cdr:sp>
  </cdr:relSizeAnchor>
  <cdr:relSizeAnchor xmlns:cdr="http://schemas.openxmlformats.org/drawingml/2006/chartDrawing">
    <cdr:from>
      <cdr:x>0.08065</cdr:x>
      <cdr:y>0.4769</cdr:y>
    </cdr:from>
    <cdr:to>
      <cdr:x>0.15561</cdr:x>
      <cdr:y>0.52533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14380" y="3116146"/>
          <a:ext cx="664062" cy="316450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48,1%</a:t>
          </a:r>
          <a:endParaRPr lang="ru-RU" sz="14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0.13822</cdr:x>
      <cdr:y>0.49801</cdr:y>
    </cdr:from>
    <cdr:to>
      <cdr:x>0.28632</cdr:x>
      <cdr:y>0.57748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3451" y="3581400"/>
          <a:ext cx="1000125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b="1">
              <a:solidFill>
                <a:schemeClr val="bg1"/>
              </a:solidFill>
            </a:rPr>
            <a:t>508,3 млн.руб.</a:t>
          </a:r>
        </a:p>
      </cdr:txBody>
    </cdr:sp>
  </cdr:relSizeAnchor>
  <cdr:relSizeAnchor xmlns:cdr="http://schemas.openxmlformats.org/drawingml/2006/chartDrawing">
    <cdr:from>
      <cdr:x>0.2439</cdr:x>
      <cdr:y>0.2561</cdr:y>
    </cdr:from>
    <cdr:to>
      <cdr:x>0.33333</cdr:x>
      <cdr:y>0.36585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43140" y="1500198"/>
          <a:ext cx="785818" cy="6429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100" b="1" dirty="0">
              <a:solidFill>
                <a:sysClr val="windowText" lastClr="000000"/>
              </a:solidFill>
            </a:rPr>
            <a:t>   </a:t>
          </a:r>
          <a:r>
            <a:rPr lang="ru-RU" sz="1100" b="1" dirty="0" smtClean="0">
              <a:solidFill>
                <a:sysClr val="windowText" lastClr="000000"/>
              </a:solidFill>
            </a:rPr>
            <a:t>52,5 млн.руб.</a:t>
          </a:r>
          <a:endParaRPr lang="ru-RU" sz="1100" b="1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0.26169</cdr:x>
      <cdr:y>0.37132</cdr:y>
    </cdr:from>
    <cdr:to>
      <cdr:x>0.39506</cdr:x>
      <cdr:y>0.41528</cdr:y>
    </cdr:to>
    <cdr:sp macro="" textlink="">
      <cdr:nvSpPr>
        <cdr:cNvPr id="4" name="TextBox 3"/>
        <cdr:cNvSpPr txBox="1"/>
      </cdr:nvSpPr>
      <cdr:spPr>
        <a:xfrm xmlns:a="http://schemas.openxmlformats.org/drawingml/2006/main" rot="19643075">
          <a:off x="2299445" y="2175133"/>
          <a:ext cx="1171905" cy="2575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100" b="1" dirty="0" smtClean="0">
              <a:solidFill>
                <a:sysClr val="windowText" lastClr="000000"/>
              </a:solidFill>
            </a:rPr>
            <a:t>35,9 </a:t>
          </a:r>
          <a:r>
            <a:rPr lang="ru-RU" sz="1100" b="1" dirty="0">
              <a:solidFill>
                <a:sysClr val="windowText" lastClr="000000"/>
              </a:solidFill>
            </a:rPr>
            <a:t>млн.руб.</a:t>
          </a:r>
        </a:p>
      </cdr:txBody>
    </cdr:sp>
  </cdr:relSizeAnchor>
  <cdr:relSizeAnchor xmlns:cdr="http://schemas.openxmlformats.org/drawingml/2006/chartDrawing">
    <cdr:from>
      <cdr:x>0.3022</cdr:x>
      <cdr:y>0.39461</cdr:y>
    </cdr:from>
    <cdr:to>
      <cdr:x>0.41342</cdr:x>
      <cdr:y>0.43741</cdr:y>
    </cdr:to>
    <cdr:sp macro="" textlink="">
      <cdr:nvSpPr>
        <cdr:cNvPr id="5" name="TextBox 4"/>
        <cdr:cNvSpPr txBox="1"/>
      </cdr:nvSpPr>
      <cdr:spPr>
        <a:xfrm xmlns:a="http://schemas.openxmlformats.org/drawingml/2006/main" rot="20325948">
          <a:off x="2655434" y="2311605"/>
          <a:ext cx="977276" cy="2507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b="1" dirty="0" smtClean="0">
              <a:solidFill>
                <a:schemeClr val="bg1"/>
              </a:solidFill>
            </a:rPr>
            <a:t>29,6 </a:t>
          </a:r>
          <a:r>
            <a:rPr lang="ru-RU" sz="1100" b="1" dirty="0">
              <a:solidFill>
                <a:schemeClr val="bg1"/>
              </a:solidFill>
            </a:rPr>
            <a:t>млн.руб</a:t>
          </a:r>
          <a:r>
            <a:rPr lang="ru-RU" sz="1100" dirty="0">
              <a:solidFill>
                <a:schemeClr val="bg1"/>
              </a:solidFill>
            </a:rPr>
            <a:t>.</a:t>
          </a:r>
        </a:p>
      </cdr:txBody>
    </cdr:sp>
  </cdr:relSizeAnchor>
  <cdr:relSizeAnchor xmlns:cdr="http://schemas.openxmlformats.org/drawingml/2006/chartDrawing">
    <cdr:from>
      <cdr:x>0.72496</cdr:x>
      <cdr:y>0.56291</cdr:y>
    </cdr:from>
    <cdr:to>
      <cdr:x>0.87447</cdr:x>
      <cdr:y>0.6053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895827" y="4048097"/>
          <a:ext cx="1009675" cy="304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b="1"/>
            <a:t>11,4 млн.руб</a:t>
          </a:r>
          <a:r>
            <a:rPr lang="ru-RU" sz="1100"/>
            <a:t>.</a:t>
          </a:r>
        </a:p>
      </cdr:txBody>
    </cdr:sp>
  </cdr:relSizeAnchor>
  <cdr:relSizeAnchor xmlns:cdr="http://schemas.openxmlformats.org/drawingml/2006/chartDrawing">
    <cdr:from>
      <cdr:x>0.52609</cdr:x>
      <cdr:y>0.5298</cdr:y>
    </cdr:from>
    <cdr:to>
      <cdr:x>0.67983</cdr:x>
      <cdr:y>0.57483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552804" y="3809990"/>
          <a:ext cx="1038247" cy="3238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b="1"/>
            <a:t>19,3 млн.руб.</a:t>
          </a:r>
        </a:p>
      </cdr:txBody>
    </cdr:sp>
  </cdr:relSizeAnchor>
  <cdr:relSizeAnchor xmlns:cdr="http://schemas.openxmlformats.org/drawingml/2006/chartDrawing">
    <cdr:from>
      <cdr:x>0.55289</cdr:x>
      <cdr:y>0.31707</cdr:y>
    </cdr:from>
    <cdr:to>
      <cdr:x>0.6629</cdr:x>
      <cdr:y>0.36585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858174" y="1857389"/>
          <a:ext cx="966644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b="1" dirty="0"/>
            <a:t>6,4 млн.руб.</a:t>
          </a:r>
        </a:p>
      </cdr:txBody>
    </cdr:sp>
  </cdr:relSizeAnchor>
  <cdr:relSizeAnchor xmlns:cdr="http://schemas.openxmlformats.org/drawingml/2006/chartDrawing">
    <cdr:from>
      <cdr:x>0.65585</cdr:x>
      <cdr:y>0.23171</cdr:y>
    </cdr:from>
    <cdr:to>
      <cdr:x>0.76305</cdr:x>
      <cdr:y>0.29268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762871" y="1357323"/>
          <a:ext cx="941952" cy="3571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b="1" dirty="0">
              <a:solidFill>
                <a:schemeClr val="bg1"/>
              </a:solidFill>
            </a:rPr>
            <a:t>5,8 млн.руб.</a:t>
          </a:r>
        </a:p>
      </cdr:txBody>
    </cdr:sp>
  </cdr:relSizeAnchor>
  <cdr:relSizeAnchor xmlns:cdr="http://schemas.openxmlformats.org/drawingml/2006/chartDrawing">
    <cdr:from>
      <cdr:x>0.73061</cdr:x>
      <cdr:y>0.3404</cdr:y>
    </cdr:from>
    <cdr:to>
      <cdr:x>0.84908</cdr:x>
      <cdr:y>0.39205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933956" y="2447948"/>
          <a:ext cx="800055" cy="3714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b="1">
              <a:solidFill>
                <a:schemeClr val="bg1"/>
              </a:solidFill>
            </a:rPr>
            <a:t>5,1 млн.руб.</a:t>
          </a:r>
        </a:p>
      </cdr:txBody>
    </cdr:sp>
  </cdr:relSizeAnchor>
  <cdr:relSizeAnchor xmlns:cdr="http://schemas.openxmlformats.org/drawingml/2006/chartDrawing">
    <cdr:from>
      <cdr:x>0.78419</cdr:x>
      <cdr:y>0.39205</cdr:y>
    </cdr:from>
    <cdr:to>
      <cdr:x>0.89562</cdr:x>
      <cdr:y>0.43576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5295841" y="2819408"/>
          <a:ext cx="752512" cy="3143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b="1">
              <a:solidFill>
                <a:schemeClr val="bg1"/>
              </a:solidFill>
            </a:rPr>
            <a:t>3,3 млн.руб.</a:t>
          </a:r>
        </a:p>
      </cdr:txBody>
    </cdr:sp>
  </cdr:relSizeAnchor>
  <cdr:relSizeAnchor xmlns:cdr="http://schemas.openxmlformats.org/drawingml/2006/chartDrawing">
    <cdr:from>
      <cdr:x>0.78138</cdr:x>
      <cdr:y>0.4649</cdr:y>
    </cdr:from>
    <cdr:to>
      <cdr:x>0.92666</cdr:x>
      <cdr:y>0.50596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5276859" y="3343281"/>
          <a:ext cx="981108" cy="2952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chemeClr val="bg1"/>
              </a:solidFill>
            </a:rPr>
            <a:t>3,5 </a:t>
          </a:r>
          <a:r>
            <a:rPr lang="ru-RU" sz="1100" b="1" dirty="0">
              <a:solidFill>
                <a:schemeClr val="bg1"/>
              </a:solidFill>
            </a:rPr>
            <a:t>млн.руб.</a:t>
          </a:r>
        </a:p>
      </cdr:txBody>
    </cdr:sp>
  </cdr:relSizeAnchor>
  <cdr:relSizeAnchor xmlns:cdr="http://schemas.openxmlformats.org/drawingml/2006/chartDrawing">
    <cdr:from>
      <cdr:x>0.79267</cdr:x>
      <cdr:y>0.5122</cdr:y>
    </cdr:from>
    <cdr:to>
      <cdr:x>0.93512</cdr:x>
      <cdr:y>0.54878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6965091" y="3000396"/>
          <a:ext cx="1251690" cy="2143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b="1" dirty="0">
              <a:solidFill>
                <a:schemeClr val="bg1"/>
              </a:solidFill>
            </a:rPr>
            <a:t>1,5 млн.руб</a:t>
          </a:r>
          <a:r>
            <a:rPr lang="ru-RU" sz="1100" b="1" dirty="0"/>
            <a:t>.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0.40418</cdr:x>
      <cdr:y>0.43563</cdr:y>
    </cdr:from>
    <cdr:to>
      <cdr:x>0.56718</cdr:x>
      <cdr:y>0.53892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95674" y="2771775"/>
          <a:ext cx="1409700" cy="657225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/>
            <a:t>1 439,3 млн.рублей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0.53333</cdr:x>
      <cdr:y>0.33333</cdr:y>
    </cdr:from>
    <cdr:to>
      <cdr:x>0.58201</cdr:x>
      <cdr:y>0.3682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 flipV="1">
          <a:off x="3429024" y="1928826"/>
          <a:ext cx="312984" cy="201774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0.24127</cdr:x>
      <cdr:y>0.35318</cdr:y>
    </cdr:from>
    <cdr:to>
      <cdr:x>0.42116</cdr:x>
      <cdr:y>0.5641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029227" y="1666875"/>
          <a:ext cx="1512984" cy="995491"/>
        </a:xfrm>
        <a:prstGeom xmlns:a="http://schemas.openxmlformats.org/drawingml/2006/main" prst="rect">
          <a:avLst/>
        </a:prstGeom>
        <a:noFill xmlns:a="http://schemas.openxmlformats.org/drawingml/2006/main"/>
        <a:effectLst xmlns:a="http://schemas.openxmlformats.org/drawingml/2006/main">
          <a:glow rad="228600">
            <a:schemeClr val="accent1">
              <a:satMod val="175000"/>
              <a:alpha val="40000"/>
            </a:schemeClr>
          </a:glow>
        </a:effectLst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endParaRPr lang="ru-RU" sz="2000" b="1" u="sng" dirty="0" smtClean="0"/>
        </a:p>
        <a:p xmlns:a="http://schemas.openxmlformats.org/drawingml/2006/main">
          <a:pPr algn="ctr"/>
          <a:r>
            <a:rPr lang="ru-RU" sz="2000" b="1" u="sng" dirty="0" smtClean="0"/>
            <a:t>2019 </a:t>
          </a:r>
          <a:r>
            <a:rPr lang="ru-RU" sz="2000" b="1" u="sng" dirty="0"/>
            <a:t>год     1</a:t>
          </a:r>
          <a:r>
            <a:rPr lang="ru-RU" sz="2000" b="1" u="sng" baseline="0" dirty="0"/>
            <a:t> 196,4</a:t>
          </a:r>
        </a:p>
        <a:p xmlns:a="http://schemas.openxmlformats.org/drawingml/2006/main">
          <a:pPr algn="ctr"/>
          <a:r>
            <a:rPr lang="ru-RU" sz="2000" b="1" baseline="0" dirty="0">
              <a:solidFill>
                <a:sysClr val="windowText" lastClr="000000"/>
              </a:solidFill>
              <a:latin typeface="+mn-lt"/>
              <a:ea typeface="+mn-ea"/>
              <a:cs typeface="+mn-cs"/>
            </a:rPr>
            <a:t>83,1%</a:t>
          </a:r>
          <a:r>
            <a:rPr lang="ru-RU" sz="2000" b="1" dirty="0">
              <a:solidFill>
                <a:sysClr val="windowText" lastClr="000000"/>
              </a:solidFill>
              <a:latin typeface="+mn-lt"/>
              <a:ea typeface="+mn-ea"/>
              <a:cs typeface="+mn-cs"/>
            </a:rPr>
            <a:t>    </a:t>
          </a:r>
          <a:r>
            <a:rPr lang="ru-RU" sz="2000" b="1" u="sng" baseline="0" dirty="0"/>
            <a:t/>
          </a:r>
          <a:br>
            <a:rPr lang="ru-RU" sz="2000" b="1" u="sng" baseline="0" dirty="0"/>
          </a:br>
          <a:r>
            <a:rPr lang="ru-RU" sz="2000" b="1" u="none" dirty="0"/>
            <a:t>   </a:t>
          </a:r>
        </a:p>
      </cdr:txBody>
    </cdr:sp>
  </cdr:relSizeAnchor>
  <cdr:relSizeAnchor xmlns:cdr="http://schemas.openxmlformats.org/drawingml/2006/chartDrawing">
    <cdr:from>
      <cdr:x>0.52222</cdr:x>
      <cdr:y>0.28395</cdr:y>
    </cdr:from>
    <cdr:to>
      <cdr:x>0.54595</cdr:x>
      <cdr:y>0.32899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 flipV="1">
          <a:off x="3357586" y="1643074"/>
          <a:ext cx="152570" cy="26062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8575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0.20513</cdr:x>
      <cdr:y>0.52373</cdr:y>
    </cdr:from>
    <cdr:to>
      <cdr:x>0.48205</cdr:x>
      <cdr:y>0.68136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1" y="2943225"/>
          <a:ext cx="2057400" cy="885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endParaRPr lang="ru-RU" sz="1800" b="1" dirty="0"/>
        </a:p>
      </cdr:txBody>
    </cdr:sp>
  </cdr:relSizeAnchor>
  <cdr:relSizeAnchor xmlns:cdr="http://schemas.openxmlformats.org/drawingml/2006/chartDrawing">
    <cdr:from>
      <cdr:x>0.20513</cdr:x>
      <cdr:y>0.52373</cdr:y>
    </cdr:from>
    <cdr:to>
      <cdr:x>0.48205</cdr:x>
      <cdr:y>0.68136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524001" y="2943225"/>
          <a:ext cx="2057400" cy="885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/>
            <a:t>2019 </a:t>
          </a:r>
          <a:r>
            <a:rPr lang="ru-RU" sz="1800" b="1" dirty="0"/>
            <a:t>год</a:t>
          </a:r>
        </a:p>
        <a:p xmlns:a="http://schemas.openxmlformats.org/drawingml/2006/main">
          <a:pPr algn="ctr"/>
          <a:r>
            <a:rPr lang="ru-RU" sz="1800" b="1" dirty="0"/>
            <a:t>1 </a:t>
          </a:r>
          <a:r>
            <a:rPr lang="ru-RU" sz="1800" b="1" dirty="0" smtClean="0"/>
            <a:t>195,1 </a:t>
          </a:r>
          <a:r>
            <a:rPr lang="ru-RU" sz="1800" b="1" dirty="0"/>
            <a:t>млн.руб.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8F609F7-A588-4F8F-9070-9E682A1DB9C5}" type="datetimeFigureOut">
              <a:rPr lang="ru-RU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668CB51-3441-4C9A-860A-B165C308D2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62797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674E15-F195-45A5-8380-B82EAE02AF23}" type="datetimeFigureOut">
              <a:rPr lang="ru-RU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7DA405E-BFD6-426C-B3D2-A6147AF460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08229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7DA405E-BFD6-426C-B3D2-A6147AF4607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7DA405E-BFD6-426C-B3D2-A6147AF46072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7DA405E-BFD6-426C-B3D2-A6147AF46072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57BAF-BCFC-4F45-9B51-0C2F2F0C4047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8993A-7431-444E-8C26-7D04026F7D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D5FED-35D0-470C-AB8B-AAE6A31752FE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A0A57-7602-4C41-9FEC-01CEEADCE7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6C0BD-AFA9-4C2D-85BF-473F5AE134B7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F5DB1-5540-45BC-A47C-095BF3EFC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2D3D8-6DDB-4765-8049-582291765B7C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21443-1F98-49D9-8292-4C64DFF758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DA497-9B4B-45C4-B932-F410DDBD6EB3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C82CC-D0D0-4033-9F11-46939C34CB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36B4F-2180-4DF8-A6B0-C8B410423462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8686F-B22F-4869-8A77-6286DCA55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0E00E-16F8-4A57-88C2-09B2725B599F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0A520-B783-47D0-9734-B25E50CB87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7A853-A48F-4C94-A580-B3217EB6AC63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FBBB3-7949-4333-8493-741DDFA309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E3F6D-65BA-4CDD-816B-00C256E39481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E638A-5784-4FBB-8B97-8CC1EC2FC7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B9CE1-4A2F-48D1-95D5-E5A741CBF7C5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91E94-E13D-45D7-BCDB-412C8244CA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7F4A6-0782-4C4B-B11B-5F3B229A9C05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95A27-8AD2-4810-91F5-A8DFBE12DF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0B68A1-7FD0-4411-BF24-3691939C8718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089162-C7E8-4884-89F0-097F26DECF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hyperlink" Target="http://go.mail.ru/redir?via_page=1&amp;type=sr&amp;redir=eJzLKCkpsNLXz0stL9YrzcssSEzO1isq1Tc1NjMy1mdgMDQ1NDQytrQ0N2cwWJp80Wjm3LOiaQcbd6zZ6AYAJw0UCA" TargetMode="External"/><Relationship Id="rId3" Type="http://schemas.openxmlformats.org/officeDocument/2006/relationships/hyperlink" Target="http://go.mail.ru/redir?via_page=1&amp;type=sr&amp;redir=eJzLKCkpsNLXL06sTMzTTUzJ1Ssq1c9LLS_WNzIwNNdNz0_Rz03Mgkjnp-cXFWfr5pfkppZk5uimpObpFuQnpaZU6mWU5OYwMBiaGhoaGRuZmBgxRPxKXvXYgjsuqS610WTaYhMAMx0j4Q" TargetMode="External"/><Relationship Id="rId7" Type="http://schemas.openxmlformats.org/officeDocument/2006/relationships/hyperlink" Target="http://go.mail.ru/redir?via_page=1&amp;type=sr&amp;redir=eJzLKCkpKLbS1y9OrEzMy0_PLyrO1svMS8vXT8pPLErRL8kvyEwu1rcwNTQ11i3OLkst0i3TTU7NKylK1QUqzk9J1E1JLSnOBurWLcjJL87ISEzJTtRnYDA0NTQ0MjYwMrdgmOASccH5SRvPtUtHeUzXL7IBAHS4KcI" TargetMode="External"/><Relationship Id="rId12" Type="http://schemas.openxmlformats.org/officeDocument/2006/relationships/image" Target="../media/image7.jpeg"/><Relationship Id="rId2" Type="http://schemas.openxmlformats.org/officeDocument/2006/relationships/image" Target="../media/image1.png"/><Relationship Id="rId16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hyperlink" Target="http://go.mail.ru/redir?via_page=1&amp;type=sr&amp;redir=eJzLKCkpKLbS1y9OSc1JzMsvzUss1isq1U_KyU8v1rcvTk0sSs6wVXUxVLUwVHUxUHUyALPdwGwXMOmqCxayAJPGMDZQwhSmCK7ZEcUIIwMwF6IFqoyBwdDU0NDIxMzExILBoCNZ5eWKqRV_jnhJnk7RaAYAqQEtAg" TargetMode="External"/><Relationship Id="rId5" Type="http://schemas.openxmlformats.org/officeDocument/2006/relationships/image" Target="../media/image3.jpeg"/><Relationship Id="rId15" Type="http://schemas.openxmlformats.org/officeDocument/2006/relationships/hyperlink" Target="http://go.mail.ru/redir?via_page=1&amp;type=sr&amp;redir=eJzLKCkpsNLXLy8v10srSi3OSC3SKyrVNzIwNNQ3sNQ3NNXPTszWTUnNSUwtKa5M1C0qLS7OzszSTcypLM3NzMvM0rcvSi3IqSzJT87PtTW1sDCxYGAwNDU0NDI2NDGzZJhcM13hx4Sjp9rWnIg4bvZtFQBUFCht" TargetMode="External"/><Relationship Id="rId10" Type="http://schemas.openxmlformats.org/officeDocument/2006/relationships/image" Target="../media/image6.jpeg"/><Relationship Id="rId4" Type="http://schemas.openxmlformats.org/officeDocument/2006/relationships/image" Target="../media/image2.jpeg"/><Relationship Id="rId9" Type="http://schemas.openxmlformats.org/officeDocument/2006/relationships/hyperlink" Target="http://go.mail.ru/redir?via_page=1&amp;type=sr&amp;redir=eJzLKCkpsNLXL0nMLM5ILUnOz9VLyddLzNXPSy0v1rcvSExPtTRnYDA0NTQ0MjYwNjZlOP79yJXNq3J_d6-2_n7ZM6cGAPreGW0" TargetMode="External"/><Relationship Id="rId1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6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ayan-adm.ru/" TargetMode="External"/><Relationship Id="rId2" Type="http://schemas.openxmlformats.org/officeDocument/2006/relationships/hyperlink" Target="mailto:bfu.sayanogorsk@mail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1"/>
            <a:ext cx="1247775" cy="150017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pic>
        <p:nvPicPr>
          <p:cNvPr id="35" name="preview-image" descr="http://sayan-adm.ru/assets/images/news2017/b_polk.jpg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74" y="4572008"/>
            <a:ext cx="2643206" cy="1928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2214546" y="3000372"/>
            <a:ext cx="4643470" cy="15001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35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 ДЛЯ ГРАЖДАН (Бюджет муниципального образования город Саяногорск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35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на 2019-2021 годы)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8" name="preview-image" descr="http://r-19.ru/upload/iblock/e52/%D0%A1%D0%BF%D0%B0%D1%80%D1%82%D0%B0%D0%BA%D0%B8%D0%B0%D0%B4%D0%B0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2714620"/>
            <a:ext cx="192882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review-image" descr="http://adi19.ru/wp-content/uploads/2013/05/2013-05-01_Pervomaj_Pugacheva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00892" y="2714620"/>
            <a:ext cx="192882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review-image" descr="https://sayanogorsk.info/attach/id/102099/view/800/image.jpg">
            <a:hlinkClick r:id="rId7" tgtFrame="&quot;_blank&quot;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58" y="4572008"/>
            <a:ext cx="2714644" cy="1928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" name="preview-image" descr="http://taishetcom.do.am/_nw/13/53831541.jpg">
            <a:hlinkClick r:id="rId9" tgtFrame="&quot;_blank&quot;"/>
          </p:cNvPr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357554" y="4572008"/>
            <a:ext cx="2500330" cy="1928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6" name="preview-image" descr="https://sdelanounas.ru/i/a/w/1/f_aW1nLWZvdGtpLnlhbmRleC5ydS9nZXQvNTEwOS85MjYzMDk0Ny40ODMvMF9jZmNlOV9lNGI4MWVmZF9vcmlnLmpwZz9fX2lkPTYwNTc4.jpeg">
            <a:hlinkClick r:id="rId11" tgtFrame="&quot;_blank&quot;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215074" y="357166"/>
            <a:ext cx="2714644" cy="2071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7" name="preview-image" descr="http://news.unipack.ru/light_editor_img/.thumbs/images/2015-2-5/file1423045977.jpg">
            <a:hlinkClick r:id="rId13" tgtFrame="&quot;_blank&quot;"/>
          </p:cNvPr>
          <p:cNvPicPr/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85720" y="428604"/>
            <a:ext cx="2786082" cy="2071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preview-image" descr="http://www.fresher.ru/images8/kak-delaetsya-russkij-alyuminij/big/14.jpg">
            <a:hlinkClick r:id="rId15" tgtFrame="&quot;_blank&quot;"/>
          </p:cNvPr>
          <p:cNvPicPr/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571868" y="1500174"/>
            <a:ext cx="2214578" cy="15001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pic>
        <p:nvPicPr>
          <p:cNvPr id="3708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642918"/>
            <a:ext cx="5903912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090" name="Прямоугольник 9"/>
          <p:cNvSpPr>
            <a:spLocks noChangeArrowheads="1"/>
          </p:cNvSpPr>
          <p:nvPr/>
        </p:nvSpPr>
        <p:spPr bwMode="auto">
          <a:xfrm>
            <a:off x="1928794" y="642918"/>
            <a:ext cx="55125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latin typeface="Calibri" pitchFamily="34" charset="0"/>
              </a:rPr>
              <a:t>Основные направления расходов на </a:t>
            </a:r>
            <a:r>
              <a:rPr lang="ru-RU" b="1" dirty="0" smtClean="0">
                <a:latin typeface="Calibri" pitchFamily="34" charset="0"/>
              </a:rPr>
              <a:t>2019 - 2021 </a:t>
            </a:r>
            <a:r>
              <a:rPr lang="ru-RU" b="1" dirty="0">
                <a:latin typeface="Calibri" pitchFamily="34" charset="0"/>
              </a:rPr>
              <a:t>годы</a:t>
            </a:r>
            <a:endParaRPr lang="ru-RU" dirty="0">
              <a:latin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9389" y="1268414"/>
            <a:ext cx="2160587" cy="2232025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2700000" scaled="0"/>
          </a:gradFill>
          <a:ln w="9525">
            <a:noFill/>
            <a:miter lim="800000"/>
            <a:headEnd/>
            <a:tailEnd/>
          </a:ln>
          <a:effectLst/>
        </p:spPr>
      </p:pic>
      <p:sp>
        <p:nvSpPr>
          <p:cNvPr id="37092" name="Прямоугольник 11"/>
          <p:cNvSpPr>
            <a:spLocks noChangeArrowheads="1"/>
          </p:cNvSpPr>
          <p:nvPr/>
        </p:nvSpPr>
        <p:spPr bwMode="auto">
          <a:xfrm>
            <a:off x="250826" y="1335089"/>
            <a:ext cx="2017713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300" b="1" dirty="0">
                <a:solidFill>
                  <a:srgbClr val="000000"/>
                </a:solidFill>
                <a:latin typeface="Times New Roman" pitchFamily="18" charset="0"/>
              </a:rPr>
              <a:t>Социально-значимые расходы</a:t>
            </a:r>
            <a:r>
              <a:rPr lang="ru-RU" sz="13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ru-RU" sz="1300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ru-RU" sz="1300" dirty="0">
                <a:latin typeface="Times New Roman" pitchFamily="18" charset="0"/>
              </a:rPr>
              <a:t>заработная плата работников всех муниципальных учреждений, публичные нормативные обязательства, расходы по оплате коммунальных услуг учреждений)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486126" y="1281716"/>
            <a:ext cx="2084175" cy="2214533"/>
          </a:xfrm>
          <a:prstGeom prst="rect">
            <a:avLst/>
          </a:prstGeom>
          <a:gradFill>
            <a:gsLst>
              <a:gs pos="44000">
                <a:schemeClr val="accent5">
                  <a:lumMod val="50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</p:pic>
      <p:sp>
        <p:nvSpPr>
          <p:cNvPr id="37094" name="Прямоугольник 12"/>
          <p:cNvSpPr>
            <a:spLocks noChangeArrowheads="1"/>
          </p:cNvSpPr>
          <p:nvPr/>
        </p:nvSpPr>
        <p:spPr bwMode="auto">
          <a:xfrm>
            <a:off x="2547938" y="1341439"/>
            <a:ext cx="188436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300" b="1" dirty="0">
                <a:solidFill>
                  <a:srgbClr val="000000"/>
                </a:solidFill>
                <a:latin typeface="Times New Roman" pitchFamily="18" charset="0"/>
              </a:rPr>
              <a:t>Первоочередные расходы</a:t>
            </a:r>
            <a:r>
              <a:rPr lang="ru-RU" sz="13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ru-RU" sz="1300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ru-RU" sz="1300" dirty="0">
                <a:latin typeface="Times New Roman" pitchFamily="18" charset="0"/>
              </a:rPr>
              <a:t>расходы по оплате различного рода услуг )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763067" y="1275387"/>
            <a:ext cx="2008658" cy="2220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096" name="Прямоугольник 13"/>
          <p:cNvSpPr>
            <a:spLocks noChangeArrowheads="1"/>
          </p:cNvSpPr>
          <p:nvPr/>
        </p:nvSpPr>
        <p:spPr bwMode="auto">
          <a:xfrm>
            <a:off x="4859340" y="1341439"/>
            <a:ext cx="1800225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300" b="1" dirty="0">
                <a:solidFill>
                  <a:srgbClr val="000000"/>
                </a:solidFill>
                <a:latin typeface="Times New Roman" pitchFamily="18" charset="0"/>
              </a:rPr>
              <a:t>Прочие расходы</a:t>
            </a:r>
            <a:r>
              <a:rPr lang="ru-RU" sz="13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ru-RU" sz="1300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ru-RU" sz="1300" dirty="0">
                <a:latin typeface="Times New Roman" pitchFamily="18" charset="0"/>
              </a:rPr>
              <a:t>расходы по оплате различного рода услуг, связанных с содержанием имущества, приобретение оборудования )</a:t>
            </a: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883400" y="1285876"/>
            <a:ext cx="2160588" cy="2214563"/>
          </a:xfrm>
          <a:prstGeom prst="rect">
            <a:avLst/>
          </a:prstGeom>
          <a:gradFill>
            <a:gsLst>
              <a:gs pos="40000">
                <a:schemeClr val="accent5">
                  <a:lumMod val="50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</p:pic>
      <p:sp>
        <p:nvSpPr>
          <p:cNvPr id="37098" name="Прямоугольник 11"/>
          <p:cNvSpPr>
            <a:spLocks noChangeArrowheads="1"/>
          </p:cNvSpPr>
          <p:nvPr/>
        </p:nvSpPr>
        <p:spPr bwMode="auto">
          <a:xfrm>
            <a:off x="6877052" y="1330325"/>
            <a:ext cx="2022475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"/>
            <a:r>
              <a:rPr lang="ru-RU" sz="1300" b="1" dirty="0">
                <a:solidFill>
                  <a:srgbClr val="000000"/>
                </a:solidFill>
                <a:latin typeface="Times New Roman" pitchFamily="18" charset="0"/>
              </a:rPr>
              <a:t>Условно-утвержденные расходы</a:t>
            </a:r>
            <a:r>
              <a:rPr lang="ru-RU" sz="1300" dirty="0">
                <a:latin typeface="Times New Roman" pitchFamily="18" charset="0"/>
              </a:rPr>
              <a:t> </a:t>
            </a:r>
          </a:p>
          <a:p>
            <a:pPr algn="ctr" fontAlgn="b"/>
            <a:r>
              <a:rPr lang="ru-RU" sz="1300" dirty="0">
                <a:latin typeface="Times New Roman" pitchFamily="18" charset="0"/>
              </a:rPr>
              <a:t>(расходы не распределенные по конкретным направлениям и которые могут быть направлены при необходимости на любое из них)</a:t>
            </a:r>
          </a:p>
        </p:txBody>
      </p:sp>
      <p:sp>
        <p:nvSpPr>
          <p:cNvPr id="37099" name="Прямоугольник 19"/>
          <p:cNvSpPr>
            <a:spLocks noChangeArrowheads="1"/>
          </p:cNvSpPr>
          <p:nvPr/>
        </p:nvSpPr>
        <p:spPr bwMode="auto">
          <a:xfrm>
            <a:off x="684213" y="3573464"/>
            <a:ext cx="78581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i="1" dirty="0">
                <a:latin typeface="Calibri" pitchFamily="34" charset="0"/>
              </a:rPr>
              <a:t>Структура расходов бюджета муниципального образования город Саяногорск на </a:t>
            </a:r>
            <a:r>
              <a:rPr lang="ru-RU" sz="2000" b="1" i="1" dirty="0" smtClean="0">
                <a:latin typeface="Calibri" pitchFamily="34" charset="0"/>
              </a:rPr>
              <a:t>2019 </a:t>
            </a:r>
            <a:r>
              <a:rPr lang="ru-RU" sz="2000" b="1" i="1" dirty="0">
                <a:latin typeface="Calibri" pitchFamily="34" charset="0"/>
              </a:rPr>
              <a:t>– </a:t>
            </a:r>
            <a:r>
              <a:rPr lang="ru-RU" sz="2000" b="1" i="1" dirty="0" smtClean="0">
                <a:latin typeface="Calibri" pitchFamily="34" charset="0"/>
              </a:rPr>
              <a:t>2021 </a:t>
            </a:r>
            <a:r>
              <a:rPr lang="ru-RU" sz="2000" b="1" i="1" dirty="0">
                <a:latin typeface="Calibri" pitchFamily="34" charset="0"/>
              </a:rPr>
              <a:t>годы</a:t>
            </a:r>
            <a:endParaRPr lang="ru-RU" sz="2000" i="1" dirty="0">
              <a:latin typeface="Calibri" pitchFamily="34" charset="0"/>
            </a:endParaRPr>
          </a:p>
        </p:txBody>
      </p:sp>
      <p:sp>
        <p:nvSpPr>
          <p:cNvPr id="37100" name="Прямоугольник 22"/>
          <p:cNvSpPr>
            <a:spLocks noChangeArrowheads="1"/>
          </p:cNvSpPr>
          <p:nvPr/>
        </p:nvSpPr>
        <p:spPr bwMode="auto">
          <a:xfrm>
            <a:off x="571472" y="4143380"/>
            <a:ext cx="16368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i="1" dirty="0" smtClean="0">
                <a:latin typeface="Calibri" pitchFamily="34" charset="0"/>
              </a:rPr>
              <a:t>2019 </a:t>
            </a:r>
            <a:r>
              <a:rPr lang="ru-RU" sz="1600" b="1" i="1" dirty="0">
                <a:latin typeface="Calibri" pitchFamily="34" charset="0"/>
              </a:rPr>
              <a:t>год</a:t>
            </a:r>
          </a:p>
          <a:p>
            <a:pPr algn="ctr"/>
            <a:r>
              <a:rPr lang="ru-RU" sz="1600" b="1" i="1" dirty="0" smtClean="0">
                <a:latin typeface="Calibri" pitchFamily="34" charset="0"/>
              </a:rPr>
              <a:t>1 439,3 млн.руб</a:t>
            </a:r>
            <a:r>
              <a:rPr lang="ru-RU" sz="1600" b="1" i="1" dirty="0">
                <a:latin typeface="Calibri" pitchFamily="34" charset="0"/>
              </a:rPr>
              <a:t>.</a:t>
            </a:r>
          </a:p>
        </p:txBody>
      </p:sp>
      <p:sp>
        <p:nvSpPr>
          <p:cNvPr id="37101" name="Прямоугольник 22"/>
          <p:cNvSpPr>
            <a:spLocks noChangeArrowheads="1"/>
          </p:cNvSpPr>
          <p:nvPr/>
        </p:nvSpPr>
        <p:spPr bwMode="auto">
          <a:xfrm>
            <a:off x="3786183" y="4143380"/>
            <a:ext cx="16368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i="1" dirty="0" smtClean="0">
                <a:latin typeface="Calibri" pitchFamily="34" charset="0"/>
              </a:rPr>
              <a:t>2020 </a:t>
            </a:r>
            <a:r>
              <a:rPr lang="ru-RU" sz="1600" b="1" i="1" dirty="0">
                <a:latin typeface="Calibri" pitchFamily="34" charset="0"/>
              </a:rPr>
              <a:t>год</a:t>
            </a:r>
          </a:p>
          <a:p>
            <a:pPr algn="ctr"/>
            <a:r>
              <a:rPr lang="ru-RU" sz="1600" b="1" i="1" dirty="0" smtClean="0">
                <a:latin typeface="Calibri" pitchFamily="34" charset="0"/>
              </a:rPr>
              <a:t>1 </a:t>
            </a:r>
            <a:r>
              <a:rPr lang="ru-RU" sz="1600" b="1" i="1" dirty="0" smtClean="0">
                <a:latin typeface="Calibri" pitchFamily="34" charset="0"/>
              </a:rPr>
              <a:t>309,6 </a:t>
            </a:r>
            <a:r>
              <a:rPr lang="ru-RU" sz="1600" b="1" i="1" dirty="0" smtClean="0">
                <a:latin typeface="Calibri" pitchFamily="34" charset="0"/>
              </a:rPr>
              <a:t>млн.руб</a:t>
            </a:r>
            <a:r>
              <a:rPr lang="ru-RU" sz="1600" b="1" i="1" dirty="0">
                <a:latin typeface="Calibri" pitchFamily="34" charset="0"/>
              </a:rPr>
              <a:t>.</a:t>
            </a:r>
          </a:p>
        </p:txBody>
      </p:sp>
      <p:sp>
        <p:nvSpPr>
          <p:cNvPr id="37102" name="Прямоугольник 22"/>
          <p:cNvSpPr>
            <a:spLocks noChangeArrowheads="1"/>
          </p:cNvSpPr>
          <p:nvPr/>
        </p:nvSpPr>
        <p:spPr bwMode="auto">
          <a:xfrm>
            <a:off x="6786579" y="4143380"/>
            <a:ext cx="16368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i="1" dirty="0" smtClean="0">
                <a:latin typeface="Calibri" pitchFamily="34" charset="0"/>
              </a:rPr>
              <a:t>2021 </a:t>
            </a:r>
            <a:r>
              <a:rPr lang="ru-RU" sz="1600" b="1" i="1" dirty="0">
                <a:latin typeface="Calibri" pitchFamily="34" charset="0"/>
              </a:rPr>
              <a:t>год</a:t>
            </a:r>
          </a:p>
          <a:p>
            <a:pPr algn="ctr"/>
            <a:r>
              <a:rPr lang="ru-RU" sz="1600" b="1" i="1" dirty="0" smtClean="0">
                <a:latin typeface="Calibri" pitchFamily="34" charset="0"/>
              </a:rPr>
              <a:t>1 </a:t>
            </a:r>
            <a:r>
              <a:rPr lang="ru-RU" sz="1600" b="1" i="1" dirty="0" smtClean="0">
                <a:latin typeface="Calibri" pitchFamily="34" charset="0"/>
              </a:rPr>
              <a:t>354,7 </a:t>
            </a:r>
            <a:r>
              <a:rPr lang="ru-RU" sz="1600" b="1" i="1" dirty="0" smtClean="0">
                <a:latin typeface="Calibri" pitchFamily="34" charset="0"/>
              </a:rPr>
              <a:t>млн.руб</a:t>
            </a:r>
            <a:r>
              <a:rPr lang="ru-RU" sz="1600" b="1" i="1" dirty="0">
                <a:latin typeface="Calibri" pitchFamily="34" charset="0"/>
              </a:rPr>
              <a:t>.</a:t>
            </a:r>
          </a:p>
        </p:txBody>
      </p:sp>
      <p:sp>
        <p:nvSpPr>
          <p:cNvPr id="37105" name="Прямоугольник 39"/>
          <p:cNvSpPr>
            <a:spLocks noChangeArrowheads="1"/>
          </p:cNvSpPr>
          <p:nvPr/>
        </p:nvSpPr>
        <p:spPr bwMode="auto">
          <a:xfrm>
            <a:off x="2860677" y="6492876"/>
            <a:ext cx="15863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 smtClean="0">
                <a:latin typeface="Calibri" pitchFamily="34" charset="0"/>
              </a:rPr>
              <a:t> Первоочередные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37107" name="Прямоугольник 41"/>
          <p:cNvSpPr>
            <a:spLocks noChangeArrowheads="1"/>
          </p:cNvSpPr>
          <p:nvPr/>
        </p:nvSpPr>
        <p:spPr bwMode="auto">
          <a:xfrm>
            <a:off x="4895851" y="6511926"/>
            <a:ext cx="189186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>
                <a:latin typeface="Calibri" pitchFamily="34" charset="0"/>
              </a:rPr>
              <a:t>Социально-значимые</a:t>
            </a:r>
          </a:p>
        </p:txBody>
      </p:sp>
      <p:sp>
        <p:nvSpPr>
          <p:cNvPr id="37108" name="Прямоугольник 41"/>
          <p:cNvSpPr>
            <a:spLocks noChangeArrowheads="1"/>
          </p:cNvSpPr>
          <p:nvPr/>
        </p:nvSpPr>
        <p:spPr bwMode="auto">
          <a:xfrm>
            <a:off x="368302" y="6486526"/>
            <a:ext cx="20820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 smtClean="0">
                <a:latin typeface="Calibri" pitchFamily="34" charset="0"/>
              </a:rPr>
              <a:t> Условно-утвержденные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37109" name="Прямоугольник 41"/>
          <p:cNvSpPr>
            <a:spLocks noChangeArrowheads="1"/>
          </p:cNvSpPr>
          <p:nvPr/>
        </p:nvSpPr>
        <p:spPr bwMode="auto">
          <a:xfrm>
            <a:off x="7429520" y="6508752"/>
            <a:ext cx="8572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Calibri" pitchFamily="34" charset="0"/>
              </a:rPr>
              <a:t> Прочие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33" name="Блок-схема: альтернативный процесс 32"/>
          <p:cNvSpPr/>
          <p:nvPr/>
        </p:nvSpPr>
        <p:spPr>
          <a:xfrm>
            <a:off x="142844" y="6572272"/>
            <a:ext cx="285752" cy="142876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Блок-схема: альтернативный процесс 33"/>
          <p:cNvSpPr/>
          <p:nvPr/>
        </p:nvSpPr>
        <p:spPr>
          <a:xfrm>
            <a:off x="2571736" y="6572272"/>
            <a:ext cx="357190" cy="142876"/>
          </a:xfrm>
          <a:prstGeom prst="flowChartAlternateProcess">
            <a:avLst/>
          </a:prstGeom>
          <a:solidFill>
            <a:srgbClr val="CD9D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Блок-схема: альтернативный процесс 34"/>
          <p:cNvSpPr/>
          <p:nvPr/>
        </p:nvSpPr>
        <p:spPr>
          <a:xfrm>
            <a:off x="4572000" y="6572272"/>
            <a:ext cx="357190" cy="142876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Блок-схема: альтернативный процесс 35"/>
          <p:cNvSpPr/>
          <p:nvPr/>
        </p:nvSpPr>
        <p:spPr>
          <a:xfrm>
            <a:off x="7072330" y="6572272"/>
            <a:ext cx="428628" cy="142876"/>
          </a:xfrm>
          <a:prstGeom prst="flowChartAlternateProcess">
            <a:avLst/>
          </a:prstGeom>
          <a:solidFill>
            <a:srgbClr val="A8EC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FF00"/>
              </a:solidFill>
            </a:endParaRPr>
          </a:p>
        </p:txBody>
      </p:sp>
      <p:graphicFrame>
        <p:nvGraphicFramePr>
          <p:cNvPr id="28" name="Диаграмма 27"/>
          <p:cNvGraphicFramePr/>
          <p:nvPr/>
        </p:nvGraphicFramePr>
        <p:xfrm>
          <a:off x="142844" y="4714884"/>
          <a:ext cx="2828925" cy="200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0" name="Диаграмма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8239743"/>
              </p:ext>
            </p:extLst>
          </p:nvPr>
        </p:nvGraphicFramePr>
        <p:xfrm>
          <a:off x="3099661" y="4728155"/>
          <a:ext cx="3009900" cy="196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1" name="Диаграмма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4032655"/>
              </p:ext>
            </p:extLst>
          </p:nvPr>
        </p:nvGraphicFramePr>
        <p:xfrm>
          <a:off x="6109583" y="4691877"/>
          <a:ext cx="2990850" cy="1880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16388" name="Заголовок 17"/>
          <p:cNvSpPr>
            <a:spLocks noGrp="1"/>
          </p:cNvSpPr>
          <p:nvPr>
            <p:ph type="title"/>
          </p:nvPr>
        </p:nvSpPr>
        <p:spPr>
          <a:xfrm>
            <a:off x="1071538" y="285728"/>
            <a:ext cx="7215238" cy="714398"/>
          </a:xfrm>
        </p:spPr>
        <p:txBody>
          <a:bodyPr/>
          <a:lstStyle/>
          <a:p>
            <a:pPr eaLnBrk="1" hangingPunct="1"/>
            <a:r>
              <a:rPr lang="ru-RU" sz="2000" b="1" dirty="0" smtClean="0"/>
              <a:t>Структура расходов бюджета муниципального образования город Саяногорск на 2019 год</a:t>
            </a:r>
            <a:endParaRPr lang="ru-RU" sz="2000" dirty="0" smtClean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428596" y="1071546"/>
          <a:ext cx="8472516" cy="5413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16388" name="Заголовок 17"/>
          <p:cNvSpPr>
            <a:spLocks noGrp="1"/>
          </p:cNvSpPr>
          <p:nvPr>
            <p:ph type="title"/>
          </p:nvPr>
        </p:nvSpPr>
        <p:spPr>
          <a:xfrm>
            <a:off x="1071538" y="285728"/>
            <a:ext cx="7215238" cy="42862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latin typeface="Calibri" pitchFamily="34" charset="0"/>
              </a:rPr>
              <a:t>Расходы бюджета по разделам, подразделам  (млн.руб.)</a:t>
            </a:r>
            <a:endParaRPr lang="ru-RU" sz="2000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2843" y="1000103"/>
          <a:ext cx="8858312" cy="5679389"/>
        </p:xfrm>
        <a:graphic>
          <a:graphicData uri="http://schemas.openxmlformats.org/drawingml/2006/table">
            <a:tbl>
              <a:tblPr/>
              <a:tblGrid>
                <a:gridCol w="5715041"/>
                <a:gridCol w="357190"/>
                <a:gridCol w="428628"/>
                <a:gridCol w="785818"/>
                <a:gridCol w="785818"/>
                <a:gridCol w="785817"/>
              </a:tblGrid>
              <a:tr h="4286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Раздел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Подраздел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Сумма</a:t>
                      </a:r>
                      <a:br>
                        <a:rPr lang="ru-RU" sz="1200" b="0" i="0" u="none" strike="noStrike" dirty="0">
                          <a:latin typeface="Times New Roman"/>
                        </a:rPr>
                      </a:br>
                      <a:r>
                        <a:rPr lang="ru-RU" sz="1200" b="0" i="0" u="none" strike="noStrike" dirty="0">
                          <a:latin typeface="Times New Roman"/>
                        </a:rPr>
                        <a:t>на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2019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год</a:t>
                      </a:r>
                      <a:br>
                        <a:rPr lang="ru-RU" sz="1200" b="0" i="0" u="none" strike="noStrike" dirty="0">
                          <a:latin typeface="Times New Roman"/>
                        </a:rPr>
                      </a:b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Сумма</a:t>
                      </a:r>
                      <a:br>
                        <a:rPr lang="ru-RU" sz="1200" b="0" i="0" u="none" strike="noStrike" dirty="0">
                          <a:latin typeface="Times New Roman"/>
                        </a:rPr>
                      </a:br>
                      <a:r>
                        <a:rPr lang="ru-RU" sz="1200" b="0" i="0" u="none" strike="noStrike" dirty="0">
                          <a:latin typeface="Times New Roman"/>
                        </a:rPr>
                        <a:t>на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2020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год</a:t>
                      </a:r>
                      <a:br>
                        <a:rPr lang="ru-RU" sz="1200" b="0" i="0" u="none" strike="noStrike" dirty="0">
                          <a:latin typeface="Times New Roman"/>
                        </a:rPr>
                      </a:b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Сумма</a:t>
                      </a:r>
                      <a:br>
                        <a:rPr lang="ru-RU" sz="1200" b="0" i="0" u="none" strike="noStrike" dirty="0">
                          <a:latin typeface="Times New Roman"/>
                        </a:rPr>
                      </a:br>
                      <a:r>
                        <a:rPr lang="ru-RU" sz="1200" b="0" i="0" u="none" strike="noStrike" dirty="0">
                          <a:latin typeface="Times New Roman"/>
                        </a:rPr>
                        <a:t>на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2021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год</a:t>
                      </a:r>
                      <a:br>
                        <a:rPr lang="ru-RU" sz="1200" b="0" i="0" u="none" strike="noStrike" dirty="0">
                          <a:latin typeface="Times New Roman"/>
                        </a:rPr>
                      </a:b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2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3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5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6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70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latin typeface="Times New Roman"/>
                        </a:rPr>
                        <a:t>1 439,3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latin typeface="Times New Roman"/>
                        </a:rPr>
                        <a:t>1 290,5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latin typeface="Times New Roman"/>
                        </a:rPr>
                        <a:t>1 316,1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25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latin typeface="Times New Roman"/>
                        </a:rPr>
                        <a:t>01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94,2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92,4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97,0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02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2,2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1,9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2,0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2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03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5,2 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4,3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4,3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39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 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40,4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38,4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41,5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39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06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10,6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9,6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9,6 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9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Обеспечение проведения выборов и референдумов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/>
                        </a:rPr>
                        <a:t>0,0 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/>
                        </a:rPr>
                        <a:t>0,0 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Резервные фонды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11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0,2 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0,2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0,2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9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Другие общегосударственные вопросы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13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35,6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38,0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39,4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3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03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11,0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9,5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10,6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39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03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09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11,0 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9,5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10,6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15,2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88,1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49,2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Общеэкономические вопросы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Сельское хозяйство и рыболовство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05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1,3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1,4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1,4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Транспорт                                                            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08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3,7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3,6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3,7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Дорожное хозяйство (дорожные фонды)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09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9,7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68,4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44,1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12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0,5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14,7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16388" name="Заголовок 17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215238" cy="500066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latin typeface="Calibri" pitchFamily="34" charset="0"/>
              </a:rPr>
              <a:t>Расходы бюджета по разделам, подразделам </a:t>
            </a:r>
            <a:br>
              <a:rPr lang="ru-RU" sz="2000" b="1" dirty="0" smtClean="0">
                <a:latin typeface="Calibri" pitchFamily="34" charset="0"/>
              </a:rPr>
            </a:br>
            <a:r>
              <a:rPr lang="ru-RU" sz="2000" b="1" dirty="0" smtClean="0">
                <a:latin typeface="Calibri" pitchFamily="34" charset="0"/>
              </a:rPr>
              <a:t>(продолжение)</a:t>
            </a:r>
            <a:endParaRPr lang="ru-RU" sz="2000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45" y="995723"/>
          <a:ext cx="8858310" cy="5603862"/>
        </p:xfrm>
        <a:graphic>
          <a:graphicData uri="http://schemas.openxmlformats.org/drawingml/2006/table">
            <a:tbl>
              <a:tblPr/>
              <a:tblGrid>
                <a:gridCol w="5643601"/>
                <a:gridCol w="428628"/>
                <a:gridCol w="428628"/>
                <a:gridCol w="785818"/>
                <a:gridCol w="785818"/>
                <a:gridCol w="785817"/>
              </a:tblGrid>
              <a:tr h="2101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latin typeface="Times New Roman"/>
                        </a:rPr>
                        <a:t>05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88,2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80,1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77,5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Жилищное хозяйство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05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2,0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5,8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2,6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Коммунальное хозяйство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05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02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0,7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/>
                        </a:rPr>
                        <a:t>05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03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74,1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63,5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64,0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Другие вопросы в области жилищно-коммунального хозяйства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05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05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11,4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10,8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10,9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latin typeface="Times New Roman"/>
                        </a:rPr>
                        <a:t>ОХРАНА ОКРУЖАЮЩЕЙ СРЕДЫ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06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2,5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2,2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2,2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06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/>
                        </a:rPr>
                        <a:t>05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2,5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2,2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2,2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ОБРАЗОВАНИЕ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1 070,7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873,5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925,0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Дошкольное образование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448,8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351,2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383,8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Общее образование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02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465,5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375,6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392,5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Дополнительное образование детей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03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129,0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110,6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125,7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4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Профессиональная подготовка, переподготовка и повышение квалификации 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05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0,3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0,4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Молодежная политика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Другие вопросы в области образования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09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27,1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35,7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23,0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КУЛЬТУРА, КИНЕМАТОГРАФИЯ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08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73,8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67,6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69,6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Культура 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08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66,9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61,2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63,6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08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6,9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6,4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6,0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10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39,8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36,2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38,9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Пенсионное обеспечение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10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4,1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5,5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Социальное обеспечение населения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10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03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0,7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0,7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0,7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1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Охрана семьи и детства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10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34,9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31,4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32,7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11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12,1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9,6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14,0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12,1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9,6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14,0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СРЕДСТВА МАССОВОЙ ИНФОРМАЦИИ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10,9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10,9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11,8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Периодическая печать и издательства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12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02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10,9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10,9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11,8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13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20,9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20,4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atin typeface="Times New Roman"/>
                        </a:rPr>
                        <a:t>20,3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13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20,9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20,4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20,3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4" descr="03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14414" y="428603"/>
            <a:ext cx="7472386" cy="571505"/>
          </a:xfrm>
        </p:spPr>
        <p:txBody>
          <a:bodyPr/>
          <a:lstStyle/>
          <a:p>
            <a:r>
              <a:rPr lang="ru-RU" sz="2000" b="1" dirty="0" smtClean="0"/>
              <a:t>Социальная сфера (млн.руб.)</a:t>
            </a:r>
            <a:endParaRPr lang="ru-RU" sz="2000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" y="1142984"/>
          <a:ext cx="3143239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2571736" y="857232"/>
          <a:ext cx="6429420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16388" name="Заголовок 17"/>
          <p:cNvSpPr>
            <a:spLocks noGrp="1"/>
          </p:cNvSpPr>
          <p:nvPr>
            <p:ph type="title"/>
          </p:nvPr>
        </p:nvSpPr>
        <p:spPr>
          <a:xfrm>
            <a:off x="650875" y="214314"/>
            <a:ext cx="7543800" cy="785812"/>
          </a:xfrm>
        </p:spPr>
        <p:txBody>
          <a:bodyPr/>
          <a:lstStyle/>
          <a:p>
            <a:pPr eaLnBrk="1" hangingPunct="1"/>
            <a:r>
              <a:rPr lang="ru-RU" sz="1800" b="1" dirty="0" smtClean="0"/>
              <a:t>Структура расходов бюджета муниципального образования город Саяногорск по муниципальным программам на 2019 год</a:t>
            </a:r>
            <a:endParaRPr lang="ru-RU" sz="1800" dirty="0" smtClean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7158" y="1285860"/>
            <a:ext cx="2571768" cy="121444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2018 год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17 муниципальных программ </a:t>
            </a:r>
          </a:p>
          <a:p>
            <a:pPr algn="ctr"/>
            <a:r>
              <a:rPr lang="ru-RU" sz="2000" b="1" smtClean="0">
                <a:solidFill>
                  <a:schemeClr val="tx1"/>
                </a:solidFill>
              </a:rPr>
              <a:t>92,1%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143240" y="1500174"/>
            <a:ext cx="928694" cy="64294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14810" y="1285860"/>
            <a:ext cx="4714908" cy="121444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17 муниципальных программ 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2019 год              2020 год              2021 год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92,3%                    82,6%                   84,1%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 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142843" y="2500306"/>
          <a:ext cx="8858313" cy="4357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54" name="Прямоугольник 8"/>
          <p:cNvSpPr>
            <a:spLocks noChangeArrowheads="1"/>
          </p:cNvSpPr>
          <p:nvPr/>
        </p:nvSpPr>
        <p:spPr bwMode="auto">
          <a:xfrm>
            <a:off x="928662" y="0"/>
            <a:ext cx="671517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700" b="1" dirty="0" smtClean="0">
                <a:latin typeface="Calibri" pitchFamily="34" charset="0"/>
              </a:rPr>
              <a:t>Расходы бюджета муниципального образования город Саяногорск по муниципальным программам на 2019 год (млн.рублей)</a:t>
            </a:r>
            <a:endParaRPr lang="ru-RU" sz="1700" dirty="0">
              <a:latin typeface="Calibri" pitchFamily="34" charset="0"/>
            </a:endParaRPr>
          </a:p>
        </p:txBody>
      </p:sp>
      <p:pic>
        <p:nvPicPr>
          <p:cNvPr id="24" name="Picture 4" descr="03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graphicFrame>
        <p:nvGraphicFramePr>
          <p:cNvPr id="5" name="Схема 4"/>
          <p:cNvGraphicFramePr/>
          <p:nvPr/>
        </p:nvGraphicFramePr>
        <p:xfrm>
          <a:off x="142844" y="1142984"/>
          <a:ext cx="8858312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33DCCAF1-0807-49D2-ACD4-6EC724F62156}" type="slidenum">
              <a:rPr lang="ru-RU"/>
              <a:pPr>
                <a:defRPr/>
              </a:pPr>
              <a:t>17</a:t>
            </a:fld>
            <a:endParaRPr lang="ru-RU"/>
          </a:p>
        </p:txBody>
      </p:sp>
      <p:pic>
        <p:nvPicPr>
          <p:cNvPr id="6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7" name="Заголовок 17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543800" cy="785812"/>
          </a:xfrm>
        </p:spPr>
        <p:txBody>
          <a:bodyPr/>
          <a:lstStyle/>
          <a:p>
            <a:pPr eaLnBrk="1" hangingPunct="1"/>
            <a:r>
              <a:rPr lang="ru-RU" sz="2800" b="1" dirty="0" smtClean="0"/>
              <a:t>Муниципальный долг</a:t>
            </a:r>
            <a:br>
              <a:rPr lang="ru-RU" sz="2800" b="1" dirty="0" smtClean="0"/>
            </a:br>
            <a:r>
              <a:rPr lang="ru-RU" sz="2800" b="1" dirty="0" smtClean="0"/>
              <a:t>2019-2021 годы</a:t>
            </a:r>
            <a:endParaRPr lang="ru-RU" sz="2800" dirty="0" smtClean="0"/>
          </a:p>
        </p:txBody>
      </p:sp>
      <p:graphicFrame>
        <p:nvGraphicFramePr>
          <p:cNvPr id="8" name="Group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869936"/>
              </p:ext>
            </p:extLst>
          </p:nvPr>
        </p:nvGraphicFramePr>
        <p:xfrm>
          <a:off x="142844" y="1214420"/>
          <a:ext cx="8858312" cy="5500727"/>
        </p:xfrm>
        <a:graphic>
          <a:graphicData uri="http://schemas.openxmlformats.org/drawingml/2006/table">
            <a:tbl>
              <a:tblPr/>
              <a:tblGrid>
                <a:gridCol w="3617168"/>
                <a:gridCol w="1669244"/>
                <a:gridCol w="1785950"/>
                <a:gridCol w="1785950"/>
              </a:tblGrid>
              <a:tr h="43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537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Предельный объем муниципального долга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1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Верхний предел муниципального долга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01.01.2020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01.01.2021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01.01.2022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111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муниципального долга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3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Кредиты кредитных организаций</a:t>
                      </a:r>
                      <a:endParaRPr lang="ru-RU" sz="18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1116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привлечение кредитов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погашение кредитов</a:t>
                      </a:r>
                      <a:endParaRPr lang="ru-RU" sz="18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155,0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015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Бюджетные кредиты от других бюджетов бюджетной системы Российской Федерации</a:t>
                      </a:r>
                      <a:endParaRPr lang="ru-RU" sz="18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5373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привлечение кредитов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погашение кредитов</a:t>
                      </a:r>
                      <a:endParaRPr lang="ru-RU" sz="18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88,3</a:t>
                      </a: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21"/>
          <p:cNvSpPr>
            <a:spLocks noChangeArrowheads="1"/>
          </p:cNvSpPr>
          <p:nvPr/>
        </p:nvSpPr>
        <p:spPr bwMode="auto">
          <a:xfrm>
            <a:off x="7635875" y="714375"/>
            <a:ext cx="1293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 smtClean="0">
                <a:latin typeface="Calibri" pitchFamily="34" charset="0"/>
              </a:rPr>
              <a:t>(млн. </a:t>
            </a:r>
            <a:r>
              <a:rPr lang="ru-RU" sz="1400" b="1" dirty="0">
                <a:latin typeface="Calibri" pitchFamily="34" charset="0"/>
              </a:rPr>
              <a:t>рублей)</a:t>
            </a:r>
            <a:endParaRPr lang="ru-RU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44037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28662" y="357165"/>
            <a:ext cx="7758138" cy="928695"/>
          </a:xfrm>
        </p:spPr>
        <p:txBody>
          <a:bodyPr/>
          <a:lstStyle/>
          <a:p>
            <a:r>
              <a:rPr lang="ru-RU" sz="1800" b="1" dirty="0" smtClean="0"/>
              <a:t>Анализ распределения налогов, перечисляемых организациями муниципального образования город Саяногорск всех форм собственности по уровням бюджета (федеральный, республиканский, местный)</a:t>
            </a:r>
            <a:endParaRPr lang="ru-RU" sz="1800" b="1" dirty="0"/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142844" y="1214422"/>
          <a:ext cx="4714876" cy="2867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/>
        </p:nvGraphicFramePr>
        <p:xfrm>
          <a:off x="4643438" y="1214422"/>
          <a:ext cx="4500562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/>
        </p:nvGraphicFramePr>
        <p:xfrm>
          <a:off x="142844" y="3714752"/>
          <a:ext cx="4429156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/>
        </p:nvGraphicFramePr>
        <p:xfrm>
          <a:off x="4786314" y="3714752"/>
          <a:ext cx="4152899" cy="3143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TextBox 10"/>
          <p:cNvSpPr txBox="1"/>
          <p:nvPr/>
        </p:nvSpPr>
        <p:spPr>
          <a:xfrm>
            <a:off x="1357290" y="285728"/>
            <a:ext cx="7500990" cy="461665"/>
          </a:xfrm>
          <a:prstGeom prst="rect">
            <a:avLst/>
          </a:prstGeom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Контактная информация и обратная связь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472" y="1500174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Брошюра подготовлена «БФУ администрации г.Саяногорска»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28596" y="2000240"/>
            <a:ext cx="835824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Адрес:</a:t>
            </a:r>
            <a:r>
              <a:rPr lang="ru-RU" dirty="0" smtClean="0"/>
              <a:t> 65560</a:t>
            </a:r>
            <a:r>
              <a:rPr lang="en-US" dirty="0" smtClean="0"/>
              <a:t>3</a:t>
            </a:r>
            <a:r>
              <a:rPr lang="ru-RU" dirty="0" smtClean="0"/>
              <a:t>, Республика Хакасия, г.Саяногорск, </a:t>
            </a:r>
            <a:r>
              <a:rPr lang="ru-RU" dirty="0" err="1" smtClean="0"/>
              <a:t>мкр.Советский</a:t>
            </a:r>
            <a:r>
              <a:rPr lang="ru-RU" dirty="0" smtClean="0"/>
              <a:t>,  д.1</a:t>
            </a:r>
          </a:p>
          <a:p>
            <a:r>
              <a:rPr lang="ru-RU" b="1" dirty="0" smtClean="0"/>
              <a:t>Электронная почта : </a:t>
            </a:r>
            <a:r>
              <a:rPr lang="en-US" b="1" dirty="0" smtClean="0">
                <a:hlinkClick r:id="rId2"/>
              </a:rPr>
              <a:t>bfu.sayanogorsk@mail.ru</a:t>
            </a:r>
            <a:endParaRPr lang="ru-RU" dirty="0" smtClean="0"/>
          </a:p>
          <a:p>
            <a:r>
              <a:rPr lang="ru-RU" b="1" dirty="0" smtClean="0"/>
              <a:t>Телефон приемной/ Факс:</a:t>
            </a:r>
            <a:r>
              <a:rPr lang="ru-RU" dirty="0" smtClean="0"/>
              <a:t> (39042) 2-19-66</a:t>
            </a:r>
          </a:p>
          <a:p>
            <a:r>
              <a:rPr lang="ru-RU" b="1" dirty="0" smtClean="0"/>
              <a:t>Режим работы:</a:t>
            </a:r>
            <a:endParaRPr lang="ru-RU" dirty="0" smtClean="0"/>
          </a:p>
          <a:p>
            <a:r>
              <a:rPr lang="ru-RU" dirty="0" smtClean="0"/>
              <a:t>Понедельник - пятница с 8:00 до 17:00</a:t>
            </a:r>
          </a:p>
          <a:p>
            <a:r>
              <a:rPr lang="ru-RU" dirty="0" smtClean="0"/>
              <a:t>Перерыв с 12:00 до 13:00</a:t>
            </a:r>
          </a:p>
          <a:p>
            <a:r>
              <a:rPr lang="ru-RU" dirty="0" smtClean="0"/>
              <a:t>Выходные дни: суббота, воскресенье</a:t>
            </a:r>
            <a:endParaRPr lang="ru-RU" dirty="0"/>
          </a:p>
        </p:txBody>
      </p:sp>
      <p:sp useBgFill="1">
        <p:nvSpPr>
          <p:cNvPr id="14" name="TextBox 13"/>
          <p:cNvSpPr txBox="1"/>
          <p:nvPr/>
        </p:nvSpPr>
        <p:spPr>
          <a:xfrm>
            <a:off x="714348" y="5507196"/>
            <a:ext cx="7929618" cy="707886"/>
          </a:xfrm>
          <a:prstGeom prst="rect">
            <a:avLst/>
          </a:prstGeom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Интернет сайт: официальный сайт муниципального образования г.Саяногорск </a:t>
            </a:r>
            <a:r>
              <a:rPr lang="en-US" sz="2000" dirty="0" smtClean="0">
                <a:hlinkClick r:id="rId3"/>
              </a:rPr>
              <a:t>http://sayan-adm.ru</a:t>
            </a:r>
            <a:r>
              <a:rPr lang="en-US" sz="2000" dirty="0" smtClean="0"/>
              <a:t> </a:t>
            </a:r>
            <a:endParaRPr lang="ru-RU" sz="2000" dirty="0"/>
          </a:p>
        </p:txBody>
      </p:sp>
      <p:pic>
        <p:nvPicPr>
          <p:cNvPr id="15" name="Picture 4" descr="03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Line 14"/>
          <p:cNvSpPr>
            <a:spLocks noChangeShapeType="1"/>
          </p:cNvSpPr>
          <p:nvPr/>
        </p:nvSpPr>
        <p:spPr bwMode="auto">
          <a:xfrm flipV="1">
            <a:off x="4286248" y="3883346"/>
            <a:ext cx="214314" cy="45719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9512" y="1220755"/>
            <a:ext cx="8856984" cy="0"/>
          </a:xfrm>
          <a:prstGeom prst="line">
            <a:avLst/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Line 11"/>
          <p:cNvSpPr>
            <a:spLocks noChangeShapeType="1"/>
          </p:cNvSpPr>
          <p:nvPr/>
        </p:nvSpPr>
        <p:spPr bwMode="auto">
          <a:xfrm>
            <a:off x="4643438" y="1428736"/>
            <a:ext cx="0" cy="5184575"/>
          </a:xfrm>
          <a:prstGeom prst="line">
            <a:avLst/>
          </a:prstGeom>
          <a:noFill/>
          <a:ln w="50800" cmpd="dbl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23851" y="1410558"/>
            <a:ext cx="4319641" cy="1518059"/>
            <a:chOff x="249" y="735"/>
            <a:chExt cx="2676" cy="1358"/>
          </a:xfrm>
        </p:grpSpPr>
        <p:sp>
          <p:nvSpPr>
            <p:cNvPr id="54" name="AutoShape 13"/>
            <p:cNvSpPr>
              <a:spLocks noChangeArrowheads="1"/>
            </p:cNvSpPr>
            <p:nvPr/>
          </p:nvSpPr>
          <p:spPr bwMode="auto">
            <a:xfrm>
              <a:off x="249" y="735"/>
              <a:ext cx="2404" cy="1358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lIns="54000" tIns="90000" rIns="54000" bIns="90000" anchor="ctr"/>
            <a:lstStyle/>
            <a:p>
              <a:pPr algn="ctr" eaLnBrk="0" hangingPunct="0"/>
              <a:r>
                <a:rPr lang="ru-RU" sz="1700" dirty="0" smtClean="0">
                  <a:latin typeface="Times New Roman" pitchFamily="18" charset="0"/>
                  <a:cs typeface="Times New Roman" pitchFamily="18" charset="0"/>
                </a:rPr>
                <a:t>Безусловное исполнение действующих расходных обязательств, в первую очередь социально ориентированных;  минимизация кредиторской задолженности</a:t>
              </a:r>
              <a:endParaRPr lang="ru-RU" sz="1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Line 14"/>
            <p:cNvSpPr>
              <a:spLocks noChangeShapeType="1"/>
            </p:cNvSpPr>
            <p:nvPr/>
          </p:nvSpPr>
          <p:spPr bwMode="auto">
            <a:xfrm>
              <a:off x="2653" y="1330"/>
              <a:ext cx="227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Oval 15"/>
            <p:cNvSpPr>
              <a:spLocks noChangeArrowheads="1"/>
            </p:cNvSpPr>
            <p:nvPr/>
          </p:nvSpPr>
          <p:spPr bwMode="auto">
            <a:xfrm>
              <a:off x="2838" y="1249"/>
              <a:ext cx="87" cy="206"/>
            </a:xfrm>
            <a:prstGeom prst="ellipse">
              <a:avLst/>
            </a:prstGeom>
            <a:solidFill>
              <a:schemeClr val="folHlink"/>
            </a:solidFill>
            <a:ln w="38100" algn="ctr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58" name="AutoShape 22"/>
          <p:cNvSpPr>
            <a:spLocks noChangeArrowheads="1"/>
          </p:cNvSpPr>
          <p:nvPr/>
        </p:nvSpPr>
        <p:spPr bwMode="auto">
          <a:xfrm>
            <a:off x="4929190" y="1500174"/>
            <a:ext cx="3830638" cy="107157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lIns="54000" tIns="90000" rIns="54000" bIns="90000" anchor="ctr"/>
          <a:lstStyle/>
          <a:p>
            <a:pPr algn="ctr" eaLnBrk="0" hangingPunct="0">
              <a:spcBef>
                <a:spcPct val="150000"/>
              </a:spcBef>
            </a:pPr>
            <a:endParaRPr lang="ru-RU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0" name="Oval 26"/>
          <p:cNvSpPr>
            <a:spLocks noChangeArrowheads="1"/>
          </p:cNvSpPr>
          <p:nvPr/>
        </p:nvSpPr>
        <p:spPr bwMode="auto">
          <a:xfrm>
            <a:off x="4643438" y="2143116"/>
            <a:ext cx="130175" cy="213783"/>
          </a:xfrm>
          <a:prstGeom prst="ellipse">
            <a:avLst/>
          </a:prstGeom>
          <a:solidFill>
            <a:schemeClr val="folHlink"/>
          </a:solidFill>
          <a:ln w="38100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85720" y="3071810"/>
            <a:ext cx="4355447" cy="1428761"/>
            <a:chOff x="249" y="727"/>
            <a:chExt cx="2633" cy="1068"/>
          </a:xfrm>
        </p:grpSpPr>
        <p:sp>
          <p:nvSpPr>
            <p:cNvPr id="62" name="AutoShape 28"/>
            <p:cNvSpPr>
              <a:spLocks noChangeArrowheads="1"/>
            </p:cNvSpPr>
            <p:nvPr/>
          </p:nvSpPr>
          <p:spPr bwMode="auto">
            <a:xfrm>
              <a:off x="249" y="727"/>
              <a:ext cx="2404" cy="1068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lIns="54000" tIns="90000" rIns="54000" bIns="90000" anchor="ctr"/>
            <a:lstStyle/>
            <a:p>
              <a:pPr algn="ctr" eaLnBrk="0" hangingPunct="0"/>
              <a:endParaRPr lang="ru-RU" sz="17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64" name="Oval 30"/>
            <p:cNvSpPr>
              <a:spLocks noChangeArrowheads="1"/>
            </p:cNvSpPr>
            <p:nvPr/>
          </p:nvSpPr>
          <p:spPr bwMode="auto">
            <a:xfrm>
              <a:off x="2797" y="1172"/>
              <a:ext cx="85" cy="138"/>
            </a:xfrm>
            <a:prstGeom prst="ellipse">
              <a:avLst/>
            </a:prstGeom>
            <a:solidFill>
              <a:schemeClr val="folHlink"/>
            </a:solidFill>
            <a:ln w="38100" algn="ctr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70" name="Line 62"/>
          <p:cNvSpPr>
            <a:spLocks noChangeShapeType="1"/>
          </p:cNvSpPr>
          <p:nvPr/>
        </p:nvSpPr>
        <p:spPr bwMode="auto">
          <a:xfrm>
            <a:off x="4786314" y="2214554"/>
            <a:ext cx="146052" cy="6231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4643437" y="2643182"/>
            <a:ext cx="4100513" cy="785818"/>
            <a:chOff x="2934" y="-2100"/>
            <a:chExt cx="2583" cy="2954"/>
          </a:xfrm>
        </p:grpSpPr>
        <p:sp>
          <p:nvSpPr>
            <p:cNvPr id="75" name="AutoShape 40"/>
            <p:cNvSpPr>
              <a:spLocks noChangeArrowheads="1"/>
            </p:cNvSpPr>
            <p:nvPr/>
          </p:nvSpPr>
          <p:spPr bwMode="auto">
            <a:xfrm>
              <a:off x="3107" y="-2100"/>
              <a:ext cx="2410" cy="2954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lIns="54000" tIns="90000" rIns="54000" bIns="90000" anchor="ctr"/>
            <a:lstStyle/>
            <a:p>
              <a:pPr algn="ctr"/>
              <a:endParaRPr lang="ru-RU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Line 41"/>
            <p:cNvSpPr>
              <a:spLocks noChangeShapeType="1"/>
            </p:cNvSpPr>
            <p:nvPr/>
          </p:nvSpPr>
          <p:spPr bwMode="auto">
            <a:xfrm flipV="1">
              <a:off x="3024" y="-328"/>
              <a:ext cx="90" cy="189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7" name="Oval 42"/>
            <p:cNvSpPr>
              <a:spLocks noChangeArrowheads="1"/>
            </p:cNvSpPr>
            <p:nvPr/>
          </p:nvSpPr>
          <p:spPr bwMode="auto">
            <a:xfrm flipV="1">
              <a:off x="2934" y="-623"/>
              <a:ext cx="90" cy="886"/>
            </a:xfrm>
            <a:prstGeom prst="ellipse">
              <a:avLst/>
            </a:prstGeom>
            <a:solidFill>
              <a:schemeClr val="folHlink"/>
            </a:solidFill>
            <a:ln w="38100" algn="ctr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78" name="Заголовок 1"/>
          <p:cNvSpPr txBox="1">
            <a:spLocks/>
          </p:cNvSpPr>
          <p:nvPr/>
        </p:nvSpPr>
        <p:spPr bwMode="auto">
          <a:xfrm>
            <a:off x="1285852" y="428604"/>
            <a:ext cx="7572428" cy="960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2400" dirty="0">
              <a:latin typeface="Calibri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072066" y="1500174"/>
            <a:ext cx="36004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Продолжение работы по повышению эффективности межбюджетных отношений с республиканским бюджетом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072066" y="2643183"/>
            <a:ext cx="3500462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Повышение эффективности и качества оказания муниципальных услуг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36" name="Номер слайда 3"/>
          <p:cNvSpPr txBox="1">
            <a:spLocks noGrp="1"/>
          </p:cNvSpPr>
          <p:nvPr/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7397F0F-6364-4BBE-B025-E9E50D505BF8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pSp>
        <p:nvGrpSpPr>
          <p:cNvPr id="30" name="Group 27"/>
          <p:cNvGrpSpPr>
            <a:grpSpLocks/>
          </p:cNvGrpSpPr>
          <p:nvPr/>
        </p:nvGrpSpPr>
        <p:grpSpPr bwMode="auto">
          <a:xfrm>
            <a:off x="214282" y="4643446"/>
            <a:ext cx="4429092" cy="857256"/>
            <a:chOff x="249" y="727"/>
            <a:chExt cx="2587" cy="1068"/>
          </a:xfrm>
        </p:grpSpPr>
        <p:sp>
          <p:nvSpPr>
            <p:cNvPr id="31" name="AutoShape 28"/>
            <p:cNvSpPr>
              <a:spLocks noChangeArrowheads="1"/>
            </p:cNvSpPr>
            <p:nvPr/>
          </p:nvSpPr>
          <p:spPr bwMode="auto">
            <a:xfrm>
              <a:off x="249" y="727"/>
              <a:ext cx="2404" cy="1068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lIns="54000" tIns="90000" rIns="54000" bIns="90000" anchor="ctr"/>
            <a:lstStyle/>
            <a:p>
              <a:pPr algn="ctr" eaLnBrk="0" hangingPunct="0"/>
              <a:endParaRPr lang="ru-RU" sz="17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34" name="Oval 30"/>
            <p:cNvSpPr>
              <a:spLocks noChangeArrowheads="1"/>
            </p:cNvSpPr>
            <p:nvPr/>
          </p:nvSpPr>
          <p:spPr bwMode="auto">
            <a:xfrm>
              <a:off x="2753" y="1261"/>
              <a:ext cx="83" cy="243"/>
            </a:xfrm>
            <a:prstGeom prst="ellipse">
              <a:avLst/>
            </a:prstGeom>
            <a:solidFill>
              <a:schemeClr val="folHlink"/>
            </a:solidFill>
            <a:ln w="38100" algn="ctr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37" name="Line 41"/>
          <p:cNvSpPr>
            <a:spLocks noChangeShapeType="1"/>
          </p:cNvSpPr>
          <p:nvPr/>
        </p:nvSpPr>
        <p:spPr bwMode="auto">
          <a:xfrm flipV="1">
            <a:off x="4357686" y="5169230"/>
            <a:ext cx="142876" cy="45719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" name="Заголовок 37"/>
          <p:cNvSpPr>
            <a:spLocks noGrp="1"/>
          </p:cNvSpPr>
          <p:nvPr>
            <p:ph type="title"/>
          </p:nvPr>
        </p:nvSpPr>
        <p:spPr>
          <a:xfrm>
            <a:off x="642910" y="357167"/>
            <a:ext cx="7943848" cy="500066"/>
          </a:xfrm>
        </p:spPr>
        <p:txBody>
          <a:bodyPr/>
          <a:lstStyle/>
          <a:p>
            <a:r>
              <a:rPr lang="ru-RU" sz="2000" b="1" dirty="0" smtClean="0">
                <a:latin typeface="Calibri" pitchFamily="34" charset="0"/>
              </a:rPr>
              <a:t> </a:t>
            </a:r>
            <a:r>
              <a:rPr lang="ru-RU" sz="2400" b="1" dirty="0" smtClean="0">
                <a:latin typeface="Calibri" pitchFamily="34" charset="0"/>
              </a:rPr>
              <a:t>Направления бюджетной политики на 2019-2021 годы</a:t>
            </a:r>
            <a:endParaRPr lang="ru-RU" sz="2400" dirty="0"/>
          </a:p>
        </p:txBody>
      </p:sp>
      <p:grpSp>
        <p:nvGrpSpPr>
          <p:cNvPr id="39" name="Group 39"/>
          <p:cNvGrpSpPr>
            <a:grpSpLocks/>
          </p:cNvGrpSpPr>
          <p:nvPr/>
        </p:nvGrpSpPr>
        <p:grpSpPr bwMode="auto">
          <a:xfrm>
            <a:off x="4643438" y="5000636"/>
            <a:ext cx="4243388" cy="1571636"/>
            <a:chOff x="2844" y="-2100"/>
            <a:chExt cx="2673" cy="2954"/>
          </a:xfrm>
        </p:grpSpPr>
        <p:sp>
          <p:nvSpPr>
            <p:cNvPr id="41" name="AutoShape 40"/>
            <p:cNvSpPr>
              <a:spLocks noChangeArrowheads="1"/>
            </p:cNvSpPr>
            <p:nvPr/>
          </p:nvSpPr>
          <p:spPr bwMode="auto">
            <a:xfrm>
              <a:off x="3107" y="-2100"/>
              <a:ext cx="2410" cy="2954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lIns="54000" tIns="90000" rIns="54000" bIns="90000" anchor="ctr"/>
            <a:lstStyle/>
            <a:p>
              <a:pPr algn="ctr"/>
              <a:endParaRPr lang="ru-RU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>
              <a:off x="2934" y="-512"/>
              <a:ext cx="182" cy="82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Oval 42"/>
            <p:cNvSpPr>
              <a:spLocks noChangeArrowheads="1"/>
            </p:cNvSpPr>
            <p:nvPr/>
          </p:nvSpPr>
          <p:spPr bwMode="auto">
            <a:xfrm flipV="1">
              <a:off x="2844" y="-816"/>
              <a:ext cx="91" cy="347"/>
            </a:xfrm>
            <a:prstGeom prst="ellipse">
              <a:avLst/>
            </a:prstGeom>
            <a:solidFill>
              <a:schemeClr val="folHlink"/>
            </a:solidFill>
            <a:ln w="38100" algn="ctr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45" name="Прямоугольник 40"/>
          <p:cNvSpPr>
            <a:spLocks noChangeArrowheads="1"/>
          </p:cNvSpPr>
          <p:nvPr/>
        </p:nvSpPr>
        <p:spPr bwMode="auto">
          <a:xfrm>
            <a:off x="5072066" y="4929198"/>
            <a:ext cx="3857652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Обеспечение деятельности органов местного самоуправления в рамках установленного на республиканском уровне норматива формирования расходов на содержание органов местного самоуправления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57158" y="3071810"/>
            <a:ext cx="392909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Повышение качества и эффективности реализации муниципальных программ как основного инструмента бюджетного планирования и операционного управления</a:t>
            </a:r>
            <a:endParaRPr lang="ru-RU" sz="17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28596" y="4643446"/>
            <a:ext cx="3714776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Концентрация финансовых ресурсов на выполнении задач, поставленных в Указах Президента РФ</a:t>
            </a:r>
          </a:p>
        </p:txBody>
      </p:sp>
      <p:grpSp>
        <p:nvGrpSpPr>
          <p:cNvPr id="50" name="Group 27"/>
          <p:cNvGrpSpPr>
            <a:grpSpLocks/>
          </p:cNvGrpSpPr>
          <p:nvPr/>
        </p:nvGrpSpPr>
        <p:grpSpPr bwMode="auto">
          <a:xfrm>
            <a:off x="214282" y="5643578"/>
            <a:ext cx="4429092" cy="1071570"/>
            <a:chOff x="249" y="727"/>
            <a:chExt cx="2587" cy="1068"/>
          </a:xfrm>
        </p:grpSpPr>
        <p:sp>
          <p:nvSpPr>
            <p:cNvPr id="51" name="AutoShape 28"/>
            <p:cNvSpPr>
              <a:spLocks noChangeArrowheads="1"/>
            </p:cNvSpPr>
            <p:nvPr/>
          </p:nvSpPr>
          <p:spPr bwMode="auto">
            <a:xfrm>
              <a:off x="249" y="727"/>
              <a:ext cx="2404" cy="1068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lIns="54000" tIns="90000" rIns="54000" bIns="90000" anchor="ctr"/>
            <a:lstStyle/>
            <a:p>
              <a:pPr algn="ctr" eaLnBrk="0" hangingPunct="0"/>
              <a:endParaRPr lang="ru-RU" sz="17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53" name="Oval 30"/>
            <p:cNvSpPr>
              <a:spLocks noChangeArrowheads="1"/>
            </p:cNvSpPr>
            <p:nvPr/>
          </p:nvSpPr>
          <p:spPr bwMode="auto">
            <a:xfrm>
              <a:off x="2753" y="1261"/>
              <a:ext cx="83" cy="205"/>
            </a:xfrm>
            <a:prstGeom prst="ellipse">
              <a:avLst/>
            </a:prstGeom>
            <a:solidFill>
              <a:schemeClr val="folHlink"/>
            </a:solidFill>
            <a:ln w="38100" algn="ctr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57" name="Line 14"/>
          <p:cNvSpPr>
            <a:spLocks noChangeShapeType="1"/>
          </p:cNvSpPr>
          <p:nvPr/>
        </p:nvSpPr>
        <p:spPr bwMode="auto">
          <a:xfrm flipV="1">
            <a:off x="4357686" y="6215079"/>
            <a:ext cx="142876" cy="45719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142844" y="5572140"/>
            <a:ext cx="428628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Обеспечение открытости и прозрачности муниципальных финансов, а также повышение доступности и понятности информации о бюджете</a:t>
            </a:r>
          </a:p>
        </p:txBody>
      </p:sp>
      <p:grpSp>
        <p:nvGrpSpPr>
          <p:cNvPr id="44" name="Group 39"/>
          <p:cNvGrpSpPr>
            <a:grpSpLocks/>
          </p:cNvGrpSpPr>
          <p:nvPr/>
        </p:nvGrpSpPr>
        <p:grpSpPr bwMode="auto">
          <a:xfrm>
            <a:off x="4643438" y="3571876"/>
            <a:ext cx="4243388" cy="1285884"/>
            <a:chOff x="2844" y="-2100"/>
            <a:chExt cx="2673" cy="2954"/>
          </a:xfrm>
        </p:grpSpPr>
        <p:sp>
          <p:nvSpPr>
            <p:cNvPr id="46" name="AutoShape 40"/>
            <p:cNvSpPr>
              <a:spLocks noChangeArrowheads="1"/>
            </p:cNvSpPr>
            <p:nvPr/>
          </p:nvSpPr>
          <p:spPr bwMode="auto">
            <a:xfrm>
              <a:off x="3107" y="-2100"/>
              <a:ext cx="2410" cy="2954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lIns="54000" tIns="90000" rIns="54000" bIns="90000" anchor="ctr"/>
            <a:lstStyle/>
            <a:p>
              <a:pPr algn="ctr"/>
              <a:endParaRPr lang="ru-RU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Line 41"/>
            <p:cNvSpPr>
              <a:spLocks noChangeShapeType="1"/>
            </p:cNvSpPr>
            <p:nvPr/>
          </p:nvSpPr>
          <p:spPr bwMode="auto">
            <a:xfrm flipV="1">
              <a:off x="2934" y="-771"/>
              <a:ext cx="180" cy="259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" name="Oval 42"/>
            <p:cNvSpPr>
              <a:spLocks noChangeArrowheads="1"/>
            </p:cNvSpPr>
            <p:nvPr/>
          </p:nvSpPr>
          <p:spPr bwMode="auto">
            <a:xfrm flipV="1">
              <a:off x="2844" y="-816"/>
              <a:ext cx="91" cy="347"/>
            </a:xfrm>
            <a:prstGeom prst="ellipse">
              <a:avLst/>
            </a:prstGeom>
            <a:solidFill>
              <a:schemeClr val="folHlink"/>
            </a:solidFill>
            <a:ln w="38100" algn="ctr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73" name="Прямоугольник 72"/>
          <p:cNvSpPr/>
          <p:nvPr/>
        </p:nvSpPr>
        <p:spPr>
          <a:xfrm>
            <a:off x="5072066" y="3500438"/>
            <a:ext cx="385762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Планирование расходов муниципального дорожного фонда не менее прогнозируемого объема доходов местного бюджета от акцизов на нефтепродукты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16388" name="Заголовок 17"/>
          <p:cNvSpPr>
            <a:spLocks noGrp="1"/>
          </p:cNvSpPr>
          <p:nvPr>
            <p:ph type="title"/>
          </p:nvPr>
        </p:nvSpPr>
        <p:spPr>
          <a:xfrm>
            <a:off x="1071538" y="446242"/>
            <a:ext cx="6572296" cy="696741"/>
          </a:xfrm>
        </p:spPr>
        <p:txBody>
          <a:bodyPr/>
          <a:lstStyle/>
          <a:p>
            <a:pPr eaLnBrk="1" hangingPunct="1"/>
            <a:r>
              <a:rPr lang="ru-RU" sz="2300" b="1" dirty="0" smtClean="0"/>
              <a:t>Основные параметры бюджета муниципального образования город Саяногорск на 2018-2021годы</a:t>
            </a:r>
          </a:p>
        </p:txBody>
      </p:sp>
      <p:sp>
        <p:nvSpPr>
          <p:cNvPr id="16436" name="Прямоугольник 21"/>
          <p:cNvSpPr>
            <a:spLocks noChangeArrowheads="1"/>
          </p:cNvSpPr>
          <p:nvPr/>
        </p:nvSpPr>
        <p:spPr bwMode="auto">
          <a:xfrm>
            <a:off x="7643836" y="936271"/>
            <a:ext cx="12938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Calibri" pitchFamily="34" charset="0"/>
              </a:rPr>
              <a:t>(млн. </a:t>
            </a:r>
            <a:r>
              <a:rPr lang="ru-RU" sz="1400" b="1" dirty="0">
                <a:latin typeface="Calibri" pitchFamily="34" charset="0"/>
              </a:rPr>
              <a:t>рублей)</a:t>
            </a:r>
            <a:endParaRPr lang="ru-RU" sz="1400" dirty="0">
              <a:latin typeface="Calibri" pitchFamily="34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1949143"/>
              </p:ext>
            </p:extLst>
          </p:nvPr>
        </p:nvGraphicFramePr>
        <p:xfrm>
          <a:off x="323528" y="1010072"/>
          <a:ext cx="8477249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16388" name="Заголовок 17"/>
          <p:cNvSpPr>
            <a:spLocks noGrp="1"/>
          </p:cNvSpPr>
          <p:nvPr>
            <p:ph type="title"/>
          </p:nvPr>
        </p:nvSpPr>
        <p:spPr>
          <a:xfrm>
            <a:off x="1071538" y="285728"/>
            <a:ext cx="7215238" cy="714398"/>
          </a:xfrm>
        </p:spPr>
        <p:txBody>
          <a:bodyPr/>
          <a:lstStyle/>
          <a:p>
            <a:pPr eaLnBrk="1" hangingPunct="1"/>
            <a:r>
              <a:rPr lang="ru-RU" sz="2000" b="1" dirty="0" smtClean="0"/>
              <a:t>Основные параметры бюджета муниципального образования город Саяногорска в разрезе источников на 2018 - 2021 годы</a:t>
            </a:r>
            <a:endParaRPr lang="ru-RU" sz="2000" dirty="0" smtClean="0"/>
          </a:p>
        </p:txBody>
      </p:sp>
      <p:graphicFrame>
        <p:nvGraphicFramePr>
          <p:cNvPr id="23635" name="Group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558158"/>
              </p:ext>
            </p:extLst>
          </p:nvPr>
        </p:nvGraphicFramePr>
        <p:xfrm>
          <a:off x="142843" y="1214422"/>
          <a:ext cx="8858310" cy="5548314"/>
        </p:xfrm>
        <a:graphic>
          <a:graphicData uri="http://schemas.openxmlformats.org/drawingml/2006/table">
            <a:tbl>
              <a:tblPr/>
              <a:tblGrid>
                <a:gridCol w="3929091"/>
                <a:gridCol w="1000132"/>
                <a:gridCol w="1000132"/>
                <a:gridCol w="928694"/>
                <a:gridCol w="1000132"/>
                <a:gridCol w="1000129"/>
              </a:tblGrid>
              <a:tr h="665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2018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2019 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(отклонение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2020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2021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6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Общий объем доходов,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1  </a:t>
                      </a: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660,7</a:t>
                      </a:r>
                      <a:endParaRPr kumimoji="0" lang="ru-RU" sz="19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1 418,7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242,0</a:t>
                      </a:r>
                      <a:endParaRPr kumimoji="0" lang="ru-RU" sz="19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1 272,1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1 317,9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75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из них: налоговые и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714,0</a:t>
                      </a:r>
                      <a:endParaRPr kumimoji="0" lang="ru-R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682,6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-31,4</a:t>
                      </a:r>
                      <a:endParaRPr kumimoji="0" lang="ru-R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728,2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734,8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8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Безвозмездные поступления от других бюджетов бюджетной системы РФ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946,7</a:t>
                      </a:r>
                      <a:endParaRPr kumimoji="0" lang="ru-R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736,1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210,6</a:t>
                      </a:r>
                      <a:endParaRPr kumimoji="0" lang="ru-R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543,9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583,1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Общий объем расходов,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1 </a:t>
                      </a: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708,2</a:t>
                      </a:r>
                      <a:endParaRPr kumimoji="0" lang="ru-RU" sz="19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1 439,3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-268,9</a:t>
                      </a:r>
                      <a:endParaRPr kumimoji="0" lang="ru-RU" sz="19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1 309,7</a:t>
                      </a:r>
                      <a:endParaRPr kumimoji="0" lang="ru-RU" sz="19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1 354,7</a:t>
                      </a:r>
                      <a:endParaRPr kumimoji="0" lang="ru-RU" sz="19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75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из них: на выполнение собственных полномочий городского округа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761,5</a:t>
                      </a:r>
                      <a:endParaRPr kumimoji="0" lang="ru-R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703,2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-58,3</a:t>
                      </a:r>
                      <a:endParaRPr kumimoji="0" lang="ru-R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765,8</a:t>
                      </a:r>
                      <a:endParaRPr kumimoji="0" lang="ru-R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771,6</a:t>
                      </a:r>
                      <a:endParaRPr kumimoji="0" lang="ru-R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Дефицит бюджета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-47,5</a:t>
                      </a:r>
                      <a:endParaRPr kumimoji="0" lang="ru-RU" sz="19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-20,6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47,2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-37,6</a:t>
                      </a:r>
                      <a:endParaRPr kumimoji="0" lang="ru-RU" sz="19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-36,8</a:t>
                      </a:r>
                      <a:endParaRPr kumimoji="0" lang="ru-RU" sz="19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299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% дефицита к налоговым и неналоговым доходам (без учета дополнительного норматива от НДФЛ)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12,6%</a:t>
                      </a:r>
                      <a:endParaRPr kumimoji="0" lang="ru-R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 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х</a:t>
                      </a:r>
                      <a:endParaRPr kumimoji="0" lang="ru-R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10%</a:t>
                      </a:r>
                      <a:endParaRPr kumimoji="0" lang="ru-R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10%</a:t>
                      </a:r>
                      <a:endParaRPr kumimoji="0" lang="ru-RU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6436" name="Прямоугольник 21"/>
          <p:cNvSpPr>
            <a:spLocks noChangeArrowheads="1"/>
          </p:cNvSpPr>
          <p:nvPr/>
        </p:nvSpPr>
        <p:spPr bwMode="auto">
          <a:xfrm>
            <a:off x="7643836" y="928672"/>
            <a:ext cx="12938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 smtClean="0">
                <a:latin typeface="Calibri" pitchFamily="34" charset="0"/>
              </a:rPr>
              <a:t>(млн. </a:t>
            </a:r>
            <a:r>
              <a:rPr lang="ru-RU" sz="1400" b="1" dirty="0">
                <a:latin typeface="Calibri" pitchFamily="34" charset="0"/>
              </a:rPr>
              <a:t>рублей)</a:t>
            </a:r>
            <a:endParaRPr lang="ru-RU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51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00034" y="1071546"/>
            <a:ext cx="2609850" cy="714375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</p:pic>
      <p:sp>
        <p:nvSpPr>
          <p:cNvPr id="17454" name="Прямоугольник 8"/>
          <p:cNvSpPr>
            <a:spLocks noChangeArrowheads="1"/>
          </p:cNvSpPr>
          <p:nvPr/>
        </p:nvSpPr>
        <p:spPr bwMode="auto">
          <a:xfrm>
            <a:off x="1142977" y="428604"/>
            <a:ext cx="78581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Calibri" pitchFamily="34" charset="0"/>
              </a:rPr>
              <a:t>Доходы бюджета муниципального образования город Саяногорск</a:t>
            </a:r>
            <a:endParaRPr lang="ru-RU" sz="2000" dirty="0">
              <a:latin typeface="Calibri" pitchFamily="34" charset="0"/>
            </a:endParaRPr>
          </a:p>
        </p:txBody>
      </p:sp>
      <p:pic>
        <p:nvPicPr>
          <p:cNvPr id="17455" name="Picture 3"/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286116" y="1071546"/>
            <a:ext cx="26098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6" name="Picture 4"/>
          <p:cNvPicPr>
            <a:picLocks noChangeAspect="1" noChangeArrowheads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00760" y="1071546"/>
            <a:ext cx="26098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57" name="Прямоугольник 12"/>
          <p:cNvSpPr>
            <a:spLocks noChangeArrowheads="1"/>
          </p:cNvSpPr>
          <p:nvPr/>
        </p:nvSpPr>
        <p:spPr bwMode="auto">
          <a:xfrm>
            <a:off x="571471" y="1071547"/>
            <a:ext cx="242890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</a:rPr>
              <a:t>НАЛОГОВЫЕ</a:t>
            </a:r>
          </a:p>
          <a:p>
            <a:pPr algn="ctr"/>
            <a:r>
              <a:rPr lang="ru-RU" b="1" dirty="0">
                <a:latin typeface="Calibri" pitchFamily="34" charset="0"/>
              </a:rPr>
              <a:t>ДОХОДЫ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7458" name="Прямоугольник 13"/>
          <p:cNvSpPr>
            <a:spLocks noChangeArrowheads="1"/>
          </p:cNvSpPr>
          <p:nvPr/>
        </p:nvSpPr>
        <p:spPr bwMode="auto">
          <a:xfrm>
            <a:off x="3286116" y="1071546"/>
            <a:ext cx="250032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</a:rPr>
              <a:t>НЕНАЛОГОВЫЕ</a:t>
            </a:r>
          </a:p>
          <a:p>
            <a:pPr algn="ctr"/>
            <a:r>
              <a:rPr lang="ru-RU" b="1" dirty="0">
                <a:latin typeface="Calibri" pitchFamily="34" charset="0"/>
              </a:rPr>
              <a:t>ДОХОДЫ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7459" name="Прямоугольник 14"/>
          <p:cNvSpPr>
            <a:spLocks noChangeArrowheads="1"/>
          </p:cNvSpPr>
          <p:nvPr/>
        </p:nvSpPr>
        <p:spPr bwMode="auto">
          <a:xfrm>
            <a:off x="6000760" y="1071546"/>
            <a:ext cx="25717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</a:rPr>
              <a:t>БЕЗВОЗМЕЗДНЫЕ</a:t>
            </a:r>
          </a:p>
          <a:p>
            <a:pPr algn="ctr"/>
            <a:r>
              <a:rPr lang="ru-RU" b="1" dirty="0">
                <a:latin typeface="Calibri" pitchFamily="34" charset="0"/>
              </a:rPr>
              <a:t>ПОСТУПЛЕНИЯ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7460" name="Прямоугольник 15"/>
          <p:cNvSpPr>
            <a:spLocks noChangeArrowheads="1"/>
          </p:cNvSpPr>
          <p:nvPr/>
        </p:nvSpPr>
        <p:spPr bwMode="auto">
          <a:xfrm>
            <a:off x="357158" y="1785926"/>
            <a:ext cx="285751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поступления в бюджет</a:t>
            </a: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уплаты налогов и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сборов, установленных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Налоговым кодексом</a:t>
            </a: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РФ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61" name="Прямоугольник 16"/>
          <p:cNvSpPr>
            <a:spLocks noChangeArrowheads="1"/>
          </p:cNvSpPr>
          <p:nvPr/>
        </p:nvSpPr>
        <p:spPr bwMode="auto">
          <a:xfrm>
            <a:off x="3286116" y="1714488"/>
            <a:ext cx="285752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поступления от</a:t>
            </a: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использования 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продажи муниципального имущества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штрафов 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иных платежей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установленных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законодательством РФ</a:t>
            </a:r>
          </a:p>
        </p:txBody>
      </p:sp>
      <p:sp>
        <p:nvSpPr>
          <p:cNvPr id="17462" name="Прямоугольник 18"/>
          <p:cNvSpPr>
            <a:spLocks noChangeArrowheads="1"/>
          </p:cNvSpPr>
          <p:nvPr/>
        </p:nvSpPr>
        <p:spPr bwMode="auto">
          <a:xfrm>
            <a:off x="6000750" y="1785927"/>
            <a:ext cx="28575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финансовая помощь из</a:t>
            </a: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бюджетов других</a:t>
            </a: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уровней (межбюджетные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трансферты)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Picture 4" descr="03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graphicFrame>
        <p:nvGraphicFramePr>
          <p:cNvPr id="14" name="Диаграмма 13"/>
          <p:cNvGraphicFramePr/>
          <p:nvPr/>
        </p:nvGraphicFramePr>
        <p:xfrm>
          <a:off x="142844" y="3286124"/>
          <a:ext cx="8858311" cy="3429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857224" y="274637"/>
            <a:ext cx="7829576" cy="725471"/>
          </a:xfrm>
        </p:spPr>
        <p:txBody>
          <a:bodyPr/>
          <a:lstStyle/>
          <a:p>
            <a:r>
              <a:rPr lang="ru-RU" sz="1800" b="1" dirty="0" smtClean="0"/>
              <a:t>Структура</a:t>
            </a:r>
            <a:r>
              <a:rPr lang="ru-RU" sz="1800" b="1" baseline="0" dirty="0" smtClean="0"/>
              <a:t> доходов бюджета муниципального образования город Саяногорск на 2019 год</a:t>
            </a:r>
            <a:endParaRPr lang="ru-RU" sz="1800" b="1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/>
        </p:nvGraphicFramePr>
        <p:xfrm>
          <a:off x="142844" y="1027176"/>
          <a:ext cx="8858312" cy="5687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857224" y="274637"/>
            <a:ext cx="7829576" cy="725471"/>
          </a:xfrm>
        </p:spPr>
        <p:txBody>
          <a:bodyPr/>
          <a:lstStyle/>
          <a:p>
            <a:r>
              <a:rPr lang="ru-RU" sz="1800" b="1" dirty="0" smtClean="0"/>
              <a:t>Структура</a:t>
            </a:r>
            <a:r>
              <a:rPr lang="ru-RU" sz="1800" b="1" baseline="0" dirty="0" smtClean="0"/>
              <a:t> налоговых</a:t>
            </a:r>
            <a:r>
              <a:rPr lang="ru-RU" sz="1800" b="1" dirty="0" smtClean="0"/>
              <a:t> и неналоговых</a:t>
            </a:r>
            <a:r>
              <a:rPr lang="ru-RU" sz="1800" b="1" baseline="0" dirty="0" smtClean="0"/>
              <a:t> доходов бюджета муниципального образования город Саяногорск на 2019 год (млн.рублей)</a:t>
            </a:r>
            <a:endParaRPr lang="ru-RU" sz="1800" b="1" dirty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42844" y="714356"/>
          <a:ext cx="8858313" cy="6534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857224" y="142852"/>
            <a:ext cx="8286776" cy="725471"/>
          </a:xfrm>
        </p:spPr>
        <p:txBody>
          <a:bodyPr/>
          <a:lstStyle/>
          <a:p>
            <a:r>
              <a:rPr lang="ru-RU" sz="1800" b="1" dirty="0" smtClean="0"/>
              <a:t>Укрупненная структура налоговых и неналоговых доходов бюджета муниципального образования город Саяногорск на 2019 год (млн.рублей/%)</a:t>
            </a:r>
            <a:endParaRPr lang="ru-RU" sz="1800" b="1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42844" y="857232"/>
          <a:ext cx="8786873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29700" name="Прямоугольник 5"/>
          <p:cNvSpPr>
            <a:spLocks noChangeArrowheads="1"/>
          </p:cNvSpPr>
          <p:nvPr/>
        </p:nvSpPr>
        <p:spPr bwMode="auto">
          <a:xfrm>
            <a:off x="1000100" y="0"/>
            <a:ext cx="800105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</a:rPr>
              <a:t>Межбюджетные трансферты (безвозмездные поступления) </a:t>
            </a:r>
            <a:r>
              <a:rPr lang="ru-RU" b="1" dirty="0" smtClean="0">
                <a:latin typeface="Calibri" pitchFamily="34" charset="0"/>
              </a:rPr>
              <a:t>– </a:t>
            </a:r>
          </a:p>
          <a:p>
            <a:pPr algn="ctr"/>
            <a:r>
              <a:rPr lang="ru-RU" b="1" dirty="0" smtClean="0">
                <a:latin typeface="Calibri" pitchFamily="34" charset="0"/>
              </a:rPr>
              <a:t>это средства </a:t>
            </a:r>
            <a:r>
              <a:rPr lang="ru-RU" b="1" dirty="0">
                <a:latin typeface="Calibri" pitchFamily="34" charset="0"/>
              </a:rPr>
              <a:t>одного бюджета бюджетной системы РФ, </a:t>
            </a:r>
            <a:endParaRPr lang="ru-RU" b="1" dirty="0" smtClean="0">
              <a:latin typeface="Calibri" pitchFamily="34" charset="0"/>
            </a:endParaRPr>
          </a:p>
          <a:p>
            <a:pPr algn="ctr"/>
            <a:r>
              <a:rPr lang="ru-RU" b="1" dirty="0" smtClean="0">
                <a:latin typeface="Calibri" pitchFamily="34" charset="0"/>
              </a:rPr>
              <a:t>предоставляемые другому </a:t>
            </a:r>
            <a:r>
              <a:rPr lang="ru-RU" b="1" dirty="0">
                <a:latin typeface="Calibri" pitchFamily="34" charset="0"/>
              </a:rPr>
              <a:t>бюджету бюджетной системы РФ</a:t>
            </a:r>
            <a:endParaRPr lang="ru-RU" dirty="0">
              <a:latin typeface="Calibri" pitchFamily="34" charset="0"/>
            </a:endParaRPr>
          </a:p>
        </p:txBody>
      </p:sp>
      <p:pic>
        <p:nvPicPr>
          <p:cNvPr id="2970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857233"/>
            <a:ext cx="4572000" cy="428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Прямоугольник 9"/>
          <p:cNvSpPr>
            <a:spLocks noChangeArrowheads="1"/>
          </p:cNvSpPr>
          <p:nvPr/>
        </p:nvSpPr>
        <p:spPr bwMode="auto">
          <a:xfrm>
            <a:off x="2428875" y="857232"/>
            <a:ext cx="39444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>
                <a:latin typeface="Calibri" pitchFamily="34" charset="0"/>
              </a:rPr>
              <a:t>Формы межбюджетных трансфертов</a:t>
            </a:r>
            <a:endParaRPr lang="ru-RU" dirty="0">
              <a:latin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28626" y="1285860"/>
            <a:ext cx="2562225" cy="2571768"/>
          </a:xfrm>
          <a:prstGeom prst="rect">
            <a:avLst/>
          </a:prstGeom>
          <a:gradFill>
            <a:gsLst>
              <a:gs pos="40000">
                <a:srgbClr val="FFFF00"/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14680" y="1285860"/>
            <a:ext cx="3143270" cy="2643206"/>
          </a:xfrm>
          <a:prstGeom prst="rect">
            <a:avLst/>
          </a:prstGeom>
          <a:gradFill>
            <a:gsLst>
              <a:gs pos="44000">
                <a:schemeClr val="accent5">
                  <a:lumMod val="50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500826" y="1285860"/>
            <a:ext cx="2371287" cy="2571768"/>
          </a:xfrm>
          <a:prstGeom prst="rect">
            <a:avLst/>
          </a:prstGeom>
          <a:gradFill>
            <a:gsLst>
              <a:gs pos="44000">
                <a:schemeClr val="accent5">
                  <a:lumMod val="50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</p:pic>
      <p:sp>
        <p:nvSpPr>
          <p:cNvPr id="29706" name="Прямоугольник 11"/>
          <p:cNvSpPr>
            <a:spLocks noChangeArrowheads="1"/>
          </p:cNvSpPr>
          <p:nvPr/>
        </p:nvSpPr>
        <p:spPr bwMode="auto">
          <a:xfrm>
            <a:off x="428596" y="1357298"/>
            <a:ext cx="2500331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u="sng" dirty="0">
                <a:latin typeface="Calibri" pitchFamily="34" charset="0"/>
              </a:rPr>
              <a:t>Субсидии</a:t>
            </a:r>
            <a:r>
              <a:rPr lang="ru-RU" sz="1400" b="1" dirty="0">
                <a:latin typeface="Calibri" pitchFamily="34" charset="0"/>
              </a:rPr>
              <a:t> - бюджетные</a:t>
            </a:r>
          </a:p>
          <a:p>
            <a:pPr algn="ctr"/>
            <a:r>
              <a:rPr lang="ru-RU" sz="1400" b="1" dirty="0">
                <a:latin typeface="Calibri" pitchFamily="34" charset="0"/>
              </a:rPr>
              <a:t>средства, предоставляемые</a:t>
            </a:r>
          </a:p>
          <a:p>
            <a:pPr algn="ctr"/>
            <a:r>
              <a:rPr lang="ru-RU" sz="1400" b="1" dirty="0">
                <a:latin typeface="Calibri" pitchFamily="34" charset="0"/>
              </a:rPr>
              <a:t>бюджету другого уровня</a:t>
            </a:r>
          </a:p>
          <a:p>
            <a:pPr algn="ctr"/>
            <a:r>
              <a:rPr lang="ru-RU" sz="1400" b="1" dirty="0">
                <a:latin typeface="Calibri" pitchFamily="34" charset="0"/>
              </a:rPr>
              <a:t>бюджетной системы РФ, в</a:t>
            </a:r>
          </a:p>
          <a:p>
            <a:pPr algn="ctr"/>
            <a:r>
              <a:rPr lang="ru-RU" sz="1400" b="1" dirty="0">
                <a:latin typeface="Calibri" pitchFamily="34" charset="0"/>
              </a:rPr>
              <a:t>целях </a:t>
            </a:r>
            <a:r>
              <a:rPr lang="ru-RU" sz="1400" b="1" dirty="0" err="1">
                <a:latin typeface="Calibri" pitchFamily="34" charset="0"/>
              </a:rPr>
              <a:t>софинансирования</a:t>
            </a:r>
            <a:endParaRPr lang="ru-RU" sz="1400" b="1" dirty="0">
              <a:latin typeface="Calibri" pitchFamily="34" charset="0"/>
            </a:endParaRPr>
          </a:p>
          <a:p>
            <a:pPr algn="ctr"/>
            <a:r>
              <a:rPr lang="ru-RU" sz="1400" b="1" dirty="0">
                <a:latin typeface="Calibri" pitchFamily="34" charset="0"/>
              </a:rPr>
              <a:t>расходных обязательств,</a:t>
            </a:r>
          </a:p>
          <a:p>
            <a:pPr algn="ctr"/>
            <a:r>
              <a:rPr lang="ru-RU" sz="1400" b="1" dirty="0">
                <a:latin typeface="Calibri" pitchFamily="34" charset="0"/>
              </a:rPr>
              <a:t>возникающих при</a:t>
            </a:r>
          </a:p>
          <a:p>
            <a:pPr algn="ctr"/>
            <a:r>
              <a:rPr lang="ru-RU" sz="1400" b="1" dirty="0">
                <a:latin typeface="Calibri" pitchFamily="34" charset="0"/>
              </a:rPr>
              <a:t>выполнении полномочий</a:t>
            </a:r>
          </a:p>
          <a:p>
            <a:pPr algn="ctr"/>
            <a:r>
              <a:rPr lang="ru-RU" sz="1400" b="1" dirty="0">
                <a:latin typeface="Calibri" pitchFamily="34" charset="0"/>
              </a:rPr>
              <a:t>органов местного</a:t>
            </a:r>
          </a:p>
          <a:p>
            <a:pPr algn="ctr"/>
            <a:r>
              <a:rPr lang="ru-RU" sz="1400" b="1" dirty="0">
                <a:latin typeface="Calibri" pitchFamily="34" charset="0"/>
              </a:rPr>
              <a:t>самоуправления по</a:t>
            </a:r>
          </a:p>
          <a:p>
            <a:pPr algn="ctr"/>
            <a:r>
              <a:rPr lang="ru-RU" sz="1400" b="1" dirty="0">
                <a:latin typeface="Calibri" pitchFamily="34" charset="0"/>
              </a:rPr>
              <a:t>вопросам местного значения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9707" name="Прямоугольник 12"/>
          <p:cNvSpPr>
            <a:spLocks noChangeArrowheads="1"/>
          </p:cNvSpPr>
          <p:nvPr/>
        </p:nvSpPr>
        <p:spPr bwMode="auto">
          <a:xfrm>
            <a:off x="3214678" y="1285860"/>
            <a:ext cx="314327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u="sng" dirty="0">
                <a:latin typeface="Calibri" pitchFamily="34" charset="0"/>
              </a:rPr>
              <a:t>Субвенции</a:t>
            </a:r>
            <a:r>
              <a:rPr lang="ru-RU" sz="1400" b="1" dirty="0">
                <a:latin typeface="Calibri" pitchFamily="34" charset="0"/>
              </a:rPr>
              <a:t> - бюджетные средства</a:t>
            </a:r>
            <a:r>
              <a:rPr lang="ru-RU" sz="1400" b="1" dirty="0" smtClean="0">
                <a:latin typeface="Calibri" pitchFamily="34" charset="0"/>
              </a:rPr>
              <a:t>, предоставляемые </a:t>
            </a:r>
            <a:r>
              <a:rPr lang="ru-RU" sz="1400" b="1" dirty="0">
                <a:latin typeface="Calibri" pitchFamily="34" charset="0"/>
              </a:rPr>
              <a:t>бюджету </a:t>
            </a:r>
            <a:r>
              <a:rPr lang="ru-RU" sz="1400" b="1" dirty="0" smtClean="0">
                <a:latin typeface="Calibri" pitchFamily="34" charset="0"/>
              </a:rPr>
              <a:t>другого уровня </a:t>
            </a:r>
            <a:r>
              <a:rPr lang="ru-RU" sz="1400" b="1" dirty="0">
                <a:latin typeface="Calibri" pitchFamily="34" charset="0"/>
              </a:rPr>
              <a:t>бюджетной системы РФ </a:t>
            </a:r>
            <a:r>
              <a:rPr lang="ru-RU" sz="1400" b="1" dirty="0" smtClean="0">
                <a:latin typeface="Calibri" pitchFamily="34" charset="0"/>
              </a:rPr>
              <a:t>на безвозмездной </a:t>
            </a:r>
            <a:r>
              <a:rPr lang="ru-RU" sz="1400" b="1" dirty="0">
                <a:latin typeface="Calibri" pitchFamily="34" charset="0"/>
              </a:rPr>
              <a:t>и </a:t>
            </a:r>
            <a:r>
              <a:rPr lang="ru-RU" sz="1400" b="1" dirty="0" smtClean="0">
                <a:latin typeface="Calibri" pitchFamily="34" charset="0"/>
              </a:rPr>
              <a:t>безвозвратной основах </a:t>
            </a:r>
            <a:r>
              <a:rPr lang="ru-RU" sz="1400" b="1" dirty="0">
                <a:latin typeface="Calibri" pitchFamily="34" charset="0"/>
              </a:rPr>
              <a:t>на </a:t>
            </a:r>
            <a:r>
              <a:rPr lang="ru-RU" sz="1400" b="1" dirty="0" smtClean="0">
                <a:latin typeface="Calibri" pitchFamily="34" charset="0"/>
              </a:rPr>
              <a:t>осуществление определенных </a:t>
            </a:r>
            <a:r>
              <a:rPr lang="ru-RU" sz="1400" b="1" dirty="0">
                <a:latin typeface="Calibri" pitchFamily="34" charset="0"/>
              </a:rPr>
              <a:t>целевых расходов</a:t>
            </a:r>
            <a:r>
              <a:rPr lang="ru-RU" sz="1400" b="1" dirty="0" smtClean="0">
                <a:latin typeface="Calibri" pitchFamily="34" charset="0"/>
              </a:rPr>
              <a:t>, возникающих </a:t>
            </a:r>
            <a:r>
              <a:rPr lang="ru-RU" sz="1400" b="1" dirty="0">
                <a:latin typeface="Calibri" pitchFamily="34" charset="0"/>
              </a:rPr>
              <a:t>при </a:t>
            </a:r>
            <a:r>
              <a:rPr lang="ru-RU" sz="1400" b="1" dirty="0" smtClean="0">
                <a:latin typeface="Calibri" pitchFamily="34" charset="0"/>
              </a:rPr>
              <a:t>выполнении государственных полномочий, </a:t>
            </a:r>
            <a:r>
              <a:rPr lang="ru-RU" sz="1400" b="1" dirty="0">
                <a:latin typeface="Calibri" pitchFamily="34" charset="0"/>
              </a:rPr>
              <a:t>переданных для осуществления </a:t>
            </a:r>
            <a:r>
              <a:rPr lang="ru-RU" sz="1400" b="1" dirty="0" smtClean="0">
                <a:latin typeface="Calibri" pitchFamily="34" charset="0"/>
              </a:rPr>
              <a:t>органам государственной </a:t>
            </a:r>
            <a:r>
              <a:rPr lang="ru-RU" sz="1400" b="1" dirty="0">
                <a:latin typeface="Calibri" pitchFamily="34" charset="0"/>
              </a:rPr>
              <a:t>власти </a:t>
            </a:r>
            <a:r>
              <a:rPr lang="ru-RU" sz="1400" b="1" dirty="0" smtClean="0">
                <a:latin typeface="Calibri" pitchFamily="34" charset="0"/>
              </a:rPr>
              <a:t>другого уровня бюджетной системы </a:t>
            </a:r>
            <a:r>
              <a:rPr lang="ru-RU" sz="1400" b="1" dirty="0">
                <a:latin typeface="Calibri" pitchFamily="34" charset="0"/>
              </a:rPr>
              <a:t>РФ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9708" name="Прямоугольник 13"/>
          <p:cNvSpPr>
            <a:spLocks noChangeArrowheads="1"/>
          </p:cNvSpPr>
          <p:nvPr/>
        </p:nvSpPr>
        <p:spPr bwMode="auto">
          <a:xfrm>
            <a:off x="6643702" y="1214422"/>
            <a:ext cx="20717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u="sng" dirty="0">
                <a:latin typeface="Calibri" pitchFamily="34" charset="0"/>
              </a:rPr>
              <a:t>Дотации</a:t>
            </a:r>
            <a:r>
              <a:rPr lang="ru-RU" sz="1400" b="1" dirty="0">
                <a:latin typeface="Calibri" pitchFamily="34" charset="0"/>
              </a:rPr>
              <a:t> -</a:t>
            </a:r>
          </a:p>
          <a:p>
            <a:pPr algn="ctr"/>
            <a:r>
              <a:rPr lang="ru-RU" sz="1400" b="1" dirty="0">
                <a:latin typeface="Calibri" pitchFamily="34" charset="0"/>
              </a:rPr>
              <a:t>межбюджетные</a:t>
            </a:r>
          </a:p>
          <a:p>
            <a:pPr algn="ctr"/>
            <a:r>
              <a:rPr lang="ru-RU" sz="1400" b="1" dirty="0">
                <a:latin typeface="Calibri" pitchFamily="34" charset="0"/>
              </a:rPr>
              <a:t>трансферты,</a:t>
            </a:r>
          </a:p>
          <a:p>
            <a:pPr algn="ctr"/>
            <a:r>
              <a:rPr lang="ru-RU" sz="1400" b="1" dirty="0">
                <a:latin typeface="Calibri" pitchFamily="34" charset="0"/>
              </a:rPr>
              <a:t>предоставляемые на</a:t>
            </a:r>
          </a:p>
          <a:p>
            <a:pPr algn="ctr"/>
            <a:r>
              <a:rPr lang="ru-RU" sz="1400" b="1" dirty="0">
                <a:latin typeface="Calibri" pitchFamily="34" charset="0"/>
              </a:rPr>
              <a:t>безвозмездной и</a:t>
            </a:r>
          </a:p>
          <a:p>
            <a:pPr algn="ctr"/>
            <a:r>
              <a:rPr lang="ru-RU" sz="1400" b="1" dirty="0">
                <a:latin typeface="Calibri" pitchFamily="34" charset="0"/>
              </a:rPr>
              <a:t>безвозвратной основе</a:t>
            </a:r>
          </a:p>
          <a:p>
            <a:pPr algn="ctr"/>
            <a:r>
              <a:rPr lang="ru-RU" sz="1400" b="1" dirty="0">
                <a:latin typeface="Calibri" pitchFamily="34" charset="0"/>
              </a:rPr>
              <a:t>без установления</a:t>
            </a:r>
          </a:p>
          <a:p>
            <a:pPr algn="ctr"/>
            <a:r>
              <a:rPr lang="ru-RU" sz="1400" b="1" dirty="0">
                <a:latin typeface="Calibri" pitchFamily="34" charset="0"/>
              </a:rPr>
              <a:t>направлений и (или)</a:t>
            </a:r>
          </a:p>
          <a:p>
            <a:pPr algn="ctr"/>
            <a:r>
              <a:rPr lang="ru-RU" sz="1400" b="1" dirty="0">
                <a:latin typeface="Calibri" pitchFamily="34" charset="0"/>
              </a:rPr>
              <a:t>условий их</a:t>
            </a:r>
          </a:p>
          <a:p>
            <a:pPr algn="ctr"/>
            <a:r>
              <a:rPr lang="ru-RU" sz="1400" b="1" dirty="0">
                <a:latin typeface="Calibri" pitchFamily="34" charset="0"/>
              </a:rPr>
              <a:t>использования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9709" name="Прямоугольник 14"/>
          <p:cNvSpPr>
            <a:spLocks noChangeArrowheads="1"/>
          </p:cNvSpPr>
          <p:nvPr/>
        </p:nvSpPr>
        <p:spPr bwMode="auto">
          <a:xfrm>
            <a:off x="428627" y="4000505"/>
            <a:ext cx="81438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Calibri" pitchFamily="34" charset="0"/>
              </a:rPr>
              <a:t>Межбюджетные трансферты </a:t>
            </a:r>
            <a:r>
              <a:rPr lang="ru-RU" sz="2200" b="1" dirty="0">
                <a:latin typeface="Calibri" pitchFamily="34" charset="0"/>
              </a:rPr>
              <a:t>в бюджет муниципального образования </a:t>
            </a:r>
            <a:r>
              <a:rPr lang="ru-RU" sz="2200" b="1" dirty="0" smtClean="0">
                <a:latin typeface="Calibri" pitchFamily="34" charset="0"/>
              </a:rPr>
              <a:t>г.Саяногорск </a:t>
            </a:r>
            <a:r>
              <a:rPr lang="ru-RU" sz="2200" b="1" dirty="0">
                <a:latin typeface="Calibri" pitchFamily="34" charset="0"/>
              </a:rPr>
              <a:t>в </a:t>
            </a:r>
            <a:r>
              <a:rPr lang="ru-RU" sz="2200" b="1" dirty="0" smtClean="0">
                <a:latin typeface="Calibri" pitchFamily="34" charset="0"/>
              </a:rPr>
              <a:t>2018-2021 </a:t>
            </a:r>
            <a:r>
              <a:rPr lang="ru-RU" sz="2200" b="1" dirty="0">
                <a:latin typeface="Calibri" pitchFamily="34" charset="0"/>
              </a:rPr>
              <a:t>годах</a:t>
            </a:r>
            <a:endParaRPr lang="ru-RU" sz="2200" dirty="0">
              <a:latin typeface="Calibri" pitchFamily="34" charset="0"/>
            </a:endParaRPr>
          </a:p>
        </p:txBody>
      </p:sp>
      <p:graphicFrame>
        <p:nvGraphicFramePr>
          <p:cNvPr id="29738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669231"/>
              </p:ext>
            </p:extLst>
          </p:nvPr>
        </p:nvGraphicFramePr>
        <p:xfrm>
          <a:off x="0" y="4714884"/>
          <a:ext cx="9144000" cy="2133600"/>
        </p:xfrm>
        <a:graphic>
          <a:graphicData uri="http://schemas.openxmlformats.org/drawingml/2006/table">
            <a:tbl>
              <a:tblPr/>
              <a:tblGrid>
                <a:gridCol w="3071803"/>
                <a:gridCol w="1143007"/>
                <a:gridCol w="1071570"/>
                <a:gridCol w="1462755"/>
                <a:gridCol w="1161147"/>
                <a:gridCol w="1233718"/>
              </a:tblGrid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Наименование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2018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946,7</a:t>
                      </a: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(736,0)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(отклонение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(-210,7)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(543,9)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2021 </a:t>
                      </a:r>
                      <a:r>
                        <a:rPr kumimoji="0" lang="ru-RU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(583,1)</a:t>
                      </a:r>
                      <a:endParaRPr kumimoji="0" lang="ru-RU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6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 на выравнивание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51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 на сбалансированность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06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723,5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06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Субсидии, иные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межб.трансфер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188,2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-188,2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19" name="Прямая соединительная линия 18"/>
          <p:cNvCxnSpPr/>
          <p:nvPr/>
        </p:nvCxnSpPr>
        <p:spPr>
          <a:xfrm>
            <a:off x="0" y="4000504"/>
            <a:ext cx="9144000" cy="158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28" name="TextBox 15"/>
          <p:cNvSpPr txBox="1">
            <a:spLocks noChangeArrowheads="1"/>
          </p:cNvSpPr>
          <p:nvPr/>
        </p:nvSpPr>
        <p:spPr bwMode="auto">
          <a:xfrm>
            <a:off x="7358082" y="4429132"/>
            <a:ext cx="114063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 dirty="0" smtClean="0">
                <a:latin typeface="Calibri" pitchFamily="34" charset="0"/>
              </a:rPr>
              <a:t>(млн. </a:t>
            </a:r>
            <a:r>
              <a:rPr lang="ru-RU" sz="1200" b="1" dirty="0">
                <a:latin typeface="Calibri" pitchFamily="34" charset="0"/>
              </a:rPr>
              <a:t>рублей )</a:t>
            </a:r>
            <a:endParaRPr lang="ru-RU" sz="1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10833</TotalTime>
  <Words>1907</Words>
  <Application>Microsoft Office PowerPoint</Application>
  <PresentationFormat>Экран (4:3)</PresentationFormat>
  <Paragraphs>657</Paragraphs>
  <Slides>19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 Направления бюджетной политики на 2019-2021 годы</vt:lpstr>
      <vt:lpstr>Основные параметры бюджета муниципального образования город Саяногорск на 2018-2021годы</vt:lpstr>
      <vt:lpstr>Основные параметры бюджета муниципального образования город Саяногорска в разрезе источников на 2018 - 2021 годы</vt:lpstr>
      <vt:lpstr>Презентация PowerPoint</vt:lpstr>
      <vt:lpstr>Структура доходов бюджета муниципального образования город Саяногорск на 2019 год</vt:lpstr>
      <vt:lpstr>Структура налоговых и неналоговых доходов бюджета муниципального образования город Саяногорск на 2019 год (млн.рублей)</vt:lpstr>
      <vt:lpstr>Укрупненная структура налоговых и неналоговых доходов бюджета муниципального образования город Саяногорск на 2019 год (млн.рублей/%)</vt:lpstr>
      <vt:lpstr>Презентация PowerPoint</vt:lpstr>
      <vt:lpstr>Презентация PowerPoint</vt:lpstr>
      <vt:lpstr>Структура расходов бюджета муниципального образования город Саяногорск на 2019 год</vt:lpstr>
      <vt:lpstr>Расходы бюджета по разделам, подразделам  (млн.руб.)</vt:lpstr>
      <vt:lpstr>Расходы бюджета по разделам, подразделам  (продолжение)</vt:lpstr>
      <vt:lpstr>Социальная сфера (млн.руб.)</vt:lpstr>
      <vt:lpstr>Структура расходов бюджета муниципального образования город Саяногорск по муниципальным программам на 2019 год</vt:lpstr>
      <vt:lpstr>Презентация PowerPoint</vt:lpstr>
      <vt:lpstr>Муниципальный долг 2019-2021 годы</vt:lpstr>
      <vt:lpstr>Анализ распределения налогов, перечисляемых организациями муниципального образования город Саяногорск всех форм собственности по уровням бюджета (федеральный, республиканский, местный)</vt:lpstr>
      <vt:lpstr>Презентация PowerPoint</vt:lpstr>
    </vt:vector>
  </TitlesOfParts>
  <Company>www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qqq</dc:creator>
  <cp:lastModifiedBy>Андрюшина Наталья Сергеевна</cp:lastModifiedBy>
  <cp:revision>990</cp:revision>
  <dcterms:created xsi:type="dcterms:W3CDTF">2014-09-25T03:47:05Z</dcterms:created>
  <dcterms:modified xsi:type="dcterms:W3CDTF">2019-05-14T09:37:07Z</dcterms:modified>
</cp:coreProperties>
</file>