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rawings/drawing4.xml" ContentType="application/vnd.openxmlformats-officedocument.drawingml.chartshapes+xml"/>
  <Override PartName="/ppt/notesSlides/notesSlide2.xml" ContentType="application/vnd.openxmlformats-officedocument.presentationml.notesSlide+xml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3.xml" ContentType="application/vnd.openxmlformats-officedocument.theme+xml"/>
  <Override PartName="/ppt/drawings/drawing2.xml" ContentType="application/vnd.openxmlformats-officedocument.drawingml.chartshape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charts/chart13.xml" ContentType="application/vnd.openxmlformats-officedocument.drawingml.chart+xml"/>
  <Override PartName="/ppt/charts/chart15.xml" ContentType="application/vnd.openxmlformats-officedocument.drawingml.chart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charts/chart9.xml" ContentType="application/vnd.openxmlformats-officedocument.drawingml.chart+xml"/>
  <Override PartName="/ppt/charts/chart11.xml" ContentType="application/vnd.openxmlformats-officedocument.drawingml.chart+xml"/>
  <Override PartName="/ppt/slideLayouts/slideLayout10.xml" ContentType="application/vnd.openxmlformats-officedocument.presentationml.slideLayout+xml"/>
  <Override PartName="/ppt/charts/chart6.xml" ContentType="application/vnd.openxmlformats-officedocument.drawingml.chart+xml"/>
  <Override PartName="/ppt/charts/chart7.xml" ContentType="application/vnd.openxmlformats-officedocument.drawingml.chart+xml"/>
  <Override PartName="/ppt/charts/chart10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charts/chart5.xml" ContentType="application/vnd.openxmlformats-officedocument.drawingml.char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drawings/drawing5.xml" ContentType="application/vnd.openxmlformats-officedocument.drawingml.chartshapes+xml"/>
  <Override PartName="/ppt/notesSlides/notesSlide4.xml" ContentType="application/vnd.openxmlformats-officedocument.presentationml.notesSlide+xml"/>
  <Override PartName="/ppt/drawings/drawing6.xml" ContentType="application/vnd.openxmlformats-officedocument.drawingml.chartshapes+xml"/>
  <Override PartName="/ppt/diagrams/data1.xml" ContentType="application/vnd.openxmlformats-officedocument.drawingml.diagramData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  <Override PartName="/ppt/drawings/drawing3.xml" ContentType="application/vnd.openxmlformats-officedocument.drawingml.chartshapes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drawings/drawing1.xml" ContentType="application/vnd.openxmlformats-officedocument.drawingml.chartshapes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charts/chart14.xml" ContentType="application/vnd.openxmlformats-officedocument.drawingml.chart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charts/chart8.xml" ContentType="application/vnd.openxmlformats-officedocument.drawingml.chart+xml"/>
  <Override PartName="/ppt/charts/chart12.xml" ContentType="application/vnd.openxmlformats-officedocument.drawingml.chart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handoutMasterIdLst>
    <p:handoutMasterId r:id="rId23"/>
  </p:handoutMasterIdLst>
  <p:sldIdLst>
    <p:sldId id="257" r:id="rId2"/>
    <p:sldId id="288" r:id="rId3"/>
    <p:sldId id="292" r:id="rId4"/>
    <p:sldId id="266" r:id="rId5"/>
    <p:sldId id="291" r:id="rId6"/>
    <p:sldId id="308" r:id="rId7"/>
    <p:sldId id="274" r:id="rId8"/>
    <p:sldId id="307" r:id="rId9"/>
    <p:sldId id="296" r:id="rId10"/>
    <p:sldId id="275" r:id="rId11"/>
    <p:sldId id="306" r:id="rId12"/>
    <p:sldId id="301" r:id="rId13"/>
    <p:sldId id="310" r:id="rId14"/>
    <p:sldId id="309" r:id="rId15"/>
    <p:sldId id="297" r:id="rId16"/>
    <p:sldId id="311" r:id="rId17"/>
    <p:sldId id="312" r:id="rId18"/>
    <p:sldId id="303" r:id="rId19"/>
    <p:sldId id="305" r:id="rId20"/>
    <p:sldId id="302" r:id="rId2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CECFF"/>
    <a:srgbClr val="00FF00"/>
    <a:srgbClr val="FF3300"/>
    <a:srgbClr val="FF00FF"/>
    <a:srgbClr val="3333CC"/>
    <a:srgbClr val="008000"/>
    <a:srgbClr val="660066"/>
    <a:srgbClr val="99CCFF"/>
    <a:srgbClr val="CC33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7" autoAdjust="0"/>
    <p:restoredTop sz="88851" autoAdjust="0"/>
  </p:normalViewPr>
  <p:slideViewPr>
    <p:cSldViewPr>
      <p:cViewPr>
        <p:scale>
          <a:sx n="100" d="100"/>
          <a:sy n="100" d="100"/>
        </p:scale>
        <p:origin x="-1944" y="-15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0;&#1085;&#1076;&#1088;&#1102;&#1096;&#1080;&#1085;&#1072;%20-%20&#1086;&#1090;%20&#1047;&#1091;&#1073;&#1077;&#1085;&#1082;&#1086;\&#1041;&#1070;&#1044;&#1046;&#1045;&#1058;&#1067;\2017\&#1056;&#1072;&#1079;&#1088;&#1072;&#1073;&#1086;&#1090;&#1082;&#1072;%20&#1073;&#1102;&#1076;&#1078;&#1077;&#1090;&#1072;\&#1055;&#1086;&#1089;&#1083;&#1077;%20&#1087;&#1091;&#1073;&#1083;&#1080;&#1095;&#1085;&#1099;&#1093;%20&#1089;&#1083;&#1091;&#1096;&#1072;&#1085;&#1080;&#1081;\&#1055;&#1088;&#1077;&#1079;&#1077;&#1085;&#1090;&#1072;&#1094;&#1080;&#1103;\&#1044;&#1080;&#1072;&#1075;&#1088;&#1072;&#1084;&#1084;&#1099;%20&#1087;&#1086;&#1089;&#1083;&#1077;%20&#1087;&#1091;&#1073;&#1083;&#1080;&#1095;&#1085;&#1099;&#1093;.xlsx" TargetMode="External"/></Relationships>
</file>

<file path=ppt/charts/_rels/chart10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6.xml"/><Relationship Id="rId1" Type="http://schemas.openxmlformats.org/officeDocument/2006/relationships/oleObject" Target="file:///D:\&#1040;&#1085;&#1076;&#1088;&#1102;&#1096;&#1080;&#1085;&#1072;%20-%20&#1086;&#1090;%20&#1047;&#1091;&#1073;&#1077;&#1085;&#1082;&#1086;\&#1041;&#1070;&#1044;&#1046;&#1045;&#1058;&#1067;\2017\&#1056;&#1072;&#1079;&#1088;&#1072;&#1073;&#1086;&#1090;&#1082;&#1072;%20&#1073;&#1102;&#1076;&#1078;&#1077;&#1090;&#1072;\&#1055;&#1086;&#1089;&#1083;&#1077;%20&#1087;&#1091;&#1073;&#1083;&#1080;&#1095;&#1085;&#1099;&#1093;%20&#1089;&#1083;&#1091;&#1096;&#1072;&#1085;&#1080;&#1081;\&#1055;&#1088;&#1077;&#1079;&#1077;&#1085;&#1090;&#1072;&#1094;&#1080;&#1103;\&#1044;&#1080;&#1072;&#1075;&#1088;&#1072;&#1084;&#1084;&#1099;%20&#1087;&#1086;&#1089;&#1083;&#1077;%20&#1087;&#1091;&#1073;&#1083;&#1080;&#1095;&#1085;&#1099;&#1093;.xlsx" TargetMode="External"/></Relationships>
</file>

<file path=ppt/charts/_rels/chart11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0;&#1085;&#1076;&#1088;&#1102;&#1096;&#1080;&#1085;&#1072;%20-%20&#1086;&#1090;%20&#1047;&#1091;&#1073;&#1077;&#1085;&#1082;&#1086;\&#1041;&#1070;&#1044;&#1046;&#1045;&#1058;&#1067;\2017\&#1056;&#1072;&#1079;&#1088;&#1072;&#1073;&#1086;&#1090;&#1082;&#1072;%20&#1073;&#1102;&#1076;&#1078;&#1077;&#1090;&#1072;\&#1055;&#1086;&#1089;&#1083;&#1077;%20&#1087;&#1091;&#1073;&#1083;&#1080;&#1095;&#1085;&#1099;&#1093;%20&#1089;&#1083;&#1091;&#1096;&#1072;&#1085;&#1080;&#1081;\&#1055;&#1088;&#1077;&#1079;&#1077;&#1085;&#1090;&#1072;&#1094;&#1080;&#1103;\&#1044;&#1080;&#1072;&#1075;&#1088;&#1072;&#1084;&#1084;&#1099;%20&#1087;&#1086;&#1089;&#1083;&#1077;%20&#1087;&#1091;&#1073;&#1083;&#1080;&#1095;&#1085;&#1099;&#1093;.xlsx" TargetMode="External"/></Relationships>
</file>

<file path=ppt/charts/_rels/chart12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0;&#1085;&#1076;&#1088;&#1102;&#1096;&#1080;&#1085;&#1072;%20-%20&#1086;&#1090;%20&#1047;&#1091;&#1073;&#1077;&#1085;&#1082;&#1086;\&#1041;&#1070;&#1044;&#1046;&#1045;&#1058;&#1067;\2017\&#1056;&#1072;&#1079;&#1088;&#1072;&#1073;&#1086;&#1090;&#1082;&#1072;%20&#1073;&#1102;&#1076;&#1078;&#1077;&#1090;&#1072;\&#1055;&#1086;&#1089;&#1083;&#1077;%20&#1087;&#1091;&#1073;&#1083;&#1080;&#1095;&#1085;&#1099;&#1093;%20&#1089;&#1083;&#1091;&#1096;&#1072;&#1085;&#1080;&#1081;\&#1055;&#1088;&#1077;&#1079;&#1077;&#1085;&#1090;&#1072;&#1094;&#1080;&#1103;\&#1050;&#1047;%20&#1076;&#1080;&#1072;&#1075;&#1088;&#1072;&#1084;&#1084;&#1072;%20.xls" TargetMode="External"/></Relationships>
</file>

<file path=ppt/charts/_rels/chart13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tskevich\Desktop\&#1050;&#1044;&#1047;%202016\&#1076;&#1080;&#1072;&#1075;&#1088;&#1072;&#1084;&#1084;&#1099;\&#1089;&#1082;&#1086;&#1083;&#1100;&#1082;&#1086;%20&#1079;&#1072;&#1088;&#1072;&#1073;&#1072;&#1090;&#1099;&#1074;&#1072;&#1077;&#1084;.xls" TargetMode="External"/></Relationships>
</file>

<file path=ppt/charts/_rels/chart14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tskevich\Desktop\&#1050;&#1044;&#1047;%202016\&#1076;&#1080;&#1072;&#1075;&#1088;&#1072;&#1084;&#1084;&#1099;\&#1089;&#1082;&#1086;&#1083;&#1100;&#1082;&#1086;%20&#1079;&#1072;&#1088;&#1072;&#1073;&#1072;&#1090;&#1099;&#1074;&#1072;&#1077;&#1084;.xls" TargetMode="External"/></Relationships>
</file>

<file path=ppt/charts/_rels/chart15.xml.rels><?xml version="1.0" encoding="UTF-8" standalone="yes"?>
<Relationships xmlns="http://schemas.openxmlformats.org/package/2006/relationships"><Relationship Id="rId1" Type="http://schemas.openxmlformats.org/officeDocument/2006/relationships/oleObject" Target="file:///C:\Users\Mitskevich\Desktop\&#1050;&#1044;&#1047;%202016\&#1076;&#1080;&#1072;&#1075;&#1088;&#1072;&#1084;&#1084;&#1099;\&#1089;&#1082;&#1086;&#1083;&#1100;&#1082;&#1086;%20&#1079;&#1072;&#1088;&#1072;&#1073;&#1072;&#1090;&#1099;&#1074;&#1072;&#1077;&#1084;.xls" TargetMode="External"/></Relationships>
</file>

<file path=ppt/charts/_rels/chart2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oleObject" Target="file:///D:\&#1040;&#1085;&#1076;&#1088;&#1102;&#1096;&#1080;&#1085;&#1072;%20-%20&#1086;&#1090;%20&#1047;&#1091;&#1073;&#1077;&#1085;&#1082;&#1086;\&#1041;&#1070;&#1044;&#1046;&#1045;&#1058;&#1067;\2017\&#1056;&#1072;&#1079;&#1088;&#1072;&#1073;&#1086;&#1090;&#1082;&#1072;%20&#1073;&#1102;&#1076;&#1078;&#1077;&#1090;&#1072;\&#1055;&#1086;&#1089;&#1083;&#1077;%20&#1087;&#1091;&#1073;&#1083;&#1080;&#1095;&#1085;&#1099;&#1093;%20&#1089;&#1083;&#1091;&#1096;&#1072;&#1085;&#1080;&#1081;\&#1055;&#1088;&#1077;&#1079;&#1077;&#1085;&#1090;&#1072;&#1094;&#1080;&#1103;\&#1044;&#1080;&#1072;&#1075;&#1088;&#1072;&#1084;&#1084;&#1099;%20&#1087;&#1086;&#1089;&#1083;&#1077;%20&#1087;&#1091;&#1073;&#1083;&#1080;&#1095;&#1085;&#1099;&#1093;.xlsx" TargetMode="External"/></Relationships>
</file>

<file path=ppt/charts/_rels/chart3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2.xml"/><Relationship Id="rId1" Type="http://schemas.openxmlformats.org/officeDocument/2006/relationships/oleObject" Target="file:///\\Saphir\public\&#1041;&#1060;&#1059;\&#1040;&#1085;&#1076;&#1088;&#1102;&#1096;&#1080;&#1085;&#1072;\&#1073;&#1102;&#1076;&#1078;&#1077;&#1090;%202017-2019\&#1044;&#1080;&#1072;&#1075;&#1088;&#1072;&#1084;&#1084;&#1099;%20&#1087;&#1086;&#1089;&#1083;&#1077;%20&#1087;&#1091;&#1073;&#1083;&#1080;&#1095;&#1085;&#1099;&#1093;.xlsx" TargetMode="External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3.xml"/><Relationship Id="rId1" Type="http://schemas.openxmlformats.org/officeDocument/2006/relationships/oleObject" Target="file:///D:\&#1040;&#1085;&#1076;&#1088;&#1102;&#1096;&#1080;&#1085;&#1072;%20-%20&#1086;&#1090;%20&#1047;&#1091;&#1073;&#1077;&#1085;&#1082;&#1086;\&#1041;&#1070;&#1044;&#1046;&#1045;&#1058;&#1067;\2017\&#1056;&#1072;&#1079;&#1088;&#1072;&#1073;&#1086;&#1090;&#1082;&#1072;%20&#1073;&#1102;&#1076;&#1078;&#1077;&#1090;&#1072;\&#1055;&#1086;&#1089;&#1083;&#1077;%20&#1087;&#1091;&#1073;&#1083;&#1080;&#1095;&#1085;&#1099;&#1093;%20&#1089;&#1083;&#1091;&#1096;&#1072;&#1085;&#1080;&#1081;\&#1055;&#1088;&#1077;&#1079;&#1077;&#1085;&#1090;&#1072;&#1094;&#1080;&#1103;\&#1044;&#1080;&#1072;&#1075;&#1088;&#1072;&#1084;&#1084;&#1099;%20&#1087;&#1086;&#1089;&#1083;&#1077;%20&#1087;&#1091;&#1073;&#1083;&#1080;&#1095;&#1085;&#1099;&#1093;.xlsx" TargetMode="External"/></Relationships>
</file>

<file path=ppt/charts/_rels/chart5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4.xml"/><Relationship Id="rId1" Type="http://schemas.openxmlformats.org/officeDocument/2006/relationships/oleObject" Target="file:///\\Saphir\public\&#1041;&#1060;&#1059;\&#1040;&#1085;&#1076;&#1088;&#1102;&#1096;&#1080;&#1085;&#1072;\&#1073;&#1102;&#1076;&#1078;&#1077;&#1090;%202017-2019\&#1044;&#1080;&#1072;&#1075;&#1088;&#1072;&#1084;&#1084;&#1099;%20&#1087;&#1086;&#1089;&#1083;&#1077;%20&#1087;&#1091;&#1073;&#1083;&#1080;&#1095;&#1085;&#1099;&#1093;.xlsx" TargetMode="External"/></Relationships>
</file>

<file path=ppt/charts/_rels/chart6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0;&#1085;&#1076;&#1088;&#1102;&#1096;&#1080;&#1085;&#1072;%20-%20&#1086;&#1090;%20&#1047;&#1091;&#1073;&#1077;&#1085;&#1082;&#1086;\&#1041;&#1070;&#1044;&#1046;&#1045;&#1058;&#1067;\2017\&#1056;&#1072;&#1079;&#1088;&#1072;&#1073;&#1086;&#1090;&#1082;&#1072;%20&#1073;&#1102;&#1076;&#1078;&#1077;&#1090;&#1072;\&#1055;&#1086;&#1089;&#1083;&#1077;%20&#1087;&#1091;&#1073;&#1083;&#1080;&#1095;&#1085;&#1099;&#1093;%20&#1089;&#1083;&#1091;&#1096;&#1072;&#1085;&#1080;&#1081;\&#1055;&#1088;&#1077;&#1079;&#1077;&#1085;&#1090;&#1072;&#1094;&#1080;&#1103;\&#1044;&#1080;&#1072;&#1075;&#1088;&#1072;&#1084;&#1084;&#1099;%20&#1087;&#1086;&#1089;&#1083;&#1077;%20&#1087;&#1091;&#1073;&#1083;&#1080;&#1095;&#1085;&#1099;&#1093;.xlsx" TargetMode="External"/></Relationships>
</file>

<file path=ppt/charts/_rels/chart7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0;&#1085;&#1076;&#1088;&#1102;&#1096;&#1080;&#1085;&#1072;%20-%20&#1086;&#1090;%20&#1047;&#1091;&#1073;&#1077;&#1085;&#1082;&#1086;\&#1041;&#1070;&#1044;&#1046;&#1045;&#1058;&#1067;\2017\&#1056;&#1072;&#1079;&#1088;&#1072;&#1073;&#1086;&#1090;&#1082;&#1072;%20&#1073;&#1102;&#1076;&#1078;&#1077;&#1090;&#1072;\&#1055;&#1086;&#1089;&#1083;&#1077;%20&#1087;&#1091;&#1073;&#1083;&#1080;&#1095;&#1085;&#1099;&#1093;%20&#1089;&#1083;&#1091;&#1096;&#1072;&#1085;&#1080;&#1081;\&#1055;&#1088;&#1077;&#1079;&#1077;&#1085;&#1090;&#1072;&#1094;&#1080;&#1103;\&#1044;&#1080;&#1072;&#1075;&#1088;&#1072;&#1084;&#1084;&#1099;%20&#1087;&#1086;&#1089;&#1083;&#1077;%20&#1087;&#1091;&#1073;&#1083;&#1080;&#1095;&#1085;&#1099;&#1093;.xlsx" TargetMode="External"/></Relationships>
</file>

<file path=ppt/charts/_rels/chart8.xml.rels><?xml version="1.0" encoding="UTF-8" standalone="yes"?>
<Relationships xmlns="http://schemas.openxmlformats.org/package/2006/relationships"><Relationship Id="rId1" Type="http://schemas.openxmlformats.org/officeDocument/2006/relationships/oleObject" Target="file:///D:\&#1040;&#1085;&#1076;&#1088;&#1102;&#1096;&#1080;&#1085;&#1072;%20-%20&#1086;&#1090;%20&#1047;&#1091;&#1073;&#1077;&#1085;&#1082;&#1086;\&#1041;&#1070;&#1044;&#1046;&#1045;&#1058;&#1067;\2017\&#1056;&#1072;&#1079;&#1088;&#1072;&#1073;&#1086;&#1090;&#1082;&#1072;%20&#1073;&#1102;&#1076;&#1078;&#1077;&#1090;&#1072;\&#1055;&#1086;&#1089;&#1083;&#1077;%20&#1087;&#1091;&#1073;&#1083;&#1080;&#1095;&#1085;&#1099;&#1093;%20&#1089;&#1083;&#1091;&#1096;&#1072;&#1085;&#1080;&#1081;\&#1055;&#1088;&#1077;&#1079;&#1077;&#1085;&#1090;&#1072;&#1094;&#1080;&#1103;\&#1044;&#1080;&#1072;&#1075;&#1088;&#1072;&#1084;&#1084;&#1099;%20&#1087;&#1086;&#1089;&#1083;&#1077;%20&#1087;&#1091;&#1073;&#1083;&#1080;&#1095;&#1085;&#1099;&#1093;.xlsx" TargetMode="External"/></Relationships>
</file>

<file path=ppt/charts/_rels/chart9.xml.rels><?xml version="1.0" encoding="UTF-8" standalone="yes"?>
<Relationships xmlns="http://schemas.openxmlformats.org/package/2006/relationships"><Relationship Id="rId3" Type="http://schemas.openxmlformats.org/officeDocument/2006/relationships/chartUserShapes" Target="../drawings/drawing5.xml"/><Relationship Id="rId2" Type="http://schemas.openxmlformats.org/officeDocument/2006/relationships/oleObject" Target="file:///\\Saphir\public\&#1041;&#1060;&#1059;\&#1040;&#1085;&#1076;&#1088;&#1102;&#1096;&#1080;&#1085;&#1072;\&#1073;&#1102;&#1076;&#1078;&#1077;&#1090;%202017-2019\&#1044;&#1080;&#1072;&#1075;&#1088;&#1072;&#1084;&#1084;&#1099;%20&#1087;&#1086;&#1089;&#1083;&#1077;%20&#1087;&#1091;&#1073;&#1083;&#1080;&#1095;&#1085;&#1099;&#1093;.xlsx" TargetMode="External"/><Relationship Id="rId1" Type="http://schemas.openxmlformats.org/officeDocument/2006/relationships/image" Target="../media/image15.jpeg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AngAx val="1"/>
    </c:view3D>
    <c:plotArea>
      <c:layout/>
      <c:bar3DChart>
        <c:barDir val="col"/>
        <c:grouping val="clustered"/>
        <c:ser>
          <c:idx val="0"/>
          <c:order val="0"/>
          <c:tx>
            <c:strRef>
              <c:f>дох.расх.!$B$2</c:f>
              <c:strCache>
                <c:ptCount val="1"/>
                <c:pt idx="0">
                  <c:v>Доходы бюджета</c:v>
                </c:pt>
              </c:strCache>
            </c:strRef>
          </c:tx>
          <c:spPr>
            <a:solidFill>
              <a:srgbClr val="00B050"/>
            </a:solidFill>
            <a:ln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-2.9861888764464457E-3"/>
                  <c:y val="-2.0168067226890771E-2"/>
                </c:manualLayout>
              </c:layout>
              <c:showVal val="1"/>
            </c:dLbl>
            <c:dLbl>
              <c:idx val="1"/>
              <c:layout>
                <c:manualLayout>
                  <c:x val="0"/>
                  <c:y val="-1.3445378151260541E-2"/>
                </c:manualLayout>
              </c:layout>
              <c:showVal val="1"/>
            </c:dLbl>
            <c:dLbl>
              <c:idx val="2"/>
              <c:layout>
                <c:manualLayout>
                  <c:x val="2.9861888764464457E-3"/>
                  <c:y val="-1.7927170868347414E-2"/>
                </c:manualLayout>
              </c:layout>
              <c:showVal val="1"/>
            </c:dLbl>
            <c:dLbl>
              <c:idx val="3"/>
              <c:layout>
                <c:manualLayout>
                  <c:x val="1.4930944382232194E-3"/>
                  <c:y val="-2.2408963585434288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numRef>
              <c:f>дох.расх.!$A$3:$A$6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дох.расх.!$B$3:$B$6</c:f>
              <c:numCache>
                <c:formatCode>#,##0.0</c:formatCode>
                <c:ptCount val="4"/>
                <c:pt idx="0" formatCode="General">
                  <c:v>1181.7</c:v>
                </c:pt>
                <c:pt idx="1">
                  <c:v>1105</c:v>
                </c:pt>
                <c:pt idx="2">
                  <c:v>800.9</c:v>
                </c:pt>
                <c:pt idx="3">
                  <c:v>761.6</c:v>
                </c:pt>
              </c:numCache>
            </c:numRef>
          </c:val>
        </c:ser>
        <c:ser>
          <c:idx val="1"/>
          <c:order val="1"/>
          <c:tx>
            <c:strRef>
              <c:f>дох.расх.!$D$2</c:f>
              <c:strCache>
                <c:ptCount val="1"/>
                <c:pt idx="0">
                  <c:v>Расходы бюджета</c:v>
                </c:pt>
              </c:strCache>
            </c:strRef>
          </c:tx>
          <c:spPr>
            <a:solidFill>
              <a:srgbClr val="CC0099"/>
            </a:solidFill>
            <a:ln>
              <a:solidFill>
                <a:schemeClr val="tx1"/>
              </a:solidFill>
            </a:ln>
          </c:spPr>
          <c:dLbls>
            <c:dLbl>
              <c:idx val="0"/>
              <c:layout>
                <c:manualLayout>
                  <c:x val="2.6875699888018034E-2"/>
                  <c:y val="-2.0168067226890771E-2"/>
                </c:manualLayout>
              </c:layout>
              <c:showVal val="1"/>
            </c:dLbl>
            <c:dLbl>
              <c:idx val="1"/>
              <c:layout>
                <c:manualLayout>
                  <c:x val="1.7917133258678646E-2"/>
                  <c:y val="-1.3445378151260543E-2"/>
                </c:manualLayout>
              </c:layout>
              <c:showVal val="1"/>
            </c:dLbl>
            <c:dLbl>
              <c:idx val="2"/>
              <c:layout>
                <c:manualLayout>
                  <c:x val="1.7917133258678646E-2"/>
                  <c:y val="-1.7927170868347414E-2"/>
                </c:manualLayout>
              </c:layout>
              <c:showVal val="1"/>
            </c:dLbl>
            <c:dLbl>
              <c:idx val="3"/>
              <c:layout>
                <c:manualLayout>
                  <c:x val="1.3437849944008961E-2"/>
                  <c:y val="-2.0168067226890771E-2"/>
                </c:manualLayout>
              </c:layout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numRef>
              <c:f>дох.расх.!$A$3:$A$6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дох.расх.!$D$3:$D$6</c:f>
              <c:numCache>
                <c:formatCode>#,##0.0</c:formatCode>
                <c:ptCount val="4"/>
                <c:pt idx="0" formatCode="General">
                  <c:v>1222.3</c:v>
                </c:pt>
                <c:pt idx="1">
                  <c:v>1139.3</c:v>
                </c:pt>
                <c:pt idx="2">
                  <c:v>838.8</c:v>
                </c:pt>
                <c:pt idx="3">
                  <c:v>800.4</c:v>
                </c:pt>
              </c:numCache>
            </c:numRef>
          </c:val>
        </c:ser>
        <c:ser>
          <c:idx val="2"/>
          <c:order val="2"/>
          <c:tx>
            <c:strRef>
              <c:f>дох.расх.!$E$2</c:f>
              <c:strCache>
                <c:ptCount val="1"/>
                <c:pt idx="0">
                  <c:v>Дефицит</c:v>
                </c:pt>
              </c:strCache>
            </c:strRef>
          </c:tx>
          <c:spPr>
            <a:solidFill>
              <a:srgbClr val="00B0F0"/>
            </a:solidFill>
            <a:ln>
              <a:solidFill>
                <a:sysClr val="windowText" lastClr="000000"/>
              </a:solidFill>
            </a:ln>
          </c:spPr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/>
                      <a:t>40</a:t>
                    </a:r>
                    <a:r>
                      <a:rPr lang="en-US"/>
                      <a:t>,</a:t>
                    </a:r>
                    <a:r>
                      <a:rPr lang="ru-RU"/>
                      <a:t>6</a:t>
                    </a:r>
                    <a:endParaRPr lang="en-US"/>
                  </a:p>
                </c:rich>
              </c:tx>
              <c:showVal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en-US"/>
                      <a:t>3</a:t>
                    </a:r>
                    <a:r>
                      <a:rPr lang="ru-RU"/>
                      <a:t>4</a:t>
                    </a:r>
                    <a:r>
                      <a:rPr lang="en-US"/>
                      <a:t>,</a:t>
                    </a:r>
                    <a:r>
                      <a:rPr lang="ru-RU"/>
                      <a:t>3</a:t>
                    </a:r>
                    <a:endParaRPr lang="en-US"/>
                  </a:p>
                </c:rich>
              </c:tx>
              <c:showVal val="1"/>
            </c:dLbl>
            <c:dLbl>
              <c:idx val="2"/>
              <c:layout/>
              <c:tx>
                <c:rich>
                  <a:bodyPr/>
                  <a:lstStyle/>
                  <a:p>
                    <a:r>
                      <a:rPr lang="en-US"/>
                      <a:t>3</a:t>
                    </a:r>
                    <a:r>
                      <a:rPr lang="ru-RU"/>
                      <a:t>7</a:t>
                    </a:r>
                    <a:r>
                      <a:rPr lang="en-US"/>
                      <a:t>,</a:t>
                    </a:r>
                    <a:r>
                      <a:rPr lang="ru-RU"/>
                      <a:t>9</a:t>
                    </a:r>
                    <a:endParaRPr lang="en-US"/>
                  </a:p>
                </c:rich>
              </c:tx>
              <c:showVal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en-US"/>
                      <a:t>3</a:t>
                    </a:r>
                    <a:r>
                      <a:rPr lang="ru-RU"/>
                      <a:t>8</a:t>
                    </a:r>
                    <a:r>
                      <a:rPr lang="en-US"/>
                      <a:t>,</a:t>
                    </a:r>
                    <a:r>
                      <a:rPr lang="ru-RU"/>
                      <a:t>8</a:t>
                    </a:r>
                    <a:endParaRPr lang="en-US"/>
                  </a:p>
                </c:rich>
              </c:tx>
              <c:showVal val="1"/>
            </c:dLbl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Val val="1"/>
          </c:dLbls>
          <c:cat>
            <c:numRef>
              <c:f>дох.расх.!$A$3:$A$6</c:f>
              <c:numCache>
                <c:formatCode>General</c:formatCode>
                <c:ptCount val="4"/>
                <c:pt idx="0">
                  <c:v>2016</c:v>
                </c:pt>
                <c:pt idx="1">
                  <c:v>2017</c:v>
                </c:pt>
                <c:pt idx="2">
                  <c:v>2018</c:v>
                </c:pt>
                <c:pt idx="3">
                  <c:v>2019</c:v>
                </c:pt>
              </c:numCache>
            </c:numRef>
          </c:cat>
          <c:val>
            <c:numRef>
              <c:f>дох.расх.!$E$3:$E$6</c:f>
              <c:numCache>
                <c:formatCode>#,##0.0</c:formatCode>
                <c:ptCount val="4"/>
                <c:pt idx="0">
                  <c:v>-40.599999999999959</c:v>
                </c:pt>
                <c:pt idx="1">
                  <c:v>-34.300000000000004</c:v>
                </c:pt>
                <c:pt idx="2">
                  <c:v>-37.9</c:v>
                </c:pt>
                <c:pt idx="3">
                  <c:v>-38.800000000000004</c:v>
                </c:pt>
              </c:numCache>
            </c:numRef>
          </c:val>
        </c:ser>
        <c:dLbls>
          <c:showVal val="1"/>
        </c:dLbls>
        <c:gapWidth val="75"/>
        <c:shape val="box"/>
        <c:axId val="96425088"/>
        <c:axId val="96426624"/>
        <c:axId val="0"/>
      </c:bar3DChart>
      <c:catAx>
        <c:axId val="96425088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2000"/>
            </a:pPr>
            <a:endParaRPr lang="ru-RU"/>
          </a:p>
        </c:txPr>
        <c:crossAx val="96426624"/>
        <c:crosses val="autoZero"/>
        <c:auto val="1"/>
        <c:lblAlgn val="ctr"/>
        <c:lblOffset val="100"/>
      </c:catAx>
      <c:valAx>
        <c:axId val="96426624"/>
        <c:scaling>
          <c:orientation val="minMax"/>
        </c:scaling>
        <c:axPos val="l"/>
        <c:numFmt formatCode="General" sourceLinked="1"/>
        <c:majorTickMark val="none"/>
        <c:tickLblPos val="nextTo"/>
        <c:txPr>
          <a:bodyPr/>
          <a:lstStyle/>
          <a:p>
            <a:pPr>
              <a:defRPr sz="1600" b="1"/>
            </a:pPr>
            <a:endParaRPr lang="ru-RU"/>
          </a:p>
        </c:txPr>
        <c:crossAx val="96425088"/>
        <c:crosses val="autoZero"/>
        <c:crossBetween val="between"/>
      </c:valAx>
    </c:plotArea>
    <c:legend>
      <c:legendPos val="b"/>
      <c:layout/>
      <c:txPr>
        <a:bodyPr/>
        <a:lstStyle/>
        <a:p>
          <a:pPr>
            <a:defRPr sz="1600"/>
          </a:pPr>
          <a:endParaRPr lang="ru-RU"/>
        </a:p>
      </c:txPr>
    </c:legend>
    <c:plotVisOnly val="1"/>
  </c:chart>
  <c:externalData r:id="rId1"/>
</c:chartSpace>
</file>

<file path=ppt/charts/chart10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6"/>
  <c:chart>
    <c:autoTitleDeleted val="1"/>
    <c:plotArea>
      <c:layout>
        <c:manualLayout>
          <c:layoutTarget val="inner"/>
          <c:xMode val="edge"/>
          <c:yMode val="edge"/>
          <c:x val="8.6282370953630783E-2"/>
          <c:y val="3.5015684659030308E-2"/>
          <c:w val="0.60957042869641342"/>
          <c:h val="0.88439563069260463"/>
        </c:manualLayout>
      </c:layout>
      <c:barChart>
        <c:barDir val="col"/>
        <c:grouping val="stacked"/>
        <c:ser>
          <c:idx val="1"/>
          <c:order val="0"/>
          <c:tx>
            <c:strRef>
              <c:f>соц.сфера!$B$2</c:f>
              <c:strCache>
                <c:ptCount val="1"/>
                <c:pt idx="0">
                  <c:v>Образование</c:v>
                </c:pt>
              </c:strCache>
            </c:strRef>
          </c:tx>
          <c:spPr>
            <a:solidFill>
              <a:srgbClr val="FF33CC"/>
            </a:solidFill>
          </c:spPr>
          <c:dLbls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</c:dLbls>
          <c:cat>
            <c:numRef>
              <c:f>соц.сфера!$A$3:$A$5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соц.сфера!$B$3:$B$5</c:f>
              <c:numCache>
                <c:formatCode>#,##0.0</c:formatCode>
                <c:ptCount val="3"/>
                <c:pt idx="0">
                  <c:v>814.1</c:v>
                </c:pt>
                <c:pt idx="1">
                  <c:v>499.4</c:v>
                </c:pt>
                <c:pt idx="2">
                  <c:v>441</c:v>
                </c:pt>
              </c:numCache>
            </c:numRef>
          </c:val>
        </c:ser>
        <c:ser>
          <c:idx val="2"/>
          <c:order val="1"/>
          <c:tx>
            <c:strRef>
              <c:f>соц.сфера!$C$2</c:f>
              <c:strCache>
                <c:ptCount val="1"/>
                <c:pt idx="0">
                  <c:v>Культура</c:v>
                </c:pt>
              </c:strCache>
            </c:strRef>
          </c:tx>
          <c:dLbls>
            <c:dLbl>
              <c:idx val="0"/>
              <c:layout>
                <c:manualLayout>
                  <c:x val="0"/>
                  <c:y val="-1.0295348862012338E-3"/>
                </c:manualLayout>
              </c:layout>
              <c:dLblPos val="inBase"/>
              <c:showVal val="1"/>
            </c:dLbl>
            <c:dLbl>
              <c:idx val="1"/>
              <c:layout>
                <c:manualLayout>
                  <c:x val="-1.0936132983377088E-7"/>
                  <c:y val="4.7762219769202918E-3"/>
                </c:manualLayout>
              </c:layout>
              <c:dLblPos val="inBase"/>
              <c:showVal val="1"/>
            </c:dLbl>
            <c:dLbl>
              <c:idx val="2"/>
              <c:layout>
                <c:manualLayout>
                  <c:x val="5.5360892388451478E-3"/>
                  <c:y val="3.5463793967705488E-3"/>
                </c:manualLayout>
              </c:layout>
              <c:dLblPos val="inBase"/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Base"/>
            <c:showVal val="1"/>
          </c:dLbls>
          <c:cat>
            <c:numRef>
              <c:f>соц.сфера!$A$3:$A$5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соц.сфера!$C$3:$C$5</c:f>
              <c:numCache>
                <c:formatCode>#,##0.0</c:formatCode>
                <c:ptCount val="3"/>
                <c:pt idx="0">
                  <c:v>58.9</c:v>
                </c:pt>
                <c:pt idx="1">
                  <c:v>57.7</c:v>
                </c:pt>
                <c:pt idx="2">
                  <c:v>60.6</c:v>
                </c:pt>
              </c:numCache>
            </c:numRef>
          </c:val>
        </c:ser>
        <c:ser>
          <c:idx val="3"/>
          <c:order val="2"/>
          <c:tx>
            <c:strRef>
              <c:f>соц.сфера!$D$2</c:f>
              <c:strCache>
                <c:ptCount val="1"/>
                <c:pt idx="0">
                  <c:v>Социальная политика</c:v>
                </c:pt>
              </c:strCache>
            </c:strRef>
          </c:tx>
          <c:dLbls>
            <c:dLbl>
              <c:idx val="0"/>
              <c:layout>
                <c:manualLayout>
                  <c:x val="6.8471128608923884E-4"/>
                  <c:y val="4.4330992299652346E-3"/>
                </c:manualLayout>
              </c:layout>
              <c:dLblPos val="inBase"/>
              <c:showVal val="1"/>
            </c:dLbl>
            <c:dLbl>
              <c:idx val="1"/>
              <c:layout>
                <c:manualLayout>
                  <c:x val="4.1472265422498704E-3"/>
                  <c:y val="9.009009009009054E-3"/>
                </c:manualLayout>
              </c:layout>
              <c:dLblPos val="inBase"/>
              <c:showVal val="1"/>
            </c:dLbl>
            <c:dLbl>
              <c:idx val="2"/>
              <c:layout>
                <c:manualLayout>
                  <c:x val="-2.0736132711249421E-3"/>
                  <c:y val="9.009009009009054E-3"/>
                </c:manualLayout>
              </c:layout>
              <c:dLblPos val="inBase"/>
              <c:showVal val="1"/>
            </c:dLbl>
            <c:txPr>
              <a:bodyPr/>
              <a:lstStyle/>
              <a:p>
                <a:pPr>
                  <a:defRPr sz="1400" b="1">
                    <a:solidFill>
                      <a:schemeClr val="bg1"/>
                    </a:solidFill>
                  </a:defRPr>
                </a:pPr>
                <a:endParaRPr lang="ru-RU"/>
              </a:p>
            </c:txPr>
            <c:dLblPos val="inBase"/>
            <c:showVal val="1"/>
          </c:dLbls>
          <c:cat>
            <c:numRef>
              <c:f>соц.сфера!$A$3:$A$5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соц.сфера!$D$3:$D$5</c:f>
              <c:numCache>
                <c:formatCode>#,##0.0</c:formatCode>
                <c:ptCount val="3"/>
                <c:pt idx="0">
                  <c:v>46.5</c:v>
                </c:pt>
                <c:pt idx="1">
                  <c:v>36</c:v>
                </c:pt>
                <c:pt idx="2">
                  <c:v>36.9</c:v>
                </c:pt>
              </c:numCache>
            </c:numRef>
          </c:val>
        </c:ser>
        <c:ser>
          <c:idx val="0"/>
          <c:order val="3"/>
          <c:tx>
            <c:strRef>
              <c:f>соц.сфера!$E$2</c:f>
              <c:strCache>
                <c:ptCount val="1"/>
                <c:pt idx="0">
                  <c:v>Физическая культура и спорт</c:v>
                </c:pt>
              </c:strCache>
            </c:strRef>
          </c:tx>
          <c:dLbls>
            <c:dLbl>
              <c:idx val="0"/>
              <c:layout>
                <c:manualLayout>
                  <c:x val="-2.093066491688539E-3"/>
                  <c:y val="-5.0021430590217783E-2"/>
                </c:manualLayout>
              </c:layout>
              <c:dLblPos val="inEnd"/>
              <c:showVal val="1"/>
            </c:dLbl>
            <c:dLbl>
              <c:idx val="1"/>
              <c:layout>
                <c:manualLayout>
                  <c:x val="1.3888888888888909E-3"/>
                  <c:y val="-4.9678307843262728E-2"/>
                </c:manualLayout>
              </c:layout>
              <c:dLblPos val="inEnd"/>
              <c:showVal val="1"/>
            </c:dLbl>
            <c:dLbl>
              <c:idx val="2"/>
              <c:layout>
                <c:manualLayout>
                  <c:x val="0"/>
                  <c:y val="-4.7018481634350837E-2"/>
                </c:manualLayout>
              </c:layout>
              <c:dLblPos val="inEnd"/>
              <c:showVal val="1"/>
            </c:dLbl>
            <c:txPr>
              <a:bodyPr/>
              <a:lstStyle/>
              <a:p>
                <a:pPr>
                  <a:defRPr sz="1400" b="1"/>
                </a:pPr>
                <a:endParaRPr lang="ru-RU"/>
              </a:p>
            </c:txPr>
            <c:dLblPos val="inEnd"/>
            <c:showVal val="1"/>
          </c:dLbls>
          <c:cat>
            <c:numRef>
              <c:f>соц.сфера!$A$3:$A$5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соц.сфера!$E$3:$E$5</c:f>
              <c:numCache>
                <c:formatCode>#,##0.0</c:formatCode>
                <c:ptCount val="3"/>
                <c:pt idx="0">
                  <c:v>9.8000000000000007</c:v>
                </c:pt>
                <c:pt idx="1">
                  <c:v>11.2</c:v>
                </c:pt>
                <c:pt idx="2">
                  <c:v>13.7</c:v>
                </c:pt>
              </c:numCache>
            </c:numRef>
          </c:val>
        </c:ser>
        <c:gapWidth val="0"/>
        <c:overlap val="74"/>
        <c:axId val="200415872"/>
        <c:axId val="200462720"/>
      </c:barChart>
      <c:catAx>
        <c:axId val="200415872"/>
        <c:scaling>
          <c:orientation val="minMax"/>
        </c:scaling>
        <c:axPos val="b"/>
        <c:numFmt formatCode="General" sourceLinked="1"/>
        <c:majorTickMark val="none"/>
        <c:tickLblPos val="nextTo"/>
        <c:txPr>
          <a:bodyPr/>
          <a:lstStyle/>
          <a:p>
            <a:pPr>
              <a:defRPr sz="1400" b="1"/>
            </a:pPr>
            <a:endParaRPr lang="ru-RU"/>
          </a:p>
        </c:txPr>
        <c:crossAx val="200462720"/>
        <c:crosses val="autoZero"/>
        <c:auto val="1"/>
        <c:lblAlgn val="ctr"/>
        <c:lblOffset val="100"/>
      </c:catAx>
      <c:valAx>
        <c:axId val="200462720"/>
        <c:scaling>
          <c:orientation val="minMax"/>
        </c:scaling>
        <c:axPos val="l"/>
        <c:majorGridlines/>
        <c:numFmt formatCode="#,##0.0" sourceLinked="1"/>
        <c:maj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200415872"/>
        <c:crosses val="autoZero"/>
        <c:crossBetween val="between"/>
      </c:valAx>
      <c:spPr>
        <a:noFill/>
      </c:spPr>
    </c:plotArea>
    <c:legend>
      <c:legendPos val="r"/>
      <c:layout/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externalData r:id="rId1"/>
  <c:userShapes r:id="rId2"/>
</c:chartSpace>
</file>

<file path=ppt/charts/chart1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40"/>
      <c:rotY val="311"/>
      <c:perspective val="30"/>
    </c:view3D>
    <c:plotArea>
      <c:layout>
        <c:manualLayout>
          <c:layoutTarget val="inner"/>
          <c:xMode val="edge"/>
          <c:yMode val="edge"/>
          <c:x val="0"/>
          <c:y val="1.5625E-2"/>
          <c:w val="0.7394579346256217"/>
          <c:h val="0.98437505985924856"/>
        </c:manualLayout>
      </c:layout>
      <c:pie3DChart>
        <c:varyColors val="1"/>
        <c:ser>
          <c:idx val="0"/>
          <c:order val="0"/>
          <c:explosion val="25"/>
          <c:dPt>
            <c:idx val="0"/>
            <c:spPr>
              <a:gradFill flip="none" rotWithShape="1">
                <a:gsLst>
                  <a:gs pos="0">
                    <a:srgbClr val="7FD13B">
                      <a:lumMod val="60000"/>
                      <a:lumOff val="40000"/>
                      <a:shade val="30000"/>
                      <a:satMod val="115000"/>
                    </a:srgbClr>
                  </a:gs>
                  <a:gs pos="50000">
                    <a:srgbClr val="7FD13B">
                      <a:lumMod val="60000"/>
                      <a:lumOff val="40000"/>
                      <a:shade val="67500"/>
                      <a:satMod val="115000"/>
                    </a:srgbClr>
                  </a:gs>
                  <a:gs pos="100000">
                    <a:schemeClr val="accent1">
                      <a:lumMod val="20000"/>
                      <a:lumOff val="80000"/>
                    </a:schemeClr>
                  </a:gs>
                </a:gsLst>
                <a:lin ang="13500000" scaled="1"/>
                <a:tileRect/>
              </a:gradFill>
              <a:ln w="57150">
                <a:solidFill>
                  <a:schemeClr val="bg1"/>
                </a:solidFill>
              </a:ln>
            </c:spPr>
          </c:dPt>
          <c:dPt>
            <c:idx val="1"/>
            <c:spPr>
              <a:gradFill flip="none" rotWithShape="1">
                <a:gsLst>
                  <a:gs pos="0">
                    <a:srgbClr val="EA157A">
                      <a:lumMod val="40000"/>
                      <a:lumOff val="60000"/>
                    </a:srgbClr>
                  </a:gs>
                  <a:gs pos="50000">
                    <a:srgbClr val="EA157A">
                      <a:lumMod val="60000"/>
                      <a:lumOff val="40000"/>
                    </a:srgbClr>
                  </a:gs>
                  <a:gs pos="100000">
                    <a:schemeClr val="accent2">
                      <a:lumMod val="75000"/>
                    </a:schemeClr>
                  </a:gs>
                </a:gsLst>
                <a:lin ang="16200000" scaled="1"/>
                <a:tileRect/>
              </a:gradFill>
              <a:ln w="38100">
                <a:solidFill>
                  <a:schemeClr val="bg1"/>
                </a:solidFill>
              </a:ln>
            </c:spPr>
          </c:dPt>
          <c:dLbls>
            <c:dLbl>
              <c:idx val="0"/>
              <c:layout>
                <c:manualLayout>
                  <c:x val="-0.15621802891466174"/>
                  <c:y val="-0.25372827348685534"/>
                </c:manualLayout>
              </c:layout>
              <c:tx>
                <c:rich>
                  <a:bodyPr/>
                  <a:lstStyle/>
                  <a:p>
                    <a:pPr>
                      <a:defRPr sz="3200" b="1">
                        <a:solidFill>
                          <a:schemeClr val="accent2">
                            <a:lumMod val="50000"/>
                          </a:schemeClr>
                        </a:solidFill>
                        <a:latin typeface="Times New Roman" pitchFamily="18" charset="0"/>
                        <a:cs typeface="Times New Roman" pitchFamily="18" charset="0"/>
                      </a:defRPr>
                    </a:pPr>
                    <a:r>
                      <a:rPr lang="en-US"/>
                      <a:t>9</a:t>
                    </a:r>
                    <a:r>
                      <a:rPr lang="ru-RU"/>
                      <a:t>2,9</a:t>
                    </a:r>
                    <a:r>
                      <a:rPr lang="en-US"/>
                      <a:t>%</a:t>
                    </a:r>
                  </a:p>
                </c:rich>
              </c:tx>
              <c:spPr>
                <a:solidFill>
                  <a:schemeClr val="accent3">
                    <a:lumMod val="20000"/>
                    <a:lumOff val="80000"/>
                  </a:schemeClr>
                </a:solidFill>
                <a:ln>
                  <a:noFill/>
                </a:ln>
                <a:effectLst>
                  <a:softEdge rad="31750"/>
                </a:effectLst>
              </c:spPr>
              <c:showPercent val="1"/>
            </c:dLbl>
            <c:dLbl>
              <c:idx val="1"/>
              <c:layout>
                <c:manualLayout>
                  <c:x val="-7.5148654980364493E-2"/>
                  <c:y val="-4.519774904928540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7,1%</a:t>
                    </a:r>
                    <a:endParaRPr lang="en-US"/>
                  </a:p>
                </c:rich>
              </c:tx>
              <c:dLblPos val="ctr"/>
              <c:showVal val="1"/>
            </c:dLbl>
            <c:spPr>
              <a:solidFill>
                <a:schemeClr val="accent3">
                  <a:lumMod val="20000"/>
                  <a:lumOff val="80000"/>
                </a:schemeClr>
              </a:solidFill>
            </c:spPr>
            <c:txPr>
              <a:bodyPr/>
              <a:lstStyle/>
              <a:p>
                <a:pPr>
                  <a:defRPr sz="2800" b="1">
                    <a:solidFill>
                      <a:schemeClr val="accent2">
                        <a:lumMod val="50000"/>
                      </a:schemeClr>
                    </a:solidFill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Percent val="1"/>
            <c:showLeaderLines val="1"/>
          </c:dLbls>
          <c:cat>
            <c:strRef>
              <c:f>'%МП'!$A$3:$A$4</c:f>
              <c:strCache>
                <c:ptCount val="2"/>
                <c:pt idx="0">
                  <c:v>Программная часть</c:v>
                </c:pt>
                <c:pt idx="1">
                  <c:v>Непрограммная часть</c:v>
                </c:pt>
              </c:strCache>
            </c:strRef>
          </c:cat>
          <c:val>
            <c:numRef>
              <c:f>'%МП'!$B$3:$B$4</c:f>
              <c:numCache>
                <c:formatCode>#,##0.0</c:formatCode>
                <c:ptCount val="2"/>
                <c:pt idx="0">
                  <c:v>1058.8</c:v>
                </c:pt>
                <c:pt idx="1">
                  <c:v>80.5</c:v>
                </c:pt>
              </c:numCache>
            </c:numRef>
          </c:val>
        </c:ser>
      </c:pie3DChart>
    </c:plotArea>
    <c:legend>
      <c:legendPos val="r"/>
      <c:layout>
        <c:manualLayout>
          <c:xMode val="edge"/>
          <c:yMode val="edge"/>
          <c:x val="0.70326883969414311"/>
          <c:y val="0.12408612204724472"/>
          <c:w val="0.296731160305861"/>
          <c:h val="0.80841065552103408"/>
        </c:manualLayout>
      </c:layout>
      <c:txPr>
        <a:bodyPr/>
        <a:lstStyle/>
        <a:p>
          <a:pPr>
            <a:defRPr sz="2000">
              <a:solidFill>
                <a:schemeClr val="tx1"/>
              </a:solidFill>
            </a:defRPr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</c:chartSpace>
</file>

<file path=ppt/charts/chart1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hPercent val="70"/>
      <c:depthPercent val="100"/>
      <c:rAngAx val="1"/>
    </c:view3D>
    <c:floor>
      <c:spPr>
        <a:solidFill>
          <a:srgbClr val="C0C0C0"/>
        </a:solidFill>
        <a:ln w="3175">
          <a:solidFill>
            <a:srgbClr val="000000"/>
          </a:solidFill>
          <a:prstDash val="solid"/>
        </a:ln>
      </c:spPr>
    </c:floor>
    <c:sideWall>
      <c:spPr>
        <a:solidFill>
          <a:srgbClr val="FFFF99"/>
        </a:solidFill>
        <a:ln w="12700">
          <a:solidFill>
            <a:srgbClr val="808080"/>
          </a:solidFill>
          <a:prstDash val="solid"/>
        </a:ln>
      </c:spPr>
    </c:sideWall>
    <c:backWall>
      <c:spPr>
        <a:solidFill>
          <a:srgbClr val="FFFF99"/>
        </a:solidFill>
        <a:ln w="12700">
          <a:solidFill>
            <a:srgbClr val="808080"/>
          </a:solidFill>
          <a:prstDash val="solid"/>
        </a:ln>
      </c:spPr>
    </c:backWall>
    <c:plotArea>
      <c:layout>
        <c:manualLayout>
          <c:layoutTarget val="inner"/>
          <c:xMode val="edge"/>
          <c:yMode val="edge"/>
          <c:x val="8.6866597724922529E-2"/>
          <c:y val="8.6440677966101595E-2"/>
          <c:w val="0.69079627714581227"/>
          <c:h val="0.80338983050847557"/>
        </c:manualLayout>
      </c:layout>
      <c:bar3DChart>
        <c:barDir val="col"/>
        <c:grouping val="clustered"/>
        <c:ser>
          <c:idx val="0"/>
          <c:order val="0"/>
          <c:tx>
            <c:strRef>
              <c:f>'КЗ к д.1'!$C$7</c:f>
              <c:strCache>
                <c:ptCount val="1"/>
                <c:pt idx="0">
                  <c:v>кредиторская задолженность, всего</c:v>
                </c:pt>
              </c:strCache>
            </c:strRef>
          </c:tx>
          <c:spPr>
            <a:solidFill>
              <a:srgbClr val="FF6600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9.6518441916580572E-3"/>
                  <c:y val="-1.8079096045197782E-2"/>
                </c:manualLayout>
              </c:layout>
              <c:showVal val="1"/>
            </c:dLbl>
            <c:dLbl>
              <c:idx val="1"/>
              <c:layout>
                <c:manualLayout>
                  <c:x val="1.1030679076180638E-2"/>
                  <c:y val="-9.0395480225988704E-3"/>
                </c:manualLayout>
              </c:layout>
              <c:showVal val="1"/>
            </c:dLbl>
            <c:dLbl>
              <c:idx val="2"/>
              <c:layout>
                <c:manualLayout>
                  <c:x val="9.6516270523061623E-3"/>
                  <c:y val="-1.3559322033898299E-2"/>
                </c:manualLayout>
              </c:layout>
              <c:showVal val="1"/>
            </c:dLbl>
            <c:dLbl>
              <c:idx val="3"/>
              <c:layout>
                <c:manualLayout>
                  <c:x val="1.0939197367168491E-2"/>
                  <c:y val="-1.1360863423481242E-2"/>
                </c:manualLayout>
              </c:layout>
              <c:showVal val="1"/>
            </c:dLbl>
            <c:dLbl>
              <c:idx val="4"/>
              <c:layout>
                <c:manualLayout>
                  <c:x val="4.1450777202072537E-3"/>
                  <c:y val="0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'КЗ к д.1'!$A$8:$A$12</c:f>
              <c:strCache>
                <c:ptCount val="5"/>
                <c:pt idx="0">
                  <c:v>на 01.01.2013
</c:v>
                </c:pt>
                <c:pt idx="1">
                  <c:v>на 01.01.2014
</c:v>
                </c:pt>
                <c:pt idx="2">
                  <c:v>на 01.01.2015
</c:v>
                </c:pt>
                <c:pt idx="3">
                  <c:v>на 01.01.2016
</c:v>
                </c:pt>
                <c:pt idx="4">
                  <c:v>на 01.12.2016
</c:v>
                </c:pt>
              </c:strCache>
            </c:strRef>
          </c:cat>
          <c:val>
            <c:numRef>
              <c:f>'КЗ к д.1'!$C$8:$C$12</c:f>
              <c:numCache>
                <c:formatCode>#,##0.0</c:formatCode>
                <c:ptCount val="5"/>
                <c:pt idx="0">
                  <c:v>60.5</c:v>
                </c:pt>
                <c:pt idx="1">
                  <c:v>32.4</c:v>
                </c:pt>
                <c:pt idx="2">
                  <c:v>104.7</c:v>
                </c:pt>
                <c:pt idx="3">
                  <c:v>195.5</c:v>
                </c:pt>
                <c:pt idx="4">
                  <c:v>222.1</c:v>
                </c:pt>
              </c:numCache>
            </c:numRef>
          </c:val>
        </c:ser>
        <c:ser>
          <c:idx val="1"/>
          <c:order val="1"/>
          <c:tx>
            <c:strRef>
              <c:f>'КЗ к д.1'!$D$7</c:f>
              <c:strCache>
                <c:ptCount val="1"/>
                <c:pt idx="0">
                  <c:v>в т.ч. просроченная задолженность</c:v>
                </c:pt>
              </c:strCache>
            </c:strRef>
          </c:tx>
          <c:spPr>
            <a:solidFill>
              <a:srgbClr val="4BACC6"/>
            </a:solidFill>
            <a:ln w="12700">
              <a:solidFill>
                <a:srgbClr val="000000"/>
              </a:solidFill>
              <a:prstDash val="solid"/>
            </a:ln>
          </c:spPr>
          <c:dLbls>
            <c:dLbl>
              <c:idx val="0"/>
              <c:layout>
                <c:manualLayout>
                  <c:x val="1.5167183729748363E-2"/>
                  <c:y val="-6.779661016949161E-3"/>
                </c:manualLayout>
              </c:layout>
              <c:showVal val="1"/>
            </c:dLbl>
            <c:dLbl>
              <c:idx val="1"/>
              <c:layout>
                <c:manualLayout>
                  <c:x val="1.6546018614270956E-2"/>
                  <c:y val="0"/>
                </c:manualLayout>
              </c:layout>
              <c:showVal val="1"/>
            </c:dLbl>
            <c:dLbl>
              <c:idx val="2"/>
              <c:layout>
                <c:manualLayout>
                  <c:x val="1.2409513960703202E-2"/>
                  <c:y val="-1.1299435028248589E-2"/>
                </c:manualLayout>
              </c:layout>
              <c:showVal val="1"/>
            </c:dLbl>
            <c:dLbl>
              <c:idx val="3"/>
              <c:layout>
                <c:manualLayout>
                  <c:x val="2.3440193036883834E-2"/>
                  <c:y val="-1.3559322033898299E-2"/>
                </c:manualLayout>
              </c:layout>
              <c:showVal val="1"/>
            </c:dLbl>
            <c:dLbl>
              <c:idx val="4"/>
              <c:layout>
                <c:manualLayout>
                  <c:x val="2.7633851468048389E-2"/>
                  <c:y val="-4.5274476513865311E-3"/>
                </c:manualLayout>
              </c:layout>
              <c:showVal val="1"/>
            </c:dLbl>
            <c:spPr>
              <a:noFill/>
              <a:ln w="25400">
                <a:noFill/>
              </a:ln>
            </c:spPr>
            <c:txPr>
              <a:bodyPr/>
              <a:lstStyle/>
              <a:p>
                <a:pPr>
                  <a:defRPr sz="1200" b="1" i="0" u="none" strike="noStrike" baseline="0">
                    <a:solidFill>
                      <a:srgbClr val="000000"/>
                    </a:solidFill>
                    <a:latin typeface="Arial Cyr"/>
                    <a:ea typeface="Arial Cyr"/>
                    <a:cs typeface="Arial Cyr"/>
                  </a:defRPr>
                </a:pPr>
                <a:endParaRPr lang="ru-RU"/>
              </a:p>
            </c:txPr>
            <c:showVal val="1"/>
          </c:dLbls>
          <c:cat>
            <c:strRef>
              <c:f>'КЗ к д.1'!$A$8:$A$12</c:f>
              <c:strCache>
                <c:ptCount val="5"/>
                <c:pt idx="0">
                  <c:v>на 01.01.2013
</c:v>
                </c:pt>
                <c:pt idx="1">
                  <c:v>на 01.01.2014
</c:v>
                </c:pt>
                <c:pt idx="2">
                  <c:v>на 01.01.2015
</c:v>
                </c:pt>
                <c:pt idx="3">
                  <c:v>на 01.01.2016
</c:v>
                </c:pt>
                <c:pt idx="4">
                  <c:v>на 01.12.2016
</c:v>
                </c:pt>
              </c:strCache>
            </c:strRef>
          </c:cat>
          <c:val>
            <c:numRef>
              <c:f>'КЗ к д.1'!$D$8:$D$12</c:f>
              <c:numCache>
                <c:formatCode>#,##0.0</c:formatCode>
                <c:ptCount val="5"/>
                <c:pt idx="0">
                  <c:v>24</c:v>
                </c:pt>
                <c:pt idx="1">
                  <c:v>0</c:v>
                </c:pt>
                <c:pt idx="2">
                  <c:v>23.1</c:v>
                </c:pt>
                <c:pt idx="3">
                  <c:v>106.8</c:v>
                </c:pt>
                <c:pt idx="4">
                  <c:v>149.69999999999999</c:v>
                </c:pt>
              </c:numCache>
            </c:numRef>
          </c:val>
        </c:ser>
        <c:ser>
          <c:idx val="2"/>
          <c:order val="2"/>
          <c:tx>
            <c:strRef>
              <c:f>'КЗ к д.1'!$E$7</c:f>
              <c:strCache>
                <c:ptCount val="1"/>
                <c:pt idx="0">
                  <c:v>долговые обязательства, всего</c:v>
                </c:pt>
              </c:strCache>
            </c:strRef>
          </c:tx>
          <c:spPr>
            <a:ln>
              <a:solidFill>
                <a:schemeClr val="tx1"/>
              </a:solidFill>
            </a:ln>
          </c:spPr>
          <c:dLbls>
            <c:dLbl>
              <c:idx val="4"/>
              <c:layout>
                <c:manualLayout>
                  <c:x val="-4.1450777202072537E-3"/>
                  <c:y val="9.055073548743596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'КЗ к д.1'!$A$8:$A$12</c:f>
              <c:strCache>
                <c:ptCount val="5"/>
                <c:pt idx="0">
                  <c:v>на 01.01.2013
</c:v>
                </c:pt>
                <c:pt idx="1">
                  <c:v>на 01.01.2014
</c:v>
                </c:pt>
                <c:pt idx="2">
                  <c:v>на 01.01.2015
</c:v>
                </c:pt>
                <c:pt idx="3">
                  <c:v>на 01.01.2016
</c:v>
                </c:pt>
                <c:pt idx="4">
                  <c:v>на 01.12.2016
</c:v>
                </c:pt>
              </c:strCache>
            </c:strRef>
          </c:cat>
          <c:val>
            <c:numRef>
              <c:f>'КЗ к д.1'!$E$8:$E$12</c:f>
              <c:numCache>
                <c:formatCode>#,##0.0</c:formatCode>
                <c:ptCount val="5"/>
                <c:pt idx="0">
                  <c:v>-50</c:v>
                </c:pt>
                <c:pt idx="1">
                  <c:v>-67</c:v>
                </c:pt>
                <c:pt idx="2">
                  <c:v>-105</c:v>
                </c:pt>
                <c:pt idx="3">
                  <c:v>-165</c:v>
                </c:pt>
                <c:pt idx="4">
                  <c:v>-215.3</c:v>
                </c:pt>
              </c:numCache>
            </c:numRef>
          </c:val>
        </c:ser>
        <c:ser>
          <c:idx val="3"/>
          <c:order val="3"/>
          <c:tx>
            <c:strRef>
              <c:f>'КЗ к д.1'!$F$7</c:f>
              <c:strCache>
                <c:ptCount val="1"/>
                <c:pt idx="0">
                  <c:v>в т.ч. по коммерческим кредитам</c:v>
                </c:pt>
              </c:strCache>
            </c:strRef>
          </c:tx>
          <c:spPr>
            <a:ln>
              <a:solidFill>
                <a:sysClr val="windowText" lastClr="000000"/>
              </a:solidFill>
            </a:ln>
          </c:spPr>
          <c:dLbls>
            <c:dLbl>
              <c:idx val="0"/>
              <c:layout>
                <c:manualLayout>
                  <c:x val="1.9323671497584561E-2"/>
                  <c:y val="2.2637238256932686E-3"/>
                </c:manualLayout>
              </c:layout>
              <c:showVal val="1"/>
            </c:dLbl>
            <c:dLbl>
              <c:idx val="1"/>
              <c:layout>
                <c:manualLayout>
                  <c:x val="2.0703933747412077E-2"/>
                  <c:y val="8.3002248093033933E-17"/>
                </c:manualLayout>
              </c:layout>
              <c:showVal val="1"/>
            </c:dLbl>
            <c:dLbl>
              <c:idx val="2"/>
              <c:layout>
                <c:manualLayout>
                  <c:x val="2.2084195997239486E-2"/>
                  <c:y val="1.1318619128466326E-2"/>
                </c:manualLayout>
              </c:layout>
              <c:showVal val="1"/>
            </c:dLbl>
            <c:dLbl>
              <c:idx val="3"/>
              <c:layout>
                <c:manualLayout>
                  <c:x val="2.4844720496894412E-2"/>
                  <c:y val="0"/>
                </c:manualLayout>
              </c:layout>
              <c:showVal val="1"/>
            </c:dLbl>
            <c:dLbl>
              <c:idx val="4"/>
              <c:layout>
                <c:manualLayout>
                  <c:x val="2.072538860103627E-2"/>
                  <c:y val="6.3984827245849533E-3"/>
                </c:manualLayout>
              </c:layout>
              <c:showVal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</c:dLbls>
          <c:cat>
            <c:strRef>
              <c:f>'КЗ к д.1'!$A$8:$A$12</c:f>
              <c:strCache>
                <c:ptCount val="5"/>
                <c:pt idx="0">
                  <c:v>на 01.01.2013
</c:v>
                </c:pt>
                <c:pt idx="1">
                  <c:v>на 01.01.2014
</c:v>
                </c:pt>
                <c:pt idx="2">
                  <c:v>на 01.01.2015
</c:v>
                </c:pt>
                <c:pt idx="3">
                  <c:v>на 01.01.2016
</c:v>
                </c:pt>
                <c:pt idx="4">
                  <c:v>на 01.12.2016
</c:v>
                </c:pt>
              </c:strCache>
            </c:strRef>
          </c:cat>
          <c:val>
            <c:numRef>
              <c:f>'КЗ к д.1'!$F$8:$F$12</c:f>
              <c:numCache>
                <c:formatCode>#,##0.0</c:formatCode>
                <c:ptCount val="5"/>
                <c:pt idx="0">
                  <c:v>-50</c:v>
                </c:pt>
                <c:pt idx="1">
                  <c:v>-67</c:v>
                </c:pt>
                <c:pt idx="2">
                  <c:v>-100</c:v>
                </c:pt>
                <c:pt idx="3">
                  <c:v>-100</c:v>
                </c:pt>
                <c:pt idx="4">
                  <c:v>-140</c:v>
                </c:pt>
              </c:numCache>
            </c:numRef>
          </c:val>
        </c:ser>
        <c:dLbls>
          <c:showVal val="1"/>
        </c:dLbls>
        <c:shape val="box"/>
        <c:axId val="107883136"/>
        <c:axId val="107917696"/>
        <c:axId val="0"/>
      </c:bar3DChart>
      <c:catAx>
        <c:axId val="107883136"/>
        <c:scaling>
          <c:orientation val="minMax"/>
        </c:scaling>
        <c:axPos val="b"/>
        <c:numFmt formatCode="General" sourceLinked="1"/>
        <c:tickLblPos val="low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100" b="1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07917696"/>
        <c:crosses val="autoZero"/>
        <c:auto val="1"/>
        <c:lblAlgn val="ctr"/>
        <c:lblOffset val="100"/>
        <c:tickLblSkip val="1"/>
        <c:tickMarkSkip val="1"/>
      </c:catAx>
      <c:valAx>
        <c:axId val="107917696"/>
        <c:scaling>
          <c:orientation val="minMax"/>
        </c:scaling>
        <c:axPos val="l"/>
        <c:majorGridlines>
          <c:spPr>
            <a:ln w="3175">
              <a:solidFill>
                <a:srgbClr val="000000"/>
              </a:solidFill>
              <a:prstDash val="solid"/>
            </a:ln>
          </c:spPr>
        </c:majorGridlines>
        <c:numFmt formatCode="#,##0.0" sourceLinked="1"/>
        <c:tickLblPos val="nextTo"/>
        <c:spPr>
          <a:ln w="3175">
            <a:solidFill>
              <a:srgbClr val="000000"/>
            </a:solidFill>
            <a:prstDash val="solid"/>
          </a:ln>
        </c:spPr>
        <c:txPr>
          <a:bodyPr rot="0" vert="horz"/>
          <a:lstStyle/>
          <a:p>
            <a:pPr>
              <a:defRPr sz="1000" b="0" i="0" u="none" strike="noStrike" baseline="0">
                <a:solidFill>
                  <a:srgbClr val="000000"/>
                </a:solidFill>
                <a:latin typeface="Arial Cyr"/>
                <a:ea typeface="Arial Cyr"/>
                <a:cs typeface="Arial Cyr"/>
              </a:defRPr>
            </a:pPr>
            <a:endParaRPr lang="ru-RU"/>
          </a:p>
        </c:txPr>
        <c:crossAx val="107883136"/>
        <c:crosses val="autoZero"/>
        <c:crossBetween val="between"/>
      </c:valAx>
      <c:spPr>
        <a:noFill/>
        <a:ln w="25400">
          <a:noFill/>
        </a:ln>
      </c:spPr>
    </c:plotArea>
    <c:legend>
      <c:legendPos val="r"/>
      <c:layout>
        <c:manualLayout>
          <c:xMode val="edge"/>
          <c:yMode val="edge"/>
          <c:x val="0.78386770565596353"/>
          <c:y val="0.49434648342980941"/>
          <c:w val="0.20232972950919992"/>
          <c:h val="0.28408735835015531"/>
        </c:manualLayout>
      </c:layout>
      <c:spPr>
        <a:solidFill>
          <a:srgbClr val="FFFFFF"/>
        </a:solidFill>
        <a:ln w="3175">
          <a:solidFill>
            <a:srgbClr val="000000"/>
          </a:solidFill>
          <a:prstDash val="solid"/>
        </a:ln>
      </c:spPr>
      <c:txPr>
        <a:bodyPr/>
        <a:lstStyle/>
        <a:p>
          <a:pPr>
            <a:defRPr sz="920" b="0" i="0" u="none" strike="noStrike" baseline="0">
              <a:solidFill>
                <a:srgbClr val="000000"/>
              </a:solidFill>
              <a:latin typeface="Arial Cyr"/>
              <a:ea typeface="Arial Cyr"/>
              <a:cs typeface="Arial Cyr"/>
            </a:defRPr>
          </a:pPr>
          <a:endParaRPr lang="ru-RU"/>
        </a:p>
      </c:txPr>
    </c:legend>
    <c:plotVisOnly val="1"/>
    <c:dispBlanksAs val="gap"/>
  </c:chart>
  <c:spPr>
    <a:noFill/>
    <a:ln w="9525">
      <a:noFill/>
    </a:ln>
  </c:spPr>
  <c:txPr>
    <a:bodyPr/>
    <a:lstStyle/>
    <a:p>
      <a:pPr>
        <a:defRPr sz="1000" b="0" i="0" u="none" strike="noStrike" baseline="0">
          <a:solidFill>
            <a:srgbClr val="000000"/>
          </a:solidFill>
          <a:latin typeface="Arial Cyr"/>
          <a:ea typeface="Arial Cyr"/>
          <a:cs typeface="Arial Cyr"/>
        </a:defRPr>
      </a:pPr>
      <a:endParaRPr lang="ru-RU"/>
    </a:p>
  </c:txPr>
  <c:externalData r:id="rId1"/>
</c:chartSpace>
</file>

<file path=ppt/charts/chart1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 algn="ctr">
              <a:defRPr/>
            </a:pPr>
            <a:r>
              <a:rPr lang="ru-RU" sz="2000" dirty="0" smtClean="0"/>
              <a:t>              2013 </a:t>
            </a:r>
            <a:r>
              <a:rPr lang="ru-RU" sz="2000" dirty="0"/>
              <a:t>год </a:t>
            </a:r>
            <a:r>
              <a:rPr lang="ru-RU" sz="1800" dirty="0">
                <a:solidFill>
                  <a:srgbClr val="3333CC"/>
                </a:solidFill>
              </a:rPr>
              <a:t>(</a:t>
            </a:r>
            <a:r>
              <a:rPr lang="ru-RU" sz="1600" i="0" dirty="0">
                <a:solidFill>
                  <a:srgbClr val="3333CC"/>
                </a:solidFill>
              </a:rPr>
              <a:t>4 608,8 млн.руб.)</a:t>
            </a:r>
          </a:p>
        </c:rich>
      </c:tx>
      <c:layout>
        <c:manualLayout>
          <c:xMode val="edge"/>
          <c:yMode val="edge"/>
          <c:x val="7.9999146981977118E-3"/>
          <c:y val="2.96294838145232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4.5637412732315403E-3"/>
          <c:w val="1"/>
          <c:h val="0.9862266695829629"/>
        </c:manualLayout>
      </c:layout>
      <c:pie3DChart>
        <c:varyColors val="1"/>
        <c:ser>
          <c:idx val="0"/>
          <c:order val="0"/>
          <c:tx>
            <c:strRef>
              <c:f>данные!$A$10</c:f>
              <c:strCache>
                <c:ptCount val="1"/>
                <c:pt idx="0">
                  <c:v>2014 год (4 273,4 млн.руб.)</c:v>
                </c:pt>
              </c:strCache>
            </c:strRef>
          </c:tx>
          <c:explosion val="7"/>
          <c:dPt>
            <c:idx val="0"/>
            <c:explosion val="0"/>
          </c:dPt>
          <c:dPt>
            <c:idx val="1"/>
            <c:explosion val="77"/>
          </c:dPt>
          <c:dLbls>
            <c:dLbl>
              <c:idx val="0"/>
              <c:layout>
                <c:manualLayout>
                  <c:x val="-6.9940726159230124E-2"/>
                  <c:y val="9.2845436710046705E-2"/>
                </c:manualLayout>
              </c:layout>
              <c:dLblPos val="bestFit"/>
              <c:showPercent val="1"/>
            </c:dLbl>
            <c:dLbl>
              <c:idx val="1"/>
              <c:layout>
                <c:manualLayout>
                  <c:x val="5.1708880139982552E-2"/>
                  <c:y val="-0.23011347117565106"/>
                </c:manualLayout>
              </c:layout>
              <c:dLblPos val="bestFit"/>
              <c:showPercent val="1"/>
            </c:dLbl>
            <c:dLbl>
              <c:idx val="2"/>
              <c:layout>
                <c:manualLayout>
                  <c:x val="7.4095144356955384E-2"/>
                  <c:y val="0.10037823725216989"/>
                </c:manualLayout>
              </c:layout>
              <c:dLblPos val="bestFit"/>
              <c:showPercent val="1"/>
            </c:dLbl>
            <c:txPr>
              <a:bodyPr/>
              <a:lstStyle/>
              <a:p>
                <a:pPr>
                  <a:defRPr sz="1400" b="1" i="0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Percent val="1"/>
          </c:dLbls>
          <c:cat>
            <c:strRef>
              <c:f>'[сколько зарабатываем.xls]данные'!$C$7,'[сколько зарабатываем.xls]данные'!$D$7,'[сколько зарабатываем.xls]данные'!$E$7</c:f>
              <c:strCache>
                <c:ptCount val="3"/>
                <c:pt idx="0">
                  <c:v>В бюджет РФ (597,3 млн.руб.)</c:v>
                </c:pt>
                <c:pt idx="1">
                  <c:v>В бюджет РХ (3535,4 млн.руб.)</c:v>
                </c:pt>
                <c:pt idx="2">
                  <c:v>В бюджет г.Саяногорска (476,1 млн.руб.)</c:v>
                </c:pt>
              </c:strCache>
            </c:strRef>
          </c:cat>
          <c:val>
            <c:numRef>
              <c:f>'[сколько зарабатываем.xls]данные'!$C$10,'[сколько зарабатываем.xls]данные'!$D$10,'[сколько зарабатываем.xls]данные'!$E$10</c:f>
              <c:numCache>
                <c:formatCode>#,##0.0</c:formatCode>
                <c:ptCount val="3"/>
                <c:pt idx="0">
                  <c:v>597.29999999999995</c:v>
                </c:pt>
                <c:pt idx="1">
                  <c:v>3535.4</c:v>
                </c:pt>
                <c:pt idx="2">
                  <c:v>476.1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200" b="1">
                <a:solidFill>
                  <a:srgbClr val="FF0000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75788505118032978"/>
          <c:y val="0.1532894580992237"/>
          <c:w val="0.24211494881967241"/>
          <c:h val="0.79125955373890644"/>
        </c:manualLayout>
      </c:layout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zero"/>
  </c:chart>
  <c:externalData r:id="rId1"/>
</c:chartSpace>
</file>

<file path=ppt/charts/chart1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000" dirty="0" smtClean="0"/>
              <a:t>               2014 </a:t>
            </a:r>
            <a:r>
              <a:rPr lang="ru-RU" sz="2000" dirty="0"/>
              <a:t>год </a:t>
            </a:r>
            <a:r>
              <a:rPr lang="ru-RU" sz="1800" dirty="0">
                <a:solidFill>
                  <a:srgbClr val="3333CC"/>
                </a:solidFill>
              </a:rPr>
              <a:t>(</a:t>
            </a:r>
            <a:r>
              <a:rPr lang="ru-RU" sz="1600" dirty="0">
                <a:solidFill>
                  <a:srgbClr val="3333CC"/>
                </a:solidFill>
              </a:rPr>
              <a:t>4 273,4 млн.руб</a:t>
            </a:r>
            <a:r>
              <a:rPr lang="ru-RU" sz="1800" dirty="0">
                <a:solidFill>
                  <a:srgbClr val="3333CC"/>
                </a:solidFill>
              </a:rPr>
              <a:t>.)</a:t>
            </a:r>
          </a:p>
        </c:rich>
      </c:tx>
      <c:layout>
        <c:manualLayout>
          <c:xMode val="edge"/>
          <c:yMode val="edge"/>
          <c:x val="1.3208278542646957E-2"/>
          <c:y val="1.8518417956376144E-2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7.6545993489834962E-4"/>
          <c:w val="1"/>
          <c:h val="0.98622666958296246"/>
        </c:manualLayout>
      </c:layout>
      <c:pie3DChart>
        <c:varyColors val="1"/>
        <c:ser>
          <c:idx val="0"/>
          <c:order val="0"/>
          <c:tx>
            <c:strRef>
              <c:f>данные!$A$10</c:f>
              <c:strCache>
                <c:ptCount val="1"/>
                <c:pt idx="0">
                  <c:v>2014 год (4 273,4 млн.руб.)</c:v>
                </c:pt>
              </c:strCache>
            </c:strRef>
          </c:tx>
          <c:explosion val="7"/>
          <c:dPt>
            <c:idx val="0"/>
            <c:explosion val="0"/>
          </c:dPt>
          <c:dPt>
            <c:idx val="1"/>
            <c:explosion val="77"/>
          </c:dPt>
          <c:dPt>
            <c:idx val="2"/>
            <c:explosion val="14"/>
          </c:dPt>
          <c:dLbls>
            <c:dLbl>
              <c:idx val="0"/>
              <c:layout>
                <c:manualLayout>
                  <c:x val="-6.8188699838352532E-2"/>
                  <c:y val="8.884285810858375E-2"/>
                </c:manualLayout>
              </c:layout>
              <c:dLblPos val="bestFit"/>
              <c:showPercent val="1"/>
            </c:dLbl>
            <c:dLbl>
              <c:idx val="1"/>
              <c:layout>
                <c:manualLayout>
                  <c:x val="8.5369288876044017E-2"/>
                  <c:y val="-0.23696857380679467"/>
                </c:manualLayout>
              </c:layout>
              <c:dLblPos val="bestFit"/>
              <c:showPercent val="1"/>
            </c:dLbl>
            <c:dLbl>
              <c:idx val="2"/>
              <c:layout>
                <c:manualLayout>
                  <c:x val="4.7556788741445533E-2"/>
                  <c:y val="9.0594334230808565E-2"/>
                </c:manualLayout>
              </c:layout>
              <c:dLblPos val="bestFit"/>
              <c:showPercent val="1"/>
            </c:dLbl>
            <c:txPr>
              <a:bodyPr/>
              <a:lstStyle/>
              <a:p>
                <a:pPr>
                  <a:defRPr sz="1400" b="1" i="0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Percent val="1"/>
          </c:dLbls>
          <c:cat>
            <c:strRef>
              <c:f>'[сколько зарабатываем.xls]данные'!$C$7,'[сколько зарабатываем.xls]данные'!$D$7,'[сколько зарабатываем.xls]данные'!$E$7</c:f>
              <c:strCache>
                <c:ptCount val="3"/>
                <c:pt idx="0">
                  <c:v>В бюджет РФ (500,5 млн.руб.)</c:v>
                </c:pt>
                <c:pt idx="1">
                  <c:v>В бюджет РХ (3450,9 млн.руб.)</c:v>
                </c:pt>
                <c:pt idx="2">
                  <c:v>В бюджет г.Саяногорска (322,1 млн.руб.)</c:v>
                </c:pt>
              </c:strCache>
            </c:strRef>
          </c:cat>
          <c:val>
            <c:numRef>
              <c:f>'[сколько зарабатываем.xls]данные'!$C$10,'[сколько зарабатываем.xls]данные'!$D$10,'[сколько зарабатываем.xls]данные'!$E$10</c:f>
              <c:numCache>
                <c:formatCode>#,##0.0</c:formatCode>
                <c:ptCount val="3"/>
                <c:pt idx="0">
                  <c:v>500.5</c:v>
                </c:pt>
                <c:pt idx="1">
                  <c:v>3450.9</c:v>
                </c:pt>
                <c:pt idx="2">
                  <c:v>322.10000000000002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200" b="1">
                <a:solidFill>
                  <a:srgbClr val="FF0000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74345962452359693"/>
          <c:y val="9.8477683872557981E-2"/>
          <c:w val="0.25654037547640735"/>
          <c:h val="0.84607153806917201"/>
        </c:manualLayout>
      </c:layout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zero"/>
  </c:chart>
  <c:externalData r:id="rId1"/>
</c:chartSpace>
</file>

<file path=ppt/charts/chart1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title>
      <c:tx>
        <c:rich>
          <a:bodyPr/>
          <a:lstStyle/>
          <a:p>
            <a:pPr>
              <a:defRPr/>
            </a:pPr>
            <a:r>
              <a:rPr lang="ru-RU" sz="2000" dirty="0" smtClean="0"/>
              <a:t>                   2015 </a:t>
            </a:r>
            <a:r>
              <a:rPr lang="ru-RU" sz="2000" dirty="0"/>
              <a:t>год </a:t>
            </a:r>
            <a:r>
              <a:rPr lang="ru-RU" sz="1600" dirty="0">
                <a:solidFill>
                  <a:srgbClr val="3333CC"/>
                </a:solidFill>
              </a:rPr>
              <a:t>(4 557,4 млн.руб.)</a:t>
            </a:r>
          </a:p>
        </c:rich>
      </c:tx>
      <c:layout>
        <c:manualLayout>
          <c:xMode val="edge"/>
          <c:yMode val="edge"/>
          <c:x val="1.422012294377144E-3"/>
          <c:y val="8.2475630910201683E-4"/>
        </c:manualLayout>
      </c:layout>
    </c:title>
    <c:view3D>
      <c:rotX val="30"/>
      <c:perspective val="30"/>
    </c:view3D>
    <c:plotArea>
      <c:layout>
        <c:manualLayout>
          <c:layoutTarget val="inner"/>
          <c:xMode val="edge"/>
          <c:yMode val="edge"/>
          <c:x val="0"/>
          <c:y val="4.1638843752187056E-3"/>
          <c:w val="1"/>
          <c:h val="0.98622666958296334"/>
        </c:manualLayout>
      </c:layout>
      <c:pie3DChart>
        <c:varyColors val="1"/>
        <c:ser>
          <c:idx val="0"/>
          <c:order val="0"/>
          <c:tx>
            <c:strRef>
              <c:f>данные!$A$10</c:f>
              <c:strCache>
                <c:ptCount val="1"/>
                <c:pt idx="0">
                  <c:v>2015 год (4 557,4 млн.руб.)</c:v>
                </c:pt>
              </c:strCache>
            </c:strRef>
          </c:tx>
          <c:explosion val="7"/>
          <c:dPt>
            <c:idx val="0"/>
            <c:explosion val="0"/>
          </c:dPt>
          <c:dPt>
            <c:idx val="1"/>
            <c:explosion val="77"/>
          </c:dPt>
          <c:dLbls>
            <c:dLbl>
              <c:idx val="0"/>
              <c:layout>
                <c:manualLayout>
                  <c:x val="-7.033691552715042E-2"/>
                  <c:y val="0.10208515798055805"/>
                </c:manualLayout>
              </c:layout>
              <c:dLblPos val="bestFit"/>
              <c:showPercent val="1"/>
            </c:dLbl>
            <c:dLbl>
              <c:idx val="1"/>
              <c:layout>
                <c:manualLayout>
                  <c:x val="0.10607559802106117"/>
                  <c:y val="-0.18938977491341005"/>
                </c:manualLayout>
              </c:layout>
              <c:dLblPos val="bestFit"/>
              <c:showPercent val="1"/>
            </c:dLbl>
            <c:dLbl>
              <c:idx val="2"/>
              <c:layout>
                <c:manualLayout>
                  <c:x val="3.7983386193022592E-2"/>
                  <c:y val="0.10641475027476113"/>
                </c:manualLayout>
              </c:layout>
              <c:dLblPos val="bestFit"/>
              <c:showPercent val="1"/>
            </c:dLbl>
            <c:txPr>
              <a:bodyPr/>
              <a:lstStyle/>
              <a:p>
                <a:pPr>
                  <a:defRPr sz="1400" b="1" i="0" baseline="0">
                    <a:solidFill>
                      <a:schemeClr val="bg1"/>
                    </a:solidFill>
                  </a:defRPr>
                </a:pPr>
                <a:endParaRPr lang="ru-RU"/>
              </a:p>
            </c:txPr>
            <c:showPercent val="1"/>
          </c:dLbls>
          <c:cat>
            <c:strRef>
              <c:f>'[сколько зарабатываем.xls]данные'!$C$7,'[сколько зарабатываем.xls]данные'!$D$7,'[сколько зарабатываем.xls]данные'!$E$7</c:f>
              <c:strCache>
                <c:ptCount val="3"/>
                <c:pt idx="0">
                  <c:v>В бюджет РФ (612,5 млн.руб.)</c:v>
                </c:pt>
                <c:pt idx="1">
                  <c:v>В бюджет РХ (3661,0 млн.руб.)</c:v>
                </c:pt>
                <c:pt idx="2">
                  <c:v>В бюджет г.Саяногорска (283,9 млн.руб.)</c:v>
                </c:pt>
              </c:strCache>
            </c:strRef>
          </c:cat>
          <c:val>
            <c:numRef>
              <c:f>'[сколько зарабатываем.xls]данные'!$C$10,'[сколько зарабатываем.xls]данные'!$D$10,'[сколько зарабатываем.xls]данные'!$E$10</c:f>
              <c:numCache>
                <c:formatCode>#,##0.0</c:formatCode>
                <c:ptCount val="3"/>
                <c:pt idx="0">
                  <c:v>612.5</c:v>
                </c:pt>
                <c:pt idx="1">
                  <c:v>3661</c:v>
                </c:pt>
                <c:pt idx="2">
                  <c:v>283.89999999999969</c:v>
                </c:pt>
              </c:numCache>
            </c:numRef>
          </c:val>
        </c:ser>
      </c:pie3DChart>
      <c:spPr>
        <a:noFill/>
        <a:ln w="25400">
          <a:noFill/>
        </a:ln>
      </c:spPr>
    </c:plotArea>
    <c:legend>
      <c:legendPos val="r"/>
      <c:legendEntry>
        <c:idx val="2"/>
        <c:txPr>
          <a:bodyPr/>
          <a:lstStyle/>
          <a:p>
            <a:pPr>
              <a:defRPr sz="1200" b="1">
                <a:solidFill>
                  <a:srgbClr val="FF0000"/>
                </a:solidFill>
              </a:defRPr>
            </a:pPr>
            <a:endParaRPr lang="ru-RU"/>
          </a:p>
        </c:txPr>
      </c:legendEntry>
      <c:layout>
        <c:manualLayout>
          <c:xMode val="edge"/>
          <c:yMode val="edge"/>
          <c:x val="0.74536542087168689"/>
          <c:y val="0.10314501708148226"/>
          <c:w val="0.25463457912831311"/>
          <c:h val="0.84140423494413974"/>
        </c:manualLayout>
      </c:layout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zero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AngAx val="1"/>
    </c:view3D>
    <c:sideWall>
      <c:spPr>
        <a:noFill/>
        <a:ln w="25400">
          <a:noFill/>
        </a:ln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0.10981464455540742"/>
          <c:y val="4.2944831949382346E-2"/>
          <c:w val="0.89018538643808165"/>
          <c:h val="0.76154690864389374"/>
        </c:manualLayout>
      </c:layout>
      <c:bar3DChart>
        <c:barDir val="col"/>
        <c:grouping val="stacked"/>
        <c:ser>
          <c:idx val="0"/>
          <c:order val="0"/>
          <c:tx>
            <c:strRef>
              <c:f>'дох17-19'!$B$2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solidFill>
              <a:srgbClr val="19B7A4"/>
            </a:solidFill>
            <a:ln>
              <a:solidFill>
                <a:schemeClr val="accent6">
                  <a:lumMod val="75000"/>
                </a:schemeClr>
              </a:solidFill>
            </a:ln>
          </c:spPr>
          <c:dLbls>
            <c:dLbl>
              <c:idx val="0"/>
              <c:layout>
                <c:manualLayout>
                  <c:x val="1.6118002637576841E-2"/>
                  <c:y val="2.3188419910027708E-2"/>
                </c:manualLayout>
              </c:layout>
              <c:showVal val="1"/>
            </c:dLbl>
            <c:dLbl>
              <c:idx val="1"/>
              <c:layout>
                <c:manualLayout>
                  <c:x val="1.611789327623506E-2"/>
                  <c:y val="2.6822489602489008E-2"/>
                </c:manualLayout>
              </c:layout>
              <c:showVal val="1"/>
            </c:dLbl>
            <c:dLbl>
              <c:idx val="2"/>
              <c:layout>
                <c:manualLayout>
                  <c:x val="1.8032044841649698E-2"/>
                  <c:y val="3.0917893213370292E-2"/>
                </c:manualLayout>
              </c:layout>
              <c:showVal val="1"/>
            </c:dLbl>
            <c:dLbl>
              <c:idx val="3"/>
              <c:layout>
                <c:manualLayout>
                  <c:x val="1.0457443146916373E-2"/>
                  <c:y val="-2.6533810969788262E-3"/>
                </c:manualLayout>
              </c:layout>
              <c:showVal val="1"/>
            </c:dLbl>
            <c:txPr>
              <a:bodyPr/>
              <a:lstStyle/>
              <a:p>
                <a:pPr>
                  <a:defRPr sz="1800" b="1">
                    <a:latin typeface="Times New Roman" pitchFamily="18" charset="0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'дох17-19'!$A$3:$A$5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'дох17-19'!$B$3:$B$5</c:f>
              <c:numCache>
                <c:formatCode>#,##0.0</c:formatCode>
                <c:ptCount val="3"/>
                <c:pt idx="0">
                  <c:v>380.4</c:v>
                </c:pt>
                <c:pt idx="1">
                  <c:v>417.4</c:v>
                </c:pt>
                <c:pt idx="2">
                  <c:v>427.7</c:v>
                </c:pt>
              </c:numCache>
            </c:numRef>
          </c:val>
        </c:ser>
        <c:ser>
          <c:idx val="1"/>
          <c:order val="1"/>
          <c:tx>
            <c:strRef>
              <c:f>'дох17-19'!$C$2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ln>
              <a:solidFill>
                <a:srgbClr val="EA157A">
                  <a:lumMod val="50000"/>
                </a:srgbClr>
              </a:solidFill>
            </a:ln>
          </c:spPr>
          <c:dLbls>
            <c:dLbl>
              <c:idx val="0"/>
              <c:layout>
                <c:manualLayout>
                  <c:x val="8.9635226973569272E-3"/>
                  <c:y val="2.6533810969787885E-3"/>
                </c:manualLayout>
              </c:layout>
              <c:showVal val="1"/>
            </c:dLbl>
            <c:dLbl>
              <c:idx val="1"/>
              <c:layout>
                <c:manualLayout>
                  <c:x val="1.742440586077932E-2"/>
                  <c:y val="-5.3067621939575935E-3"/>
                </c:manualLayout>
              </c:layout>
              <c:showVal val="1"/>
            </c:dLbl>
            <c:dLbl>
              <c:idx val="2"/>
              <c:layout>
                <c:manualLayout>
                  <c:x val="1.0917433389920539E-2"/>
                  <c:y val="-1.4421249600212792E-3"/>
                </c:manualLayout>
              </c:layout>
              <c:showVal val="1"/>
            </c:dLbl>
            <c:dLbl>
              <c:idx val="3"/>
              <c:layout>
                <c:manualLayout>
                  <c:x val="9.5352867966885149E-2"/>
                  <c:y val="-1.8573667678851467E-2"/>
                </c:manualLayout>
              </c:layout>
              <c:showVal val="1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'дох17-19'!$A$3:$A$5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'дох17-19'!$C$3:$C$5</c:f>
              <c:numCache>
                <c:formatCode>#,##0.0</c:formatCode>
                <c:ptCount val="3"/>
                <c:pt idx="0">
                  <c:v>68.5</c:v>
                </c:pt>
                <c:pt idx="1">
                  <c:v>71.7</c:v>
                </c:pt>
                <c:pt idx="2">
                  <c:v>74.5</c:v>
                </c:pt>
              </c:numCache>
            </c:numRef>
          </c:val>
        </c:ser>
        <c:ser>
          <c:idx val="2"/>
          <c:order val="2"/>
          <c:tx>
            <c:strRef>
              <c:f>'дох17-19'!$D$2</c:f>
              <c:strCache>
                <c:ptCount val="1"/>
                <c:pt idx="0">
                  <c:v>безвозмездные поступления</c:v>
                </c:pt>
              </c:strCache>
            </c:strRef>
          </c:tx>
          <c:spPr>
            <a:solidFill>
              <a:schemeClr val="tx2">
                <a:lumMod val="40000"/>
                <a:lumOff val="60000"/>
              </a:schemeClr>
            </a:solidFill>
            <a:ln>
              <a:solidFill>
                <a:schemeClr val="accent3">
                  <a:lumMod val="75000"/>
                </a:schemeClr>
              </a:solidFill>
            </a:ln>
          </c:spPr>
          <c:dLbls>
            <c:dLbl>
              <c:idx val="0"/>
              <c:layout>
                <c:manualLayout>
                  <c:x val="1.6433124945154323E-2"/>
                  <c:y val="-8.4908195103321024E-2"/>
                </c:manualLayout>
              </c:layout>
              <c:tx>
                <c:rich>
                  <a:bodyPr/>
                  <a:lstStyle/>
                  <a:p>
                    <a:r>
                      <a:rPr sz="1800" b="1"/>
                      <a:t>656,1</a:t>
                    </a:r>
                  </a:p>
                </c:rich>
              </c:tx>
              <c:showVal val="1"/>
            </c:dLbl>
            <c:dLbl>
              <c:idx val="1"/>
              <c:layout>
                <c:manualLayout>
                  <c:x val="1.9909842489026743E-2"/>
                  <c:y val="-4.7760859745618112E-2"/>
                </c:manualLayout>
              </c:layout>
              <c:showVal val="1"/>
            </c:dLbl>
            <c:dLbl>
              <c:idx val="2"/>
              <c:layout>
                <c:manualLayout>
                  <c:x val="1.7777653349757845E-2"/>
                  <c:y val="-3.9800716454681695E-2"/>
                </c:manualLayout>
              </c:layout>
              <c:showVal val="1"/>
            </c:dLbl>
            <c:dLbl>
              <c:idx val="3"/>
              <c:layout>
                <c:manualLayout>
                  <c:x val="1.9393803654281463E-2"/>
                  <c:y val="-3.4493954260724206E-2"/>
                </c:manualLayout>
              </c:layout>
              <c:showVal val="1"/>
            </c:dLbl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Times New Roman" pitchFamily="18" charset="0"/>
                  </a:defRPr>
                </a:pPr>
                <a:endParaRPr lang="ru-RU"/>
              </a:p>
            </c:txPr>
            <c:showVal val="1"/>
          </c:dLbls>
          <c:cat>
            <c:numRef>
              <c:f>'дох17-19'!$A$3:$A$5</c:f>
              <c:numCache>
                <c:formatCode>General</c:formatCode>
                <c:ptCount val="3"/>
                <c:pt idx="0">
                  <c:v>2017</c:v>
                </c:pt>
                <c:pt idx="1">
                  <c:v>2018</c:v>
                </c:pt>
                <c:pt idx="2">
                  <c:v>2019</c:v>
                </c:pt>
              </c:numCache>
            </c:numRef>
          </c:cat>
          <c:val>
            <c:numRef>
              <c:f>'дох17-19'!$D$3:$D$5</c:f>
              <c:numCache>
                <c:formatCode>#,##0.0</c:formatCode>
                <c:ptCount val="3"/>
                <c:pt idx="0">
                  <c:v>656.1</c:v>
                </c:pt>
                <c:pt idx="1">
                  <c:v>311.8</c:v>
                </c:pt>
                <c:pt idx="2">
                  <c:v>259.39999999999969</c:v>
                </c:pt>
              </c:numCache>
            </c:numRef>
          </c:val>
        </c:ser>
        <c:shape val="cylinder"/>
        <c:axId val="96503680"/>
        <c:axId val="96505216"/>
        <c:axId val="0"/>
      </c:bar3DChart>
      <c:catAx>
        <c:axId val="96503680"/>
        <c:scaling>
          <c:orientation val="minMax"/>
        </c:scaling>
        <c:axPos val="b"/>
        <c:numFmt formatCode="General" sourceLinked="1"/>
        <c:tickLblPos val="nextTo"/>
        <c:txPr>
          <a:bodyPr/>
          <a:lstStyle/>
          <a:p>
            <a:pPr>
              <a:defRPr sz="1600"/>
            </a:pPr>
            <a:endParaRPr lang="ru-RU"/>
          </a:p>
        </c:txPr>
        <c:crossAx val="96505216"/>
        <c:crosses val="autoZero"/>
        <c:auto val="1"/>
        <c:lblAlgn val="ctr"/>
        <c:lblOffset val="100"/>
      </c:catAx>
      <c:valAx>
        <c:axId val="96505216"/>
        <c:scaling>
          <c:orientation val="minMax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  <c:crossAx val="96503680"/>
        <c:crosses val="autoZero"/>
        <c:crossBetween val="between"/>
      </c:valAx>
    </c:plotArea>
    <c:legend>
      <c:legendPos val="b"/>
      <c:layout>
        <c:manualLayout>
          <c:xMode val="edge"/>
          <c:yMode val="edge"/>
          <c:x val="1.9121883202099801E-2"/>
          <c:y val="0.89161809712704498"/>
          <c:w val="0.98087811679790027"/>
          <c:h val="8.9631766547301844E-2"/>
        </c:manualLayout>
      </c:layout>
      <c:txPr>
        <a:bodyPr/>
        <a:lstStyle/>
        <a:p>
          <a:pPr>
            <a:defRPr sz="1400" b="1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autoTitleDeleted val="1"/>
    <c:plotArea>
      <c:layout/>
      <c:doughnutChart>
        <c:varyColors val="1"/>
        <c:ser>
          <c:idx val="0"/>
          <c:order val="0"/>
          <c:spPr>
            <a:scene3d>
              <a:camera prst="orthographicFront"/>
              <a:lightRig rig="threePt" dir="t">
                <a:rot lat="0" lon="0" rev="1200000"/>
              </a:lightRig>
            </a:scene3d>
            <a:sp3d>
              <a:bevelT w="165100" prst="coolSlant"/>
            </a:sp3d>
          </c:spPr>
          <c:dPt>
            <c:idx val="0"/>
            <c:spPr>
              <a:solidFill>
                <a:srgbClr val="FF8C19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165100" prst="coolSlant"/>
              </a:sp3d>
            </c:spPr>
          </c:dPt>
          <c:dPt>
            <c:idx val="1"/>
            <c:spPr>
              <a:solidFill>
                <a:srgbClr val="990033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165100" prst="coolSlant"/>
              </a:sp3d>
            </c:spPr>
          </c:dPt>
          <c:dPt>
            <c:idx val="2"/>
            <c:spPr>
              <a:solidFill>
                <a:srgbClr val="00B050"/>
              </a:solidFill>
              <a:scene3d>
                <a:camera prst="orthographicFront"/>
                <a:lightRig rig="threePt" dir="t">
                  <a:rot lat="0" lon="0" rev="1200000"/>
                </a:lightRig>
              </a:scene3d>
              <a:sp3d>
                <a:bevelT w="165100" prst="coolSlant"/>
              </a:sp3d>
            </c:spPr>
          </c:dPt>
          <c:dLbls>
            <c:dLbl>
              <c:idx val="0"/>
              <c:layout>
                <c:manualLayout>
                  <c:x val="0.3356298347928437"/>
                  <c:y val="-4.0296582849774422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b="1"/>
                      <a:t>Налоговые доходы        380,4 млн.рублей (34,4%)</a:t>
                    </a:r>
                  </a:p>
                </c:rich>
              </c:tx>
              <c:spPr>
                <a:solidFill>
                  <a:srgbClr val="FFC000"/>
                </a:solidFill>
              </c:spPr>
              <c:showCatName val="1"/>
            </c:dLbl>
            <c:dLbl>
              <c:idx val="1"/>
              <c:layout>
                <c:manualLayout>
                  <c:x val="0.2298834484882479"/>
                  <c:y val="0.12626262626262627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b="1"/>
                      <a:t>Неналоговые доходы        68,5 млн.рублей (6,2%)</a:t>
                    </a:r>
                  </a:p>
                </c:rich>
              </c:tx>
              <c:spPr>
                <a:solidFill>
                  <a:srgbClr val="C00000"/>
                </a:solidFill>
              </c:spPr>
              <c:showCatName val="1"/>
            </c:dLbl>
            <c:dLbl>
              <c:idx val="2"/>
              <c:layout>
                <c:manualLayout>
                  <c:x val="-0.28812070944566487"/>
                  <c:y val="-4.2983021706426129E-2"/>
                </c:manualLayout>
              </c:layout>
              <c:tx>
                <c:rich>
                  <a:bodyPr/>
                  <a:lstStyle/>
                  <a:p>
                    <a:pPr>
                      <a:defRPr/>
                    </a:pPr>
                    <a:r>
                      <a:rPr lang="ru-RU" sz="1750" b="1"/>
                      <a:t>Безвозмездные поступления </a:t>
                    </a:r>
                    <a:r>
                      <a:rPr lang="ru-RU" b="1"/>
                      <a:t>656,1 млн.рублей (59,4%)</a:t>
                    </a:r>
                  </a:p>
                </c:rich>
              </c:tx>
              <c:spPr>
                <a:solidFill>
                  <a:srgbClr val="92D050"/>
                </a:solidFill>
              </c:spPr>
              <c:showCatName val="1"/>
            </c:dLbl>
            <c:spPr>
              <a:solidFill>
                <a:srgbClr val="FFFF00"/>
              </a:solidFill>
            </c:spPr>
            <c:showCatName val="1"/>
            <c:showLeaderLines val="1"/>
          </c:dLbls>
          <c:cat>
            <c:strRef>
              <c:f>дох2017!$A$3:$A$5</c:f>
              <c:strCache>
                <c:ptCount val="3"/>
                <c:pt idx="0">
                  <c:v>Налоговые доходы</c:v>
                </c:pt>
                <c:pt idx="1">
                  <c:v>Неналоговые доходы</c:v>
                </c:pt>
                <c:pt idx="2">
                  <c:v>Безвозмездные поступления</c:v>
                </c:pt>
              </c:strCache>
            </c:strRef>
          </c:cat>
          <c:val>
            <c:numRef>
              <c:f>дох2017!$B$3:$B$5</c:f>
              <c:numCache>
                <c:formatCode>#,##0.0</c:formatCode>
                <c:ptCount val="3"/>
                <c:pt idx="0">
                  <c:v>380.4</c:v>
                </c:pt>
                <c:pt idx="1">
                  <c:v>68.5</c:v>
                </c:pt>
                <c:pt idx="2">
                  <c:v>656.1</c:v>
                </c:pt>
              </c:numCache>
            </c:numRef>
          </c:val>
        </c:ser>
        <c:dLbls>
          <c:showCatName val="1"/>
        </c:dLbls>
        <c:firstSliceAng val="315"/>
        <c:holeSize val="50"/>
      </c:doughnutChart>
    </c:plotArea>
    <c:plotVisOnly val="1"/>
    <c:dispBlanksAs val="zero"/>
  </c:chart>
  <c:spPr>
    <a:gradFill>
      <a:gsLst>
        <a:gs pos="0">
          <a:srgbClr val="CCCCFF"/>
        </a:gs>
        <a:gs pos="17999">
          <a:srgbClr val="99CCFF"/>
        </a:gs>
        <a:gs pos="36000">
          <a:srgbClr val="9966FF"/>
        </a:gs>
        <a:gs pos="61000">
          <a:srgbClr val="CC99FF"/>
        </a:gs>
        <a:gs pos="82001">
          <a:srgbClr val="99CCFF"/>
        </a:gs>
        <a:gs pos="100000">
          <a:srgbClr val="CCCCFF"/>
        </a:gs>
      </a:gsLst>
      <a:lin ang="5400000" scaled="0"/>
    </a:gradFill>
  </c:spPr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20"/>
      <c:depthPercent val="40"/>
      <c:rAngAx val="1"/>
    </c:view3D>
    <c:floor>
      <c:spPr>
        <a:noFill/>
        <a:ln w="9525">
          <a:noFill/>
        </a:ln>
      </c:spPr>
    </c:floor>
    <c:sideWall>
      <c:spPr>
        <a:noFill/>
      </c:spPr>
    </c:sideWall>
    <c:backWall>
      <c:spPr>
        <a:noFill/>
        <a:ln w="25400">
          <a:noFill/>
        </a:ln>
      </c:spPr>
    </c:backWall>
    <c:plotArea>
      <c:layout>
        <c:manualLayout>
          <c:layoutTarget val="inner"/>
          <c:xMode val="edge"/>
          <c:yMode val="edge"/>
          <c:x val="9.2213035870516186E-2"/>
          <c:y val="4.0382724381850033E-2"/>
          <c:w val="0.61785510979217462"/>
          <c:h val="0.87031614021138559"/>
        </c:manualLayout>
      </c:layout>
      <c:bar3DChart>
        <c:barDir val="col"/>
        <c:grouping val="stacked"/>
        <c:ser>
          <c:idx val="0"/>
          <c:order val="0"/>
          <c:tx>
            <c:strRef>
              <c:f>собствен.!$A$2</c:f>
              <c:strCache>
                <c:ptCount val="1"/>
                <c:pt idx="0">
                  <c:v>НДФЛ</c:v>
                </c:pt>
              </c:strCache>
            </c:strRef>
          </c:tx>
          <c:spPr>
            <a:solidFill>
              <a:srgbClr val="FF0000"/>
            </a:solidFill>
          </c:spPr>
          <c:dLbls>
            <c:dLbl>
              <c:idx val="0"/>
              <c:layout>
                <c:manualLayout>
                  <c:x val="2.8688524590163935E-2"/>
                  <c:y val="-1.1235955056179775E-2"/>
                </c:manualLayout>
              </c:layout>
              <c:tx>
                <c:rich>
                  <a:bodyPr/>
                  <a:lstStyle/>
                  <a:p>
                    <a:r>
                      <a:rPr b="1">
                        <a:solidFill>
                          <a:schemeClr val="bg1"/>
                        </a:solidFill>
                      </a:rPr>
                      <a:t>264,7</a:t>
                    </a:r>
                  </a:p>
                </c:rich>
              </c:tx>
              <c:showVal val="1"/>
            </c:dLbl>
            <c:spPr>
              <a:solidFill>
                <a:srgbClr val="FF0000"/>
              </a:solidFill>
            </c:spPr>
            <c:txPr>
              <a:bodyPr/>
              <a:lstStyle/>
              <a:p>
                <a:pPr algn="ctr">
                  <a:defRPr lang="ru-RU" sz="1800" b="1" i="0" u="none" strike="noStrike" kern="1200" baseline="0">
                    <a:solidFill>
                      <a:prstClr val="black"/>
                    </a:solidFill>
                    <a:latin typeface="Times New Roman" pitchFamily="18" charset="0"/>
                    <a:ea typeface="+mn-ea"/>
                    <a:cs typeface="+mn-cs"/>
                  </a:defRPr>
                </a:pPr>
                <a:endParaRPr lang="ru-RU"/>
              </a:p>
            </c:txPr>
            <c:showVal val="1"/>
          </c:dLbls>
          <c:val>
            <c:numRef>
              <c:f>собствен.!$B$2</c:f>
              <c:numCache>
                <c:formatCode>#,##0.0</c:formatCode>
                <c:ptCount val="1"/>
                <c:pt idx="0">
                  <c:v>264.7</c:v>
                </c:pt>
              </c:numCache>
            </c:numRef>
          </c:val>
        </c:ser>
        <c:ser>
          <c:idx val="1"/>
          <c:order val="1"/>
          <c:tx>
            <c:strRef>
              <c:f>собствен.!$A$3</c:f>
              <c:strCache>
                <c:ptCount val="1"/>
                <c:pt idx="0">
                  <c:v>Земельный налог</c:v>
                </c:pt>
              </c:strCache>
            </c:strRef>
          </c:tx>
          <c:spPr>
            <a:solidFill>
              <a:srgbClr val="92D050"/>
            </a:solidFill>
          </c:spPr>
          <c:dLbls>
            <c:dLbl>
              <c:idx val="0"/>
              <c:layout>
                <c:manualLayout>
                  <c:x val="2.1857923497267812E-2"/>
                  <c:y val="-2.247191011235972E-2"/>
                </c:manualLayout>
              </c:layout>
              <c:showVal val="1"/>
            </c:dLbl>
            <c:delete val="1"/>
          </c:dLbls>
          <c:val>
            <c:numRef>
              <c:f>собствен.!$B$3</c:f>
              <c:numCache>
                <c:formatCode>#,##0.0</c:formatCode>
                <c:ptCount val="1"/>
                <c:pt idx="0">
                  <c:v>62.4</c:v>
                </c:pt>
              </c:numCache>
            </c:numRef>
          </c:val>
        </c:ser>
        <c:ser>
          <c:idx val="2"/>
          <c:order val="2"/>
          <c:tx>
            <c:strRef>
              <c:f>собствен.!$A$4</c:f>
              <c:strCache>
                <c:ptCount val="1"/>
                <c:pt idx="0">
                  <c:v>Доходы от использования имущества</c:v>
                </c:pt>
              </c:strCache>
            </c:strRef>
          </c:tx>
          <c:spPr>
            <a:solidFill>
              <a:srgbClr val="FFFF00"/>
            </a:solidFill>
          </c:spPr>
          <c:dLbls>
            <c:dLbl>
              <c:idx val="0"/>
              <c:layout>
                <c:manualLayout>
                  <c:x val="2.4590163934426229E-2"/>
                  <c:y val="-2.8089887640449451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val>
            <c:numRef>
              <c:f>собствен.!$B$4</c:f>
              <c:numCache>
                <c:formatCode>#,##0.0</c:formatCode>
                <c:ptCount val="1"/>
                <c:pt idx="0">
                  <c:v>48.9</c:v>
                </c:pt>
              </c:numCache>
            </c:numRef>
          </c:val>
        </c:ser>
        <c:ser>
          <c:idx val="3"/>
          <c:order val="3"/>
          <c:tx>
            <c:strRef>
              <c:f>собствен.!$A$5</c:f>
              <c:strCache>
                <c:ptCount val="1"/>
                <c:pt idx="0">
                  <c:v>Налоги на совокупный доход</c:v>
                </c:pt>
              </c:strCache>
            </c:strRef>
          </c:tx>
          <c:spPr>
            <a:solidFill>
              <a:srgbClr val="7030A0"/>
            </a:solidFill>
          </c:spPr>
          <c:dLbls>
            <c:dLbl>
              <c:idx val="0"/>
              <c:layout>
                <c:manualLayout>
                  <c:x val="2.7322404371584667E-2"/>
                  <c:y val="-3.3707865168539401E-2"/>
                </c:manualLayout>
              </c:layout>
              <c:tx>
                <c:rich>
                  <a:bodyPr/>
                  <a:lstStyle/>
                  <a:p>
                    <a:r>
                      <a:rPr lang="en-US" b="1">
                        <a:solidFill>
                          <a:schemeClr val="bg1"/>
                        </a:solidFill>
                      </a:rPr>
                      <a:t>30,9</a:t>
                    </a:r>
                  </a:p>
                </c:rich>
              </c:tx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val>
            <c:numRef>
              <c:f>собствен.!$B$5</c:f>
              <c:numCache>
                <c:formatCode>#,##0.0</c:formatCode>
                <c:ptCount val="1"/>
                <c:pt idx="0">
                  <c:v>30.9</c:v>
                </c:pt>
              </c:numCache>
            </c:numRef>
          </c:val>
        </c:ser>
        <c:ser>
          <c:idx val="4"/>
          <c:order val="4"/>
          <c:tx>
            <c:strRef>
              <c:f>собствен.!$A$6</c:f>
              <c:strCache>
                <c:ptCount val="1"/>
                <c:pt idx="0">
                  <c:v>Прочие доходы</c:v>
                </c:pt>
              </c:strCache>
            </c:strRef>
          </c:tx>
          <c:spPr>
            <a:solidFill>
              <a:srgbClr val="00B0F0"/>
            </a:solidFill>
          </c:spPr>
          <c:dLbls>
            <c:dLbl>
              <c:idx val="0"/>
              <c:layout>
                <c:manualLayout>
                  <c:x val="2.7322404371584667E-2"/>
                  <c:y val="-2.8089887640449451E-2"/>
                </c:manualLayout>
              </c:layout>
              <c:showVal val="1"/>
            </c:dLbl>
            <c:txPr>
              <a:bodyPr/>
              <a:lstStyle/>
              <a:p>
                <a:pPr>
                  <a:defRPr b="1"/>
                </a:pPr>
                <a:endParaRPr lang="ru-RU"/>
              </a:p>
            </c:txPr>
            <c:showVal val="1"/>
          </c:dLbls>
          <c:val>
            <c:numRef>
              <c:f>собствен.!$B$6</c:f>
              <c:numCache>
                <c:formatCode>#,##0.0</c:formatCode>
                <c:ptCount val="1"/>
                <c:pt idx="0">
                  <c:v>42.000000000000007</c:v>
                </c:pt>
              </c:numCache>
            </c:numRef>
          </c:val>
        </c:ser>
        <c:gapWidth val="16"/>
        <c:gapDepth val="98"/>
        <c:shape val="pyramid"/>
        <c:axId val="97736960"/>
        <c:axId val="97763328"/>
        <c:axId val="0"/>
      </c:bar3DChart>
      <c:catAx>
        <c:axId val="97736960"/>
        <c:scaling>
          <c:orientation val="minMax"/>
        </c:scaling>
        <c:delete val="1"/>
        <c:axPos val="b"/>
        <c:numFmt formatCode="General" sourceLinked="1"/>
        <c:tickLblPos val="none"/>
        <c:crossAx val="97763328"/>
        <c:crosses val="autoZero"/>
        <c:auto val="1"/>
        <c:lblAlgn val="ctr"/>
        <c:lblOffset val="100"/>
      </c:catAx>
      <c:valAx>
        <c:axId val="97763328"/>
        <c:scaling>
          <c:orientation val="minMax"/>
          <c:min val="0"/>
        </c:scaling>
        <c:axPos val="l"/>
        <c:majorGridlines/>
        <c:numFmt formatCode="#,##0.0" sourceLinked="1"/>
        <c:tickLblPos val="nextTo"/>
        <c:txPr>
          <a:bodyPr/>
          <a:lstStyle/>
          <a:p>
            <a:pPr>
              <a:defRPr sz="1400" baseline="0">
                <a:latin typeface="Times New Roman" pitchFamily="18" charset="0"/>
              </a:defRPr>
            </a:pPr>
            <a:endParaRPr lang="ru-RU"/>
          </a:p>
        </c:txPr>
        <c:crossAx val="97736960"/>
        <c:crosses val="autoZero"/>
        <c:crossBetween val="between"/>
        <c:minorUnit val="10"/>
      </c:valAx>
      <c:spPr>
        <a:ln w="25400">
          <a:noFill/>
        </a:ln>
      </c:spPr>
    </c:plotArea>
    <c:legend>
      <c:legendPos val="b"/>
      <c:layout>
        <c:manualLayout>
          <c:xMode val="edge"/>
          <c:yMode val="edge"/>
          <c:x val="0.76857923497267888"/>
          <c:y val="0.20879486272081171"/>
          <c:w val="0.22103825136612068"/>
          <c:h val="0.55150476274735116"/>
        </c:manualLayout>
      </c:layout>
      <c:spPr>
        <a:solidFill>
          <a:schemeClr val="accent3">
            <a:lumMod val="20000"/>
            <a:lumOff val="80000"/>
          </a:schemeClr>
        </a:solidFill>
      </c:spPr>
      <c:txPr>
        <a:bodyPr/>
        <a:lstStyle/>
        <a:p>
          <a:pPr>
            <a:defRPr sz="1200"/>
          </a:pPr>
          <a:endParaRPr lang="ru-RU"/>
        </a:p>
      </c:txPr>
    </c:legend>
    <c:plotVisOnly val="1"/>
  </c:chart>
  <c:txPr>
    <a:bodyPr/>
    <a:lstStyle/>
    <a:p>
      <a:pPr>
        <a:defRPr sz="1800"/>
      </a:pPr>
      <a:endParaRPr lang="ru-RU"/>
    </a:p>
  </c:txPr>
  <c:externalData r:id="rId1"/>
  <c:userShapes r:id="rId2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style val="26"/>
  <c:chart>
    <c:autoTitleDeleted val="1"/>
    <c:plotArea>
      <c:layout/>
      <c:ofPieChart>
        <c:ofPieType val="pie"/>
        <c:varyColors val="1"/>
        <c:ser>
          <c:idx val="0"/>
          <c:order val="0"/>
          <c:spPr>
            <a:ln>
              <a:solidFill>
                <a:sysClr val="windowText" lastClr="000000"/>
              </a:solidFill>
            </a:ln>
          </c:spPr>
          <c:dPt>
            <c:idx val="0"/>
            <c:spPr>
              <a:solidFill>
                <a:srgbClr val="FF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"/>
            <c:spPr>
              <a:solidFill>
                <a:srgbClr val="92D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2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4"/>
            <c:spPr>
              <a:solidFill>
                <a:srgbClr val="CC0099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5"/>
            <c:spPr>
              <a:solidFill>
                <a:srgbClr val="FFFF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6"/>
            <c:spPr>
              <a:solidFill>
                <a:srgbClr val="00B0F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7"/>
            <c:spPr>
              <a:solidFill>
                <a:srgbClr val="C0000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8"/>
            <c:spPr>
              <a:solidFill>
                <a:srgbClr val="00B050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9"/>
            <c:spPr>
              <a:solidFill>
                <a:schemeClr val="accent4"/>
              </a:solidFill>
              <a:ln>
                <a:solidFill>
                  <a:sysClr val="windowText" lastClr="000000"/>
                </a:solidFill>
              </a:ln>
            </c:spPr>
          </c:dPt>
          <c:dPt>
            <c:idx val="12"/>
            <c:spPr>
              <a:solidFill>
                <a:srgbClr val="00B0F0"/>
              </a:solidFill>
              <a:ln>
                <a:solidFill>
                  <a:srgbClr val="FF0000"/>
                </a:solidFill>
              </a:ln>
            </c:spPr>
          </c:dPt>
          <c:dLbls>
            <c:dLbl>
              <c:idx val="0"/>
              <c:layout>
                <c:manualLayout>
                  <c:x val="-1.75123737177423E-3"/>
                  <c:y val="7.2328717530998454E-2"/>
                </c:manualLayout>
              </c:layout>
              <c:dLblPos val="bestFit"/>
              <c:showCatName val="1"/>
              <c:showPercent val="1"/>
            </c:dLbl>
            <c:dLbl>
              <c:idx val="1"/>
              <c:layout>
                <c:manualLayout>
                  <c:x val="-9.6971965246234207E-2"/>
                  <c:y val="-2.1228513544560245E-2"/>
                </c:manualLayout>
              </c:layout>
              <c:dLblPos val="bestFit"/>
              <c:showCatName val="1"/>
              <c:showPercent val="1"/>
            </c:dLbl>
            <c:dLbl>
              <c:idx val="2"/>
              <c:layout>
                <c:manualLayout>
                  <c:x val="-0.18699636099789455"/>
                  <c:y val="-0.17075391438139242"/>
                </c:manualLayout>
              </c:layout>
              <c:dLblPos val="bestFit"/>
              <c:showCatName val="1"/>
              <c:showPercent val="1"/>
            </c:dLbl>
            <c:dLbl>
              <c:idx val="3"/>
              <c:layout>
                <c:manualLayout>
                  <c:x val="-4.5047440297043322E-2"/>
                  <c:y val="-0.21762331432708842"/>
                </c:manualLayout>
              </c:layout>
              <c:dLblPos val="bestFit"/>
              <c:showCatName val="1"/>
              <c:showPercent val="1"/>
            </c:dLbl>
            <c:dLbl>
              <c:idx val="4"/>
              <c:layout>
                <c:manualLayout>
                  <c:x val="-0.19923947447330759"/>
                  <c:y val="6.275054477606745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Госпошлина
2,8%</a:t>
                    </a:r>
                  </a:p>
                </c:rich>
              </c:tx>
              <c:dLblPos val="bestFit"/>
              <c:showCatName val="1"/>
              <c:showPercent val="1"/>
            </c:dLbl>
            <c:dLbl>
              <c:idx val="5"/>
              <c:layout>
                <c:manualLayout>
                  <c:x val="-0.10054581329661016"/>
                  <c:y val="0.15210300967021034"/>
                </c:manualLayout>
              </c:layout>
              <c:dLblPos val="bestFit"/>
              <c:showCatName val="1"/>
              <c:showPercent val="1"/>
            </c:dLbl>
            <c:dLbl>
              <c:idx val="6"/>
              <c:layout>
                <c:manualLayout>
                  <c:x val="7.3126839398953827E-2"/>
                  <c:y val="-8.3294972743792065E-2"/>
                </c:manualLayout>
              </c:layout>
              <c:dLblPos val="bestFit"/>
              <c:showCatName val="1"/>
              <c:showPercent val="1"/>
            </c:dLbl>
            <c:dLbl>
              <c:idx val="7"/>
              <c:layout>
                <c:manualLayout>
                  <c:x val="-5.0979883090538393E-3"/>
                  <c:y val="-4.018297904330026E-2"/>
                </c:manualLayout>
              </c:layout>
              <c:dLblPos val="bestFit"/>
              <c:showCatName val="1"/>
              <c:showPercent val="1"/>
            </c:dLbl>
            <c:dLbl>
              <c:idx val="8"/>
              <c:layout>
                <c:manualLayout>
                  <c:x val="-6.1406065333121755E-2"/>
                  <c:y val="-7.4895596699533652E-3"/>
                </c:manualLayout>
              </c:layout>
              <c:dLblPos val="bestFit"/>
              <c:showCatName val="1"/>
              <c:showPercent val="1"/>
            </c:dLbl>
            <c:dLbl>
              <c:idx val="9"/>
              <c:layout>
                <c:manualLayout>
                  <c:x val="-3.6198604133705613E-4"/>
                  <c:y val="-0.23338313354203913"/>
                </c:manualLayout>
              </c:layout>
              <c:dLblPos val="bestFit"/>
              <c:showCatName val="1"/>
              <c:showPercent val="1"/>
            </c:dLbl>
            <c:dLbl>
              <c:idx val="12"/>
              <c:layout>
                <c:manualLayout>
                  <c:x val="-0.12144331041835564"/>
                  <c:y val="-5.6906775541945504E-3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>
                        <a:solidFill>
                          <a:schemeClr val="bg1"/>
                        </a:solidFill>
                      </a:rPr>
                      <a:t>Прочие доходы
9,3% (42,0 млн.руб.)</a:t>
                    </a:r>
                  </a:p>
                </c:rich>
              </c:tx>
              <c:dLblPos val="bestFit"/>
              <c:showCatName val="1"/>
              <c:showPercent val="1"/>
            </c:dLbl>
            <c:numFmt formatCode="0.0%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bestFit"/>
            <c:showCatName val="1"/>
            <c:showPercent val="1"/>
            <c:showLeaderLines val="1"/>
          </c:dLbls>
          <c:cat>
            <c:strRef>
              <c:f>'[Диаграммы после публичных.xlsx]собствен.'!$A$2:$A$5,'[Диаграммы после публичных.xlsx]собствен.'!$A$7:$A$14</c:f>
              <c:strCache>
                <c:ptCount val="12"/>
                <c:pt idx="0">
                  <c:v>НДФЛ</c:v>
                </c:pt>
                <c:pt idx="1">
                  <c:v>Земельный налог</c:v>
                </c:pt>
                <c:pt idx="2">
                  <c:v>Доходы от использования имущества</c:v>
                </c:pt>
                <c:pt idx="3">
                  <c:v>Налоги на совокупный доход</c:v>
                </c:pt>
                <c:pt idx="4">
                  <c:v>Госпошлина</c:v>
                </c:pt>
                <c:pt idx="5">
                  <c:v>Плата за негативное воздействие на окружающую среду</c:v>
                </c:pt>
                <c:pt idx="6">
                  <c:v>Налог на имущество физических лиц</c:v>
                </c:pt>
                <c:pt idx="7">
                  <c:v>Доходы от реализации имущества</c:v>
                </c:pt>
                <c:pt idx="8">
                  <c:v>Акцизы на нефтепродукты</c:v>
                </c:pt>
                <c:pt idx="9">
                  <c:v>Штрафы, санкции, возмещение ущерба </c:v>
                </c:pt>
                <c:pt idx="10">
                  <c:v>Доходы от продажи земельных участков</c:v>
                </c:pt>
                <c:pt idx="11">
                  <c:v>Доходы от оказания платных услу и компенсации затрат</c:v>
                </c:pt>
              </c:strCache>
            </c:strRef>
          </c:cat>
          <c:val>
            <c:numRef>
              <c:f>'[Диаграммы после публичных.xlsx]собствен.'!$B$2:$B$5,'[Диаграммы после публичных.xlsx]собствен.'!$B$7:$B$14</c:f>
              <c:numCache>
                <c:formatCode>#,##0.0</c:formatCode>
                <c:ptCount val="12"/>
                <c:pt idx="0">
                  <c:v>264.7</c:v>
                </c:pt>
                <c:pt idx="1">
                  <c:v>62.4</c:v>
                </c:pt>
                <c:pt idx="2">
                  <c:v>48.9</c:v>
                </c:pt>
                <c:pt idx="3">
                  <c:v>30.9</c:v>
                </c:pt>
                <c:pt idx="4">
                  <c:v>12.5</c:v>
                </c:pt>
                <c:pt idx="5">
                  <c:v>6.6</c:v>
                </c:pt>
                <c:pt idx="6">
                  <c:v>7.3</c:v>
                </c:pt>
                <c:pt idx="7">
                  <c:v>6</c:v>
                </c:pt>
                <c:pt idx="8">
                  <c:v>2.6</c:v>
                </c:pt>
                <c:pt idx="9">
                  <c:v>3</c:v>
                </c:pt>
                <c:pt idx="10">
                  <c:v>2.9</c:v>
                </c:pt>
                <c:pt idx="11">
                  <c:v>1.1000000000000001</c:v>
                </c:pt>
              </c:numCache>
            </c:numRef>
          </c:val>
        </c:ser>
        <c:dLbls>
          <c:showCatName val="1"/>
          <c:showPercent val="1"/>
        </c:dLbls>
        <c:gapWidth val="53"/>
        <c:splitType val="pos"/>
        <c:splitPos val="8"/>
        <c:secondPieSize val="125"/>
        <c:serLines>
          <c:spPr>
            <a:ln w="28575">
              <a:solidFill>
                <a:srgbClr val="FF0000"/>
              </a:solidFill>
            </a:ln>
          </c:spPr>
        </c:serLines>
      </c:ofPieChart>
    </c:plotArea>
    <c:plotVisOnly val="1"/>
  </c:chart>
  <c:externalData r:id="rId1"/>
  <c:userShapes r:id="rId2"/>
</c:chartSpace>
</file>

<file path=ppt/charts/chart6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FF33CC"/>
              </a:solidFill>
            </c:spPr>
          </c:dPt>
          <c:dPt>
            <c:idx val="2"/>
            <c:spPr>
              <a:solidFill>
                <a:srgbClr val="37F22E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200" b="1"/>
                      <a:t>946,3</a:t>
                    </a:r>
                  </a:p>
                </c:rich>
              </c:tx>
              <c:showVal val="1"/>
              <c:showCatName val="1"/>
            </c:dLbl>
            <c:dLbl>
              <c:idx val="1"/>
              <c:layout/>
              <c:tx>
                <c:rich>
                  <a:bodyPr/>
                  <a:lstStyle/>
                  <a:p>
                    <a:r>
                      <a:rPr lang="ru-RU" sz="1200" b="1"/>
                      <a:t>96,8</a:t>
                    </a:r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6.4544891294160037E-2"/>
                  <c:y val="2.1923381591753853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/>
                      <a:t>96,2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'осн.направления расх.'!$A$3:$A$5</c:f>
              <c:strCache>
                <c:ptCount val="3"/>
                <c:pt idx="0">
                  <c:v>Социально-значимые расходы</c:v>
                </c:pt>
                <c:pt idx="1">
                  <c:v>Первоочередные расходы</c:v>
                </c:pt>
                <c:pt idx="2">
                  <c:v>Прочие расходы </c:v>
                </c:pt>
              </c:strCache>
            </c:strRef>
          </c:cat>
          <c:val>
            <c:numRef>
              <c:f>'осн.направления расх.'!$B$3:$B$5</c:f>
              <c:numCache>
                <c:formatCode>#,##0.0</c:formatCode>
                <c:ptCount val="3"/>
                <c:pt idx="0">
                  <c:v>946.3</c:v>
                </c:pt>
                <c:pt idx="1">
                  <c:v>96.8</c:v>
                </c:pt>
                <c:pt idx="2">
                  <c:v>96.2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externalData r:id="rId1"/>
</c:chartSpace>
</file>

<file path=ppt/charts/chart7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FF33CC"/>
              </a:solidFill>
            </c:spPr>
          </c:dPt>
          <c:dPt>
            <c:idx val="2"/>
            <c:spPr>
              <a:solidFill>
                <a:srgbClr val="37F22E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200" b="1"/>
                      <a:t>640,1</a:t>
                    </a:r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1.8919991922768321E-2"/>
                  <c:y val="-2.2029498224761711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/>
                      <a:t> 91,5</a:t>
                    </a:r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4.0764704165433201E-2"/>
                  <c:y val="-6.2678425234259354E-3"/>
                </c:manualLayout>
              </c:layout>
              <c:tx>
                <c:rich>
                  <a:bodyPr/>
                  <a:lstStyle/>
                  <a:p>
                    <a:r>
                      <a:rPr lang="ru-RU" sz="1200" b="1"/>
                      <a:t> 93,7</a:t>
                    </a:r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1.5914558852699528E-2"/>
                  <c:y val="9.4009154036387085E-3"/>
                </c:manualLayout>
              </c:layout>
              <c:tx>
                <c:rich>
                  <a:bodyPr/>
                  <a:lstStyle/>
                  <a:p>
                    <a:r>
                      <a:rPr lang="ru-RU" sz="1200" b="1" dirty="0"/>
                      <a:t>13,5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'осн.направления расх.'!$A$3:$A$6</c:f>
              <c:strCache>
                <c:ptCount val="4"/>
                <c:pt idx="0">
                  <c:v>Социально-значимые расходы</c:v>
                </c:pt>
                <c:pt idx="1">
                  <c:v>Первоочередные расходы</c:v>
                </c:pt>
                <c:pt idx="2">
                  <c:v>Прочие расходы </c:v>
                </c:pt>
                <c:pt idx="3">
                  <c:v>Условно-утвержденные расходы</c:v>
                </c:pt>
              </c:strCache>
            </c:strRef>
          </c:cat>
          <c:val>
            <c:numRef>
              <c:f>'осн.направления расх.'!$C$3:$C$6</c:f>
              <c:numCache>
                <c:formatCode>#,##0.0</c:formatCode>
                <c:ptCount val="4"/>
                <c:pt idx="0">
                  <c:v>640.1</c:v>
                </c:pt>
                <c:pt idx="1">
                  <c:v>91.5</c:v>
                </c:pt>
                <c:pt idx="2">
                  <c:v>93.7</c:v>
                </c:pt>
                <c:pt idx="3">
                  <c:v>13.5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externalData r:id="rId1"/>
</c:chartSpace>
</file>

<file path=ppt/charts/chart8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chart>
    <c:autoTitleDeleted val="1"/>
    <c:view3D>
      <c:rotX val="30"/>
      <c:perspective val="30"/>
    </c:view3D>
    <c:plotArea>
      <c:layout/>
      <c:pie3DChart>
        <c:varyColors val="1"/>
        <c:ser>
          <c:idx val="0"/>
          <c:order val="0"/>
          <c:explosion val="25"/>
          <c:dPt>
            <c:idx val="0"/>
            <c:spPr>
              <a:solidFill>
                <a:srgbClr val="00B0F0"/>
              </a:solidFill>
            </c:spPr>
          </c:dPt>
          <c:dPt>
            <c:idx val="1"/>
            <c:spPr>
              <a:solidFill>
                <a:srgbClr val="FF33CC"/>
              </a:solidFill>
            </c:spPr>
          </c:dPt>
          <c:dPt>
            <c:idx val="2"/>
            <c:spPr>
              <a:solidFill>
                <a:srgbClr val="37F22E"/>
              </a:solidFill>
            </c:spPr>
          </c:dPt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ru-RU" sz="1200" b="1"/>
                      <a:t>572,9</a:t>
                    </a:r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3.5494690292464749E-2"/>
                  <c:y val="-4.0499611865463712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/>
                      <a:t>94,1</a:t>
                    </a:r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3.9137823446080772E-2"/>
                  <c:y val="6.3174728411872251E-3"/>
                </c:manualLayout>
              </c:layout>
              <c:tx>
                <c:rich>
                  <a:bodyPr/>
                  <a:lstStyle/>
                  <a:p>
                    <a:r>
                      <a:rPr lang="ru-RU" sz="1200" b="1"/>
                      <a:t>105,7</a:t>
                    </a:r>
                  </a:p>
                </c:rich>
              </c:tx>
              <c:showVal val="1"/>
              <c:showCatName val="1"/>
            </c:dLbl>
            <c:dLbl>
              <c:idx val="3"/>
              <c:layout/>
              <c:tx>
                <c:rich>
                  <a:bodyPr/>
                  <a:lstStyle/>
                  <a:p>
                    <a:r>
                      <a:rPr lang="ru-RU" sz="1200" b="1"/>
                      <a:t>27,7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'осн.направления расх.'!$A$3:$A$6</c:f>
              <c:strCache>
                <c:ptCount val="4"/>
                <c:pt idx="0">
                  <c:v>Социально-значимые расходы</c:v>
                </c:pt>
                <c:pt idx="1">
                  <c:v>Первоочередные расходы</c:v>
                </c:pt>
                <c:pt idx="2">
                  <c:v>Прочие расходы </c:v>
                </c:pt>
                <c:pt idx="3">
                  <c:v>Условно-утвержденные расходы</c:v>
                </c:pt>
              </c:strCache>
            </c:strRef>
          </c:cat>
          <c:val>
            <c:numRef>
              <c:f>'осн.направления расх.'!$D$3:$D$6</c:f>
              <c:numCache>
                <c:formatCode>#,##0.0</c:formatCode>
                <c:ptCount val="4"/>
                <c:pt idx="0">
                  <c:v>572.9</c:v>
                </c:pt>
                <c:pt idx="1">
                  <c:v>94.1</c:v>
                </c:pt>
                <c:pt idx="2">
                  <c:v>105.7</c:v>
                </c:pt>
                <c:pt idx="3">
                  <c:v>27.7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externalData r:id="rId1"/>
</c:chartSpace>
</file>

<file path=ppt/charts/chart9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ru-RU"/>
  <c:chart>
    <c:autoTitleDeleted val="1"/>
    <c:view3D>
      <c:rotX val="30"/>
      <c:perspective val="30"/>
    </c:view3D>
    <c:plotArea>
      <c:layout>
        <c:manualLayout>
          <c:layoutTarget val="inner"/>
          <c:xMode val="edge"/>
          <c:yMode val="edge"/>
          <c:x val="5.3346977002324124E-2"/>
          <c:y val="0.13766561365458019"/>
          <c:w val="0.86425289349844658"/>
          <c:h val="0.84642525971678695"/>
        </c:manualLayout>
      </c:layout>
      <c:pie3DChart>
        <c:varyColors val="1"/>
        <c:ser>
          <c:idx val="0"/>
          <c:order val="0"/>
          <c:explosion val="46"/>
          <c:dPt>
            <c:idx val="0"/>
            <c:spPr>
              <a:solidFill>
                <a:schemeClr val="bg2">
                  <a:lumMod val="50000"/>
                </a:schemeClr>
              </a:solidFill>
            </c:spPr>
          </c:dPt>
          <c:dPt>
            <c:idx val="2"/>
            <c:spPr>
              <a:blipFill>
                <a:blip xmlns:r="http://schemas.openxmlformats.org/officeDocument/2006/relationships" r:embed="rId1"/>
                <a:tile tx="0" ty="0" sx="100000" sy="100000" flip="none" algn="tl"/>
              </a:blipFill>
            </c:spPr>
          </c:dPt>
          <c:dPt>
            <c:idx val="3"/>
            <c:spPr>
              <a:solidFill>
                <a:srgbClr val="1FC9B5"/>
              </a:solidFill>
            </c:spPr>
          </c:dPt>
          <c:dPt>
            <c:idx val="4"/>
            <c:spPr>
              <a:solidFill>
                <a:srgbClr val="FF9900"/>
              </a:solidFill>
            </c:spPr>
          </c:dPt>
          <c:dPt>
            <c:idx val="5"/>
            <c:spPr>
              <a:solidFill>
                <a:srgbClr val="CC0099"/>
              </a:solidFill>
              <a:scene3d>
                <a:camera prst="orthographicFront"/>
                <a:lightRig rig="threePt" dir="t"/>
              </a:scene3d>
              <a:sp3d/>
            </c:spPr>
          </c:dPt>
          <c:dPt>
            <c:idx val="6"/>
            <c:spPr>
              <a:solidFill>
                <a:srgbClr val="FFFF00"/>
              </a:solidFill>
            </c:spPr>
          </c:dPt>
          <c:dPt>
            <c:idx val="7"/>
            <c:spPr>
              <a:solidFill>
                <a:srgbClr val="92D050"/>
              </a:solidFill>
            </c:spPr>
          </c:dPt>
          <c:dPt>
            <c:idx val="8"/>
            <c:spPr>
              <a:solidFill>
                <a:srgbClr val="00B0F0"/>
              </a:solidFill>
            </c:spPr>
          </c:dPt>
          <c:dPt>
            <c:idx val="9"/>
            <c:spPr>
              <a:solidFill>
                <a:srgbClr val="FF33CC"/>
              </a:solidFill>
            </c:spPr>
          </c:dPt>
          <c:dPt>
            <c:idx val="10"/>
            <c:spPr>
              <a:solidFill>
                <a:schemeClr val="accent6">
                  <a:lumMod val="75000"/>
                </a:schemeClr>
              </a:solidFill>
            </c:spPr>
          </c:dPt>
          <c:dLbls>
            <c:dLbl>
              <c:idx val="0"/>
              <c:layout>
                <c:manualLayout>
                  <c:x val="-4.5449803149606297E-2"/>
                  <c:y val="-7.3700738532009522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Общегосударственные вопросы ; 73,4 млн.руб. </a:t>
                    </a:r>
                    <a:r>
                      <a:rPr lang="ru-RU">
                        <a:solidFill>
                          <a:srgbClr val="FF0000"/>
                        </a:solidFill>
                      </a:rPr>
                      <a:t>(6,4%)</a:t>
                    </a:r>
                  </a:p>
                </c:rich>
              </c:tx>
              <c:showVal val="1"/>
              <c:showCatName val="1"/>
            </c:dLbl>
            <c:dLbl>
              <c:idx val="1"/>
              <c:layout>
                <c:manualLayout>
                  <c:x val="5.4349628171478565E-2"/>
                  <c:y val="-4.2008962226760864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безопасность и правоохранительная деятельность; </a:t>
                    </a:r>
                    <a:r>
                      <a:rPr lang="ru-RU" dirty="0" smtClean="0"/>
                      <a:t>8,7 </a:t>
                    </a:r>
                    <a:r>
                      <a:rPr lang="ru-RU" dirty="0"/>
                      <a:t>млн.руб. </a:t>
                    </a:r>
                    <a:r>
                      <a:rPr lang="ru-RU" dirty="0">
                        <a:solidFill>
                          <a:srgbClr val="FF0000"/>
                        </a:solidFill>
                      </a:rPr>
                      <a:t>(0,8%)</a:t>
                    </a:r>
                  </a:p>
                </c:rich>
              </c:tx>
              <c:showVal val="1"/>
              <c:showCatName val="1"/>
            </c:dLbl>
            <c:dLbl>
              <c:idx val="2"/>
              <c:layout>
                <c:manualLayout>
                  <c:x val="0.18005796150481201"/>
                  <c:y val="-3.557737552134895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Национальная экономика; </a:t>
                    </a:r>
                    <a:endParaRPr lang="ru-RU" dirty="0" smtClean="0"/>
                  </a:p>
                  <a:p>
                    <a:r>
                      <a:rPr lang="ru-RU" dirty="0" smtClean="0"/>
                      <a:t>19,4 </a:t>
                    </a:r>
                    <a:r>
                      <a:rPr lang="ru-RU" dirty="0"/>
                      <a:t>млн.руб. </a:t>
                    </a:r>
                    <a:r>
                      <a:rPr lang="ru-RU" dirty="0">
                        <a:solidFill>
                          <a:srgbClr val="FF0000"/>
                        </a:solidFill>
                      </a:rPr>
                      <a:t>(1,7%)</a:t>
                    </a:r>
                  </a:p>
                </c:rich>
              </c:tx>
              <c:showVal val="1"/>
              <c:showCatName val="1"/>
            </c:dLbl>
            <c:dLbl>
              <c:idx val="3"/>
              <c:layout>
                <c:manualLayout>
                  <c:x val="5.2115704286964229E-2"/>
                  <c:y val="2.7708358279940566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Жилищно-коммунальное хозяйство; 78,1 млн.руб. </a:t>
                    </a:r>
                    <a:r>
                      <a:rPr lang="ru-RU" dirty="0">
                        <a:solidFill>
                          <a:srgbClr val="FF0000"/>
                        </a:solidFill>
                      </a:rPr>
                      <a:t>(6,8%)</a:t>
                    </a:r>
                  </a:p>
                </c:rich>
              </c:tx>
              <c:showVal val="1"/>
              <c:showCatName val="1"/>
            </c:dLbl>
            <c:dLbl>
              <c:idx val="4"/>
              <c:layout>
                <c:manualLayout>
                  <c:x val="0"/>
                  <c:y val="9.366935420497589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Охрана окружающей среды; 3,1 млн.руб.</a:t>
                    </a:r>
                    <a:r>
                      <a:rPr lang="ru-RU" baseline="0"/>
                      <a:t> </a:t>
                    </a:r>
                    <a:r>
                      <a:rPr lang="ru-RU" baseline="0">
                        <a:solidFill>
                          <a:srgbClr val="FF0000"/>
                        </a:solidFill>
                      </a:rPr>
                      <a:t>(0,3%)</a:t>
                    </a:r>
                    <a:endParaRPr lang="ru-RU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showCatName val="1"/>
            </c:dLbl>
            <c:dLbl>
              <c:idx val="5"/>
              <c:layout>
                <c:manualLayout>
                  <c:x val="-6.7302600390810501E-3"/>
                  <c:y val="4.5560060980401433E-2"/>
                </c:manualLayout>
              </c:layout>
              <c:tx>
                <c:rich>
                  <a:bodyPr/>
                  <a:lstStyle/>
                  <a:p>
                    <a:r>
                      <a:rPr lang="ru-RU" sz="1200" b="1"/>
                      <a:t>Образование;            814,1 млн.руб.</a:t>
                    </a:r>
                    <a:r>
                      <a:rPr lang="en-US" sz="1200" b="1"/>
                      <a:t> </a:t>
                    </a:r>
                    <a:r>
                      <a:rPr lang="en-US" sz="1200" b="1">
                        <a:solidFill>
                          <a:srgbClr val="FF0000"/>
                        </a:solidFill>
                      </a:rPr>
                      <a:t>(71</a:t>
                    </a:r>
                    <a:r>
                      <a:rPr lang="ru-RU" sz="1200" b="1">
                        <a:solidFill>
                          <a:srgbClr val="FF0000"/>
                        </a:solidFill>
                      </a:rPr>
                      <a:t>,4</a:t>
                    </a:r>
                    <a:r>
                      <a:rPr lang="en-US" sz="1200" b="1">
                        <a:solidFill>
                          <a:srgbClr val="FF0000"/>
                        </a:solidFill>
                      </a:rPr>
                      <a:t>%)</a:t>
                    </a:r>
                    <a:endParaRPr lang="ru-RU" sz="1200" b="1">
                      <a:solidFill>
                        <a:srgbClr val="FF0000"/>
                      </a:solidFill>
                    </a:endParaRPr>
                  </a:p>
                </c:rich>
              </c:tx>
              <c:showVal val="1"/>
              <c:showCatName val="1"/>
            </c:dLbl>
            <c:dLbl>
              <c:idx val="6"/>
              <c:layout>
                <c:manualLayout>
                  <c:x val="-5.7080197023830388E-2"/>
                  <c:y val="0.10799613371681871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Культура, кинематография; 58,9 млн.руб. </a:t>
                    </a:r>
                    <a:r>
                      <a:rPr lang="ru-RU">
                        <a:solidFill>
                          <a:srgbClr val="FF0000"/>
                        </a:solidFill>
                      </a:rPr>
                      <a:t>(5,2%)</a:t>
                    </a:r>
                  </a:p>
                </c:rich>
              </c:tx>
              <c:showVal val="1"/>
              <c:showCatName val="1"/>
            </c:dLbl>
            <c:dLbl>
              <c:idx val="7"/>
              <c:layout>
                <c:manualLayout>
                  <c:x val="-0.19306747594050744"/>
                  <c:y val="4.2449146868195904E-2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Социальная политика; 46,5 млн.руб. </a:t>
                    </a:r>
                    <a:r>
                      <a:rPr lang="ru-RU">
                        <a:solidFill>
                          <a:srgbClr val="FF0000"/>
                        </a:solidFill>
                      </a:rPr>
                      <a:t>(4,1%)</a:t>
                    </a:r>
                  </a:p>
                </c:rich>
              </c:tx>
              <c:showVal val="1"/>
              <c:showCatName val="1"/>
            </c:dLbl>
            <c:dLbl>
              <c:idx val="8"/>
              <c:layout>
                <c:manualLayout>
                  <c:x val="-0.21619711632962191"/>
                  <c:y val="-3.8961290018388418E-2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Физическая культура и спорт; </a:t>
                    </a:r>
                    <a:r>
                      <a:rPr lang="ru-RU" dirty="0" smtClean="0"/>
                      <a:t>9,8 </a:t>
                    </a:r>
                    <a:r>
                      <a:rPr lang="ru-RU" dirty="0"/>
                      <a:t>млн.руб. </a:t>
                    </a:r>
                    <a:r>
                      <a:rPr lang="ru-RU" dirty="0">
                        <a:solidFill>
                          <a:srgbClr val="FF0000"/>
                        </a:solidFill>
                      </a:rPr>
                      <a:t>(0,9%)</a:t>
                    </a:r>
                  </a:p>
                </c:rich>
              </c:tx>
              <c:showVal val="1"/>
              <c:showCatName val="1"/>
            </c:dLbl>
            <c:dLbl>
              <c:idx val="9"/>
              <c:layout>
                <c:manualLayout>
                  <c:x val="-0.10545862383942098"/>
                  <c:y val="-0.14125182705455194"/>
                </c:manualLayout>
              </c:layout>
              <c:tx>
                <c:rich>
                  <a:bodyPr/>
                  <a:lstStyle/>
                  <a:p>
                    <a:r>
                      <a:rPr lang="ru-RU" dirty="0"/>
                      <a:t>Средства массовой информации; </a:t>
                    </a:r>
                    <a:endParaRPr lang="ru-RU" dirty="0" smtClean="0"/>
                  </a:p>
                  <a:p>
                    <a:r>
                      <a:rPr lang="ru-RU" dirty="0" smtClean="0"/>
                      <a:t>5,8 </a:t>
                    </a:r>
                    <a:r>
                      <a:rPr lang="ru-RU" dirty="0"/>
                      <a:t>млн.руб. </a:t>
                    </a:r>
                    <a:r>
                      <a:rPr lang="ru-RU" dirty="0">
                        <a:solidFill>
                          <a:srgbClr val="FF0000"/>
                        </a:solidFill>
                      </a:rPr>
                      <a:t>(0,5%)</a:t>
                    </a:r>
                  </a:p>
                </c:rich>
              </c:tx>
              <c:showVal val="1"/>
              <c:showCatName val="1"/>
            </c:dLbl>
            <c:dLbl>
              <c:idx val="10"/>
              <c:layout>
                <c:manualLayout>
                  <c:x val="4.9573924404824029E-3"/>
                  <c:y val="-0.12660112845175767"/>
                </c:manualLayout>
              </c:layout>
              <c:tx>
                <c:rich>
                  <a:bodyPr/>
                  <a:lstStyle/>
                  <a:p>
                    <a:r>
                      <a:rPr lang="ru-RU"/>
                      <a:t>Обслуживание муниципального долга; 21,5млн.руб. </a:t>
                    </a:r>
                    <a:r>
                      <a:rPr lang="ru-RU">
                        <a:solidFill>
                          <a:srgbClr val="FF0000"/>
                        </a:solidFill>
                      </a:rPr>
                      <a:t>(1,9%)</a:t>
                    </a:r>
                  </a:p>
                </c:rich>
              </c:tx>
              <c:showVal val="1"/>
              <c:showCatName val="1"/>
            </c:dLbl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showVal val="1"/>
            <c:showCatName val="1"/>
            <c:showLeaderLines val="1"/>
          </c:dLbls>
          <c:cat>
            <c:strRef>
              <c:f>расходы!$A$2:$A$12</c:f>
              <c:strCache>
                <c:ptCount val="11"/>
                <c:pt idx="0">
                  <c:v>Общегосударственные вопросы </c:v>
                </c:pt>
                <c:pt idx="1">
                  <c:v>Национальная безопасность и правоохранительная деятельность</c:v>
                </c:pt>
                <c:pt idx="2">
                  <c:v>Национальная экономика</c:v>
                </c:pt>
                <c:pt idx="3">
                  <c:v>Жилищно-коммунальное хозяйство</c:v>
                </c:pt>
                <c:pt idx="4">
                  <c:v>Охрана окружающей среды</c:v>
                </c:pt>
                <c:pt idx="5">
                  <c:v>Образование</c:v>
                </c:pt>
                <c:pt idx="6">
                  <c:v>Культура, кинематография</c:v>
                </c:pt>
                <c:pt idx="7">
                  <c:v>Социальная политика</c:v>
                </c:pt>
                <c:pt idx="8">
                  <c:v>Физическая культура и спорт</c:v>
                </c:pt>
                <c:pt idx="9">
                  <c:v>Средства массовой информации</c:v>
                </c:pt>
                <c:pt idx="10">
                  <c:v>Обслуживание муниципального долга</c:v>
                </c:pt>
              </c:strCache>
            </c:strRef>
          </c:cat>
          <c:val>
            <c:numRef>
              <c:f>расходы!$B$2:$B$12</c:f>
              <c:numCache>
                <c:formatCode>#,##0.0</c:formatCode>
                <c:ptCount val="11"/>
                <c:pt idx="0">
                  <c:v>73.400000000000006</c:v>
                </c:pt>
                <c:pt idx="1">
                  <c:v>8.6999999999999993</c:v>
                </c:pt>
                <c:pt idx="2">
                  <c:v>19.399999999999999</c:v>
                </c:pt>
                <c:pt idx="3">
                  <c:v>78.099999999999994</c:v>
                </c:pt>
                <c:pt idx="4">
                  <c:v>3.1</c:v>
                </c:pt>
                <c:pt idx="5">
                  <c:v>814.1</c:v>
                </c:pt>
                <c:pt idx="6">
                  <c:v>58.9</c:v>
                </c:pt>
                <c:pt idx="7">
                  <c:v>46.5</c:v>
                </c:pt>
                <c:pt idx="8">
                  <c:v>9.8000000000000007</c:v>
                </c:pt>
                <c:pt idx="9">
                  <c:v>5.8</c:v>
                </c:pt>
                <c:pt idx="10">
                  <c:v>21.5</c:v>
                </c:pt>
              </c:numCache>
            </c:numRef>
          </c:val>
        </c:ser>
        <c:dLbls>
          <c:showVal val="1"/>
          <c:showCatName val="1"/>
        </c:dLbls>
      </c:pie3DChart>
    </c:plotArea>
    <c:plotVisOnly val="1"/>
  </c:chart>
  <c:spPr>
    <a:gradFill>
      <a:gsLst>
        <a:gs pos="0">
          <a:srgbClr val="CCECFF"/>
        </a:gs>
        <a:gs pos="64999">
          <a:srgbClr val="F0EBD5"/>
        </a:gs>
        <a:gs pos="100000">
          <a:srgbClr val="D1C39F"/>
        </a:gs>
      </a:gsLst>
      <a:lin ang="5400000" scaled="0"/>
    </a:gradFill>
  </c:spPr>
  <c:externalData r:id="rId2"/>
  <c:userShapes r:id="rId3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4AAD4C78-E338-4A4C-A366-A1AE471998E0}" type="doc">
      <dgm:prSet loTypeId="urn:microsoft.com/office/officeart/2005/8/layout/hierarchy3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RU"/>
        </a:p>
      </dgm:t>
    </dgm:pt>
    <dgm:pt modelId="{9212EDCB-DA5F-49D0-8C32-2C3A3CA5DC1C}">
      <dgm:prSet phldrT="[Текст]" custT="1"/>
      <dgm:spPr/>
      <dgm:t>
        <a:bodyPr/>
        <a:lstStyle/>
        <a:p>
          <a:r>
            <a:rPr lang="ru-RU" sz="1200" b="1" dirty="0" smtClean="0"/>
            <a:t>на социальную направленность </a:t>
          </a:r>
          <a:r>
            <a:rPr lang="ru-RU" sz="1200" b="1" dirty="0" smtClean="0"/>
            <a:t>–1 007,3</a:t>
          </a:r>
          <a:endParaRPr lang="ru-RU" sz="1200" b="1" dirty="0"/>
        </a:p>
      </dgm:t>
    </dgm:pt>
    <dgm:pt modelId="{9A435119-8975-44A3-822E-BE0C7D5A8B13}" type="parTrans" cxnId="{AAEF0A8E-2272-4079-9084-175CE9B02143}">
      <dgm:prSet/>
      <dgm:spPr/>
      <dgm:t>
        <a:bodyPr/>
        <a:lstStyle/>
        <a:p>
          <a:endParaRPr lang="ru-RU"/>
        </a:p>
      </dgm:t>
    </dgm:pt>
    <dgm:pt modelId="{258C2F67-877E-4C61-8BC3-6FC7BE59BD36}" type="sibTrans" cxnId="{AAEF0A8E-2272-4079-9084-175CE9B02143}">
      <dgm:prSet/>
      <dgm:spPr/>
      <dgm:t>
        <a:bodyPr/>
        <a:lstStyle/>
        <a:p>
          <a:endParaRPr lang="ru-RU"/>
        </a:p>
      </dgm:t>
    </dgm:pt>
    <dgm:pt modelId="{30AD2A8F-54C4-40A2-8390-8E9BD48FA18D}">
      <dgm:prSet phldrT="[Текст]" custT="1"/>
      <dgm:spPr/>
      <dgm:t>
        <a:bodyPr/>
        <a:lstStyle/>
        <a:p>
          <a:r>
            <a:rPr lang="ru-RU" sz="1200" dirty="0" smtClean="0"/>
            <a:t>Развитие образования -</a:t>
          </a:r>
          <a:r>
            <a:rPr lang="ru-RU" sz="1200" dirty="0" smtClean="0"/>
            <a:t>762,5</a:t>
          </a:r>
          <a:endParaRPr lang="ru-RU" sz="1200" dirty="0"/>
        </a:p>
      </dgm:t>
    </dgm:pt>
    <dgm:pt modelId="{4F4A9759-C4B6-4230-A4A2-A27F40C92343}" type="parTrans" cxnId="{04D20E0A-6955-4C45-9FAD-49B992B24CD6}">
      <dgm:prSet/>
      <dgm:spPr/>
      <dgm:t>
        <a:bodyPr/>
        <a:lstStyle/>
        <a:p>
          <a:endParaRPr lang="ru-RU"/>
        </a:p>
      </dgm:t>
    </dgm:pt>
    <dgm:pt modelId="{763213A2-7DE0-4BE3-A263-2CC1651A37E6}" type="sibTrans" cxnId="{04D20E0A-6955-4C45-9FAD-49B992B24CD6}">
      <dgm:prSet/>
      <dgm:spPr/>
      <dgm:t>
        <a:bodyPr/>
        <a:lstStyle/>
        <a:p>
          <a:endParaRPr lang="ru-RU"/>
        </a:p>
      </dgm:t>
    </dgm:pt>
    <dgm:pt modelId="{B3336CAF-EDBB-4517-AA4D-D739D9DC0978}">
      <dgm:prSet phldrT="[Текст]" custT="1"/>
      <dgm:spPr/>
      <dgm:t>
        <a:bodyPr/>
        <a:lstStyle/>
        <a:p>
          <a:r>
            <a:rPr lang="ru-RU" sz="1200" dirty="0" smtClean="0"/>
            <a:t>Социальная поддержка и содействие занятости граждан- </a:t>
          </a:r>
          <a:r>
            <a:rPr lang="ru-RU" sz="1200" dirty="0" smtClean="0"/>
            <a:t>46,5</a:t>
          </a:r>
          <a:endParaRPr lang="ru-RU" sz="1200" dirty="0"/>
        </a:p>
      </dgm:t>
    </dgm:pt>
    <dgm:pt modelId="{6D08711D-60FD-4624-B3A7-83BCCB2E1B94}" type="parTrans" cxnId="{442214B0-CEC4-4D57-9D38-4DF8AECCB6D5}">
      <dgm:prSet/>
      <dgm:spPr/>
      <dgm:t>
        <a:bodyPr/>
        <a:lstStyle/>
        <a:p>
          <a:endParaRPr lang="ru-RU"/>
        </a:p>
      </dgm:t>
    </dgm:pt>
    <dgm:pt modelId="{09556E36-5C35-4077-9A0E-A4ACD7CF0EC2}" type="sibTrans" cxnId="{442214B0-CEC4-4D57-9D38-4DF8AECCB6D5}">
      <dgm:prSet/>
      <dgm:spPr/>
      <dgm:t>
        <a:bodyPr/>
        <a:lstStyle/>
        <a:p>
          <a:endParaRPr lang="ru-RU"/>
        </a:p>
      </dgm:t>
    </dgm:pt>
    <dgm:pt modelId="{892A7DC9-82F0-4EAA-8B49-7352B4BB3923}">
      <dgm:prSet phldrT="[Текст]" custT="1"/>
      <dgm:spPr/>
      <dgm:t>
        <a:bodyPr/>
        <a:lstStyle/>
        <a:p>
          <a:r>
            <a:rPr lang="ru-RU" sz="1200" b="1" dirty="0" smtClean="0"/>
            <a:t>на поддержку отраслей экономики – 3,2</a:t>
          </a:r>
          <a:endParaRPr lang="ru-RU" sz="1200" b="1" dirty="0"/>
        </a:p>
      </dgm:t>
    </dgm:pt>
    <dgm:pt modelId="{2A47A716-A2D7-4F8E-91CC-368FBEEEF63C}" type="parTrans" cxnId="{30C86C04-41CF-46D9-B78C-D5CC226B658C}">
      <dgm:prSet/>
      <dgm:spPr/>
      <dgm:t>
        <a:bodyPr/>
        <a:lstStyle/>
        <a:p>
          <a:endParaRPr lang="ru-RU"/>
        </a:p>
      </dgm:t>
    </dgm:pt>
    <dgm:pt modelId="{F1F000EE-6493-4664-828D-A7918A09A3CE}" type="sibTrans" cxnId="{30C86C04-41CF-46D9-B78C-D5CC226B658C}">
      <dgm:prSet/>
      <dgm:spPr/>
      <dgm:t>
        <a:bodyPr/>
        <a:lstStyle/>
        <a:p>
          <a:endParaRPr lang="ru-RU"/>
        </a:p>
      </dgm:t>
    </dgm:pt>
    <dgm:pt modelId="{76EFEFB5-9701-47AE-B9F5-35DDA8889D08}">
      <dgm:prSet phldrT="[Текст]" custT="1"/>
      <dgm:spPr/>
      <dgm:t>
        <a:bodyPr/>
        <a:lstStyle/>
        <a:p>
          <a:r>
            <a:rPr lang="ru-RU" sz="1200" dirty="0" smtClean="0"/>
            <a:t>Энергосбережение и повышение </a:t>
          </a:r>
          <a:r>
            <a:rPr lang="ru-RU" sz="1200" dirty="0" err="1" smtClean="0"/>
            <a:t>энергоэффективности</a:t>
          </a:r>
          <a:r>
            <a:rPr lang="ru-RU" sz="1200" dirty="0" smtClean="0"/>
            <a:t> – </a:t>
          </a:r>
          <a:r>
            <a:rPr lang="ru-RU" sz="1200" dirty="0" smtClean="0"/>
            <a:t>3,0</a:t>
          </a:r>
          <a:endParaRPr lang="ru-RU" sz="1200" dirty="0"/>
        </a:p>
      </dgm:t>
    </dgm:pt>
    <dgm:pt modelId="{EF3E31FC-74FD-46C7-8C71-C89CF2C739C7}" type="parTrans" cxnId="{BFB151EA-9719-4DF2-B07D-6CFDFA1223FB}">
      <dgm:prSet/>
      <dgm:spPr/>
      <dgm:t>
        <a:bodyPr/>
        <a:lstStyle/>
        <a:p>
          <a:endParaRPr lang="ru-RU"/>
        </a:p>
      </dgm:t>
    </dgm:pt>
    <dgm:pt modelId="{49BF81FE-6604-40C0-8DDC-7C034D77ACC8}" type="sibTrans" cxnId="{BFB151EA-9719-4DF2-B07D-6CFDFA1223FB}">
      <dgm:prSet/>
      <dgm:spPr/>
      <dgm:t>
        <a:bodyPr/>
        <a:lstStyle/>
        <a:p>
          <a:endParaRPr lang="ru-RU"/>
        </a:p>
      </dgm:t>
    </dgm:pt>
    <dgm:pt modelId="{417ED8D3-761C-4C62-BF74-0917E1050EB0}">
      <dgm:prSet phldrT="[Текст]" custT="1"/>
      <dgm:spPr/>
      <dgm:t>
        <a:bodyPr/>
        <a:lstStyle/>
        <a:p>
          <a:r>
            <a:rPr lang="ru-RU" sz="1200" dirty="0" smtClean="0"/>
            <a:t>Содействия развитию малого и среднего предпринимательства – </a:t>
          </a:r>
          <a:r>
            <a:rPr lang="ru-RU" sz="1200" dirty="0" smtClean="0"/>
            <a:t>0,1</a:t>
          </a:r>
          <a:endParaRPr lang="ru-RU" sz="1200" dirty="0"/>
        </a:p>
      </dgm:t>
    </dgm:pt>
    <dgm:pt modelId="{A9E40A46-6919-4B97-B434-B012E6877A57}" type="parTrans" cxnId="{5F44B32E-87B9-461A-82FD-A860CFD7E9E8}">
      <dgm:prSet/>
      <dgm:spPr/>
      <dgm:t>
        <a:bodyPr/>
        <a:lstStyle/>
        <a:p>
          <a:endParaRPr lang="ru-RU"/>
        </a:p>
      </dgm:t>
    </dgm:pt>
    <dgm:pt modelId="{DF3F009A-5D9B-4343-840E-24E519E00DAD}" type="sibTrans" cxnId="{5F44B32E-87B9-461A-82FD-A860CFD7E9E8}">
      <dgm:prSet/>
      <dgm:spPr/>
      <dgm:t>
        <a:bodyPr/>
        <a:lstStyle/>
        <a:p>
          <a:endParaRPr lang="ru-RU"/>
        </a:p>
      </dgm:t>
    </dgm:pt>
    <dgm:pt modelId="{28C27DD3-79B6-455B-8A31-CA36FA709CEE}">
      <dgm:prSet phldrT="[Текст]" custT="1"/>
      <dgm:spPr/>
      <dgm:t>
        <a:bodyPr/>
        <a:lstStyle/>
        <a:p>
          <a:r>
            <a:rPr lang="ru-RU" sz="1200" dirty="0" smtClean="0"/>
            <a:t>Развитие культуры и СМИ- </a:t>
          </a:r>
          <a:r>
            <a:rPr lang="ru-RU" sz="1200" dirty="0" smtClean="0"/>
            <a:t>103,7</a:t>
          </a:r>
          <a:endParaRPr lang="ru-RU" sz="1200" dirty="0"/>
        </a:p>
      </dgm:t>
    </dgm:pt>
    <dgm:pt modelId="{BDFEA4C0-62AA-4A6C-AF01-A52612EE8515}" type="parTrans" cxnId="{E6E45042-B0B5-40B7-B26C-214BB0149816}">
      <dgm:prSet/>
      <dgm:spPr/>
      <dgm:t>
        <a:bodyPr/>
        <a:lstStyle/>
        <a:p>
          <a:endParaRPr lang="ru-RU"/>
        </a:p>
      </dgm:t>
    </dgm:pt>
    <dgm:pt modelId="{6BD92CC5-83B2-42F4-AF76-D5580B3CD9C1}" type="sibTrans" cxnId="{E6E45042-B0B5-40B7-B26C-214BB0149816}">
      <dgm:prSet/>
      <dgm:spPr/>
      <dgm:t>
        <a:bodyPr/>
        <a:lstStyle/>
        <a:p>
          <a:endParaRPr lang="ru-RU"/>
        </a:p>
      </dgm:t>
    </dgm:pt>
    <dgm:pt modelId="{C98D547C-04CD-4994-A022-80B6AEBF719E}">
      <dgm:prSet phldrT="[Текст]" custT="1"/>
      <dgm:spPr/>
      <dgm:t>
        <a:bodyPr/>
        <a:lstStyle/>
        <a:p>
          <a:r>
            <a:rPr lang="ru-RU" sz="1200" dirty="0" smtClean="0"/>
            <a:t>Развитие физкультуры, спорта, туризма и молодежной политики – </a:t>
          </a:r>
          <a:r>
            <a:rPr lang="ru-RU" sz="1200" dirty="0" smtClean="0"/>
            <a:t>10,1</a:t>
          </a:r>
          <a:endParaRPr lang="ru-RU" sz="1200" dirty="0"/>
        </a:p>
      </dgm:t>
    </dgm:pt>
    <dgm:pt modelId="{91A70912-1590-4B81-B801-9E0B872778CA}" type="parTrans" cxnId="{CC5F3096-D16B-4551-B973-D32D6FB17C6D}">
      <dgm:prSet/>
      <dgm:spPr/>
      <dgm:t>
        <a:bodyPr/>
        <a:lstStyle/>
        <a:p>
          <a:endParaRPr lang="ru-RU"/>
        </a:p>
      </dgm:t>
    </dgm:pt>
    <dgm:pt modelId="{791786CF-41C0-4507-8479-11B5C56289B1}" type="sibTrans" cxnId="{CC5F3096-D16B-4551-B973-D32D6FB17C6D}">
      <dgm:prSet/>
      <dgm:spPr/>
      <dgm:t>
        <a:bodyPr/>
        <a:lstStyle/>
        <a:p>
          <a:endParaRPr lang="ru-RU"/>
        </a:p>
      </dgm:t>
    </dgm:pt>
    <dgm:pt modelId="{1D229A88-DA48-43CB-B0BF-F8CC2BB2A622}">
      <dgm:prSet phldrT="[Текст]" custT="1"/>
      <dgm:spPr/>
      <dgm:t>
        <a:bodyPr/>
        <a:lstStyle/>
        <a:p>
          <a:r>
            <a:rPr lang="ru-RU" sz="1200" dirty="0" smtClean="0"/>
            <a:t>Специальная оценка условий труда в муниципальных учреждениях - 0,5</a:t>
          </a:r>
          <a:endParaRPr lang="ru-RU" sz="1200" dirty="0"/>
        </a:p>
      </dgm:t>
    </dgm:pt>
    <dgm:pt modelId="{F9DEF0E3-8F44-4244-ADDC-6ACD7EA281DF}" type="parTrans" cxnId="{398D839A-D36B-41AB-A158-19B96FE6719A}">
      <dgm:prSet/>
      <dgm:spPr/>
      <dgm:t>
        <a:bodyPr/>
        <a:lstStyle/>
        <a:p>
          <a:endParaRPr lang="ru-RU"/>
        </a:p>
      </dgm:t>
    </dgm:pt>
    <dgm:pt modelId="{BEDED438-2452-4405-AAAF-DCFB19B6A969}" type="sibTrans" cxnId="{398D839A-D36B-41AB-A158-19B96FE6719A}">
      <dgm:prSet/>
      <dgm:spPr/>
      <dgm:t>
        <a:bodyPr/>
        <a:lstStyle/>
        <a:p>
          <a:endParaRPr lang="ru-RU"/>
        </a:p>
      </dgm:t>
    </dgm:pt>
    <dgm:pt modelId="{FC8D8F9D-3348-4F91-BFE7-4C99F5F08644}">
      <dgm:prSet phldrT="[Текст]" custT="1"/>
      <dgm:spPr/>
      <dgm:t>
        <a:bodyPr/>
        <a:lstStyle/>
        <a:p>
          <a:r>
            <a:rPr lang="ru-RU" sz="1200" dirty="0" smtClean="0"/>
            <a:t>Обеспечение жильем молодых семей – </a:t>
          </a:r>
          <a:r>
            <a:rPr lang="ru-RU" sz="1200" dirty="0" smtClean="0"/>
            <a:t>0,1</a:t>
          </a:r>
          <a:endParaRPr lang="ru-RU" sz="1200" dirty="0" smtClean="0"/>
        </a:p>
      </dgm:t>
    </dgm:pt>
    <dgm:pt modelId="{2CF7993A-FB45-4DFD-9A7D-33C914A7C954}" type="parTrans" cxnId="{A74BD8C9-6082-44F1-8FE3-4C98F029B241}">
      <dgm:prSet/>
      <dgm:spPr/>
      <dgm:t>
        <a:bodyPr/>
        <a:lstStyle/>
        <a:p>
          <a:endParaRPr lang="ru-RU"/>
        </a:p>
      </dgm:t>
    </dgm:pt>
    <dgm:pt modelId="{A9E1E687-C8D2-48D1-B861-1117B2A9D7FD}" type="sibTrans" cxnId="{A74BD8C9-6082-44F1-8FE3-4C98F029B241}">
      <dgm:prSet/>
      <dgm:spPr/>
      <dgm:t>
        <a:bodyPr/>
        <a:lstStyle/>
        <a:p>
          <a:endParaRPr lang="ru-RU"/>
        </a:p>
      </dgm:t>
    </dgm:pt>
    <dgm:pt modelId="{83E879CC-C2CE-4995-A8EF-EC6A1E79D04E}">
      <dgm:prSet phldrT="[Текст]" custT="1"/>
      <dgm:spPr/>
      <dgm:t>
        <a:bodyPr/>
        <a:lstStyle/>
        <a:p>
          <a:r>
            <a:rPr lang="ru-RU" sz="1200" dirty="0" smtClean="0"/>
            <a:t>Развитие жилищно-коммунального хозяйства и транспортной системы – </a:t>
          </a:r>
          <a:r>
            <a:rPr lang="ru-RU" sz="1200" dirty="0" smtClean="0"/>
            <a:t>83,9</a:t>
          </a:r>
          <a:endParaRPr lang="ru-RU" sz="1200" dirty="0" smtClean="0"/>
        </a:p>
      </dgm:t>
    </dgm:pt>
    <dgm:pt modelId="{7E237679-2D3E-4E2D-9215-CDBDAE611697}" type="parTrans" cxnId="{14D63CDA-1732-46D8-AB4D-656219187969}">
      <dgm:prSet/>
      <dgm:spPr/>
      <dgm:t>
        <a:bodyPr/>
        <a:lstStyle/>
        <a:p>
          <a:endParaRPr lang="ru-RU"/>
        </a:p>
      </dgm:t>
    </dgm:pt>
    <dgm:pt modelId="{8FCA6D2E-36B1-421D-9D86-63B3BAE7D439}" type="sibTrans" cxnId="{14D63CDA-1732-46D8-AB4D-656219187969}">
      <dgm:prSet/>
      <dgm:spPr/>
      <dgm:t>
        <a:bodyPr/>
        <a:lstStyle/>
        <a:p>
          <a:endParaRPr lang="ru-RU"/>
        </a:p>
      </dgm:t>
    </dgm:pt>
    <dgm:pt modelId="{08713693-DF15-46E1-B7B2-2CA96DF03B00}">
      <dgm:prSet phldrT="[Текст]" custT="1"/>
      <dgm:spPr/>
      <dgm:t>
        <a:bodyPr/>
        <a:lstStyle/>
        <a:p>
          <a:r>
            <a:rPr lang="ru-RU" sz="1200" b="1" dirty="0" smtClean="0"/>
            <a:t>на обеспечение безопасных условий жизнедеятельности – </a:t>
          </a:r>
          <a:r>
            <a:rPr lang="ru-RU" sz="1200" b="1" dirty="0" smtClean="0"/>
            <a:t>10,0</a:t>
          </a:r>
          <a:endParaRPr lang="ru-RU" sz="1200" b="1" dirty="0"/>
        </a:p>
      </dgm:t>
    </dgm:pt>
    <dgm:pt modelId="{223FABF5-A333-46CC-A922-17EBF7187222}" type="parTrans" cxnId="{300B397D-B3AA-47E5-BA87-84AB0F5641F5}">
      <dgm:prSet/>
      <dgm:spPr/>
      <dgm:t>
        <a:bodyPr/>
        <a:lstStyle/>
        <a:p>
          <a:endParaRPr lang="ru-RU"/>
        </a:p>
      </dgm:t>
    </dgm:pt>
    <dgm:pt modelId="{489F1B0B-01EE-4490-A8B4-64A2EA935FAC}" type="sibTrans" cxnId="{300B397D-B3AA-47E5-BA87-84AB0F5641F5}">
      <dgm:prSet/>
      <dgm:spPr/>
      <dgm:t>
        <a:bodyPr/>
        <a:lstStyle/>
        <a:p>
          <a:endParaRPr lang="ru-RU"/>
        </a:p>
      </dgm:t>
    </dgm:pt>
    <dgm:pt modelId="{C69D2490-B462-40AC-A846-0EC87C6EDAEE}">
      <dgm:prSet phldrT="[Текст]" custT="1"/>
      <dgm:spPr/>
      <dgm:t>
        <a:bodyPr/>
        <a:lstStyle/>
        <a:p>
          <a:r>
            <a:rPr lang="ru-RU" sz="1200" dirty="0" smtClean="0"/>
            <a:t>Обеспечение землеустройства и улучшение инженерно-технической инфраструктуры территорий садоводческих, огороднических и дачных некоммерческих объединений – 0,1</a:t>
          </a:r>
          <a:endParaRPr lang="ru-RU" sz="1200" dirty="0"/>
        </a:p>
      </dgm:t>
    </dgm:pt>
    <dgm:pt modelId="{7209A81D-37DE-4ACD-86E2-5C75CAB43D91}" type="parTrans" cxnId="{5911DFF4-A96D-4FEA-A14C-DFEF17932EAA}">
      <dgm:prSet/>
      <dgm:spPr/>
      <dgm:t>
        <a:bodyPr/>
        <a:lstStyle/>
        <a:p>
          <a:endParaRPr lang="ru-RU"/>
        </a:p>
      </dgm:t>
    </dgm:pt>
    <dgm:pt modelId="{EC8B9733-B0A9-4968-84E8-35741C85734B}" type="sibTrans" cxnId="{5911DFF4-A96D-4FEA-A14C-DFEF17932EAA}">
      <dgm:prSet/>
      <dgm:spPr/>
      <dgm:t>
        <a:bodyPr/>
        <a:lstStyle/>
        <a:p>
          <a:endParaRPr lang="ru-RU"/>
        </a:p>
      </dgm:t>
    </dgm:pt>
    <dgm:pt modelId="{9DC51BFD-2C3D-429E-BEFE-072E1D72AA56}">
      <dgm:prSet phldrT="[Текст]" custT="1"/>
      <dgm:spPr/>
      <dgm:t>
        <a:bodyPr/>
        <a:lstStyle/>
        <a:p>
          <a:r>
            <a:rPr lang="ru-RU" sz="1200" dirty="0" smtClean="0"/>
            <a:t>Развитие и совершенствование системы ГО, пожарной безопасности, безопасности людей на водных объектах, защиты населения и территорий от ЧС природного и техногенного характера – </a:t>
          </a:r>
          <a:r>
            <a:rPr lang="ru-RU" sz="1200" dirty="0" smtClean="0"/>
            <a:t>7,2</a:t>
          </a:r>
          <a:endParaRPr lang="ru-RU" sz="1200" dirty="0"/>
        </a:p>
      </dgm:t>
    </dgm:pt>
    <dgm:pt modelId="{E44AD857-0F4E-4366-B694-01CB349C02A6}" type="parTrans" cxnId="{560A1357-DEFB-4109-B3DA-E0BF7A5EBD59}">
      <dgm:prSet/>
      <dgm:spPr/>
      <dgm:t>
        <a:bodyPr/>
        <a:lstStyle/>
        <a:p>
          <a:endParaRPr lang="ru-RU"/>
        </a:p>
      </dgm:t>
    </dgm:pt>
    <dgm:pt modelId="{6CE28FA9-275D-4199-8712-2D1D11DCA4E9}" type="sibTrans" cxnId="{560A1357-DEFB-4109-B3DA-E0BF7A5EBD59}">
      <dgm:prSet/>
      <dgm:spPr/>
      <dgm:t>
        <a:bodyPr/>
        <a:lstStyle/>
        <a:p>
          <a:endParaRPr lang="ru-RU"/>
        </a:p>
      </dgm:t>
    </dgm:pt>
    <dgm:pt modelId="{C67443E9-00E5-4DFD-85FE-E588EBD547E1}">
      <dgm:prSet phldrT="[Текст]" custT="1"/>
      <dgm:spPr/>
      <dgm:t>
        <a:bodyPr/>
        <a:lstStyle/>
        <a:p>
          <a:r>
            <a:rPr lang="ru-RU" sz="1200" dirty="0" smtClean="0"/>
            <a:t>Улучшение экологического состояния МО – </a:t>
          </a:r>
          <a:r>
            <a:rPr lang="ru-RU" sz="1200" dirty="0" smtClean="0"/>
            <a:t>1,9</a:t>
          </a:r>
          <a:endParaRPr lang="ru-RU" sz="1200" dirty="0"/>
        </a:p>
      </dgm:t>
    </dgm:pt>
    <dgm:pt modelId="{9117B2CA-8904-4FDD-9E69-841446C3EFE4}" type="parTrans" cxnId="{4FA48AE3-ABAB-4779-8A3D-8481A7D98A2B}">
      <dgm:prSet/>
      <dgm:spPr/>
      <dgm:t>
        <a:bodyPr/>
        <a:lstStyle/>
        <a:p>
          <a:endParaRPr lang="ru-RU"/>
        </a:p>
      </dgm:t>
    </dgm:pt>
    <dgm:pt modelId="{857B4259-8E01-4596-8ADA-0FC95E7A964D}" type="sibTrans" cxnId="{4FA48AE3-ABAB-4779-8A3D-8481A7D98A2B}">
      <dgm:prSet/>
      <dgm:spPr/>
      <dgm:t>
        <a:bodyPr/>
        <a:lstStyle/>
        <a:p>
          <a:endParaRPr lang="ru-RU"/>
        </a:p>
      </dgm:t>
    </dgm:pt>
    <dgm:pt modelId="{6513FCB6-B69E-43F0-8702-B7C214D0B582}">
      <dgm:prSet phldrT="[Текст]" custT="1"/>
      <dgm:spPr/>
      <dgm:t>
        <a:bodyPr/>
        <a:lstStyle/>
        <a:p>
          <a:r>
            <a:rPr lang="ru-RU" sz="1200" dirty="0" smtClean="0"/>
            <a:t>Обеспечение общественного порядка, противодействие преступности и повышение безопасности дорожного движения – </a:t>
          </a:r>
          <a:r>
            <a:rPr lang="ru-RU" sz="1200" dirty="0" smtClean="0"/>
            <a:t>0,9</a:t>
          </a:r>
          <a:endParaRPr lang="ru-RU" sz="1200" dirty="0"/>
        </a:p>
      </dgm:t>
    </dgm:pt>
    <dgm:pt modelId="{F12CB837-F2F1-45DE-950C-1271D82B9AB8}" type="parTrans" cxnId="{2033A4C2-C7BB-49CA-8B1D-EE63F4A36D5A}">
      <dgm:prSet/>
      <dgm:spPr/>
      <dgm:t>
        <a:bodyPr/>
        <a:lstStyle/>
        <a:p>
          <a:endParaRPr lang="ru-RU"/>
        </a:p>
      </dgm:t>
    </dgm:pt>
    <dgm:pt modelId="{CED4FB59-02DF-4C01-A203-8AF071487915}" type="sibTrans" cxnId="{2033A4C2-C7BB-49CA-8B1D-EE63F4A36D5A}">
      <dgm:prSet/>
      <dgm:spPr/>
      <dgm:t>
        <a:bodyPr/>
        <a:lstStyle/>
        <a:p>
          <a:endParaRPr lang="ru-RU"/>
        </a:p>
      </dgm:t>
    </dgm:pt>
    <dgm:pt modelId="{FDFECD67-6352-4537-8C92-3E67AB8A4CFC}">
      <dgm:prSet custT="1"/>
      <dgm:spPr/>
      <dgm:t>
        <a:bodyPr/>
        <a:lstStyle/>
        <a:p>
          <a:r>
            <a:rPr lang="ru-RU" sz="1200" b="1" dirty="0" smtClean="0"/>
            <a:t>общего характера – </a:t>
          </a:r>
          <a:r>
            <a:rPr lang="ru-RU" sz="1200" b="1" dirty="0" smtClean="0"/>
            <a:t>38,4</a:t>
          </a:r>
          <a:endParaRPr lang="ru-RU" sz="1200" b="1" dirty="0"/>
        </a:p>
      </dgm:t>
    </dgm:pt>
    <dgm:pt modelId="{6B4360A1-C7B1-4CD7-A7C6-5E217AF01439}" type="parTrans" cxnId="{3FE0866E-C332-4302-A93B-229B6CE8EAAC}">
      <dgm:prSet/>
      <dgm:spPr/>
      <dgm:t>
        <a:bodyPr/>
        <a:lstStyle/>
        <a:p>
          <a:endParaRPr lang="ru-RU"/>
        </a:p>
      </dgm:t>
    </dgm:pt>
    <dgm:pt modelId="{5D11BB9B-DB34-44B1-B36E-FECD60DACC7F}" type="sibTrans" cxnId="{3FE0866E-C332-4302-A93B-229B6CE8EAAC}">
      <dgm:prSet/>
      <dgm:spPr/>
      <dgm:t>
        <a:bodyPr/>
        <a:lstStyle/>
        <a:p>
          <a:endParaRPr lang="ru-RU"/>
        </a:p>
      </dgm:t>
    </dgm:pt>
    <dgm:pt modelId="{30B64685-F119-4286-8C79-A864CF731EE3}">
      <dgm:prSet custT="1"/>
      <dgm:spPr/>
      <dgm:t>
        <a:bodyPr/>
        <a:lstStyle/>
        <a:p>
          <a:r>
            <a:rPr lang="ru-RU" sz="1200" dirty="0" smtClean="0"/>
            <a:t>Управление муниципальными финансами и обслуживание муниципального долга – </a:t>
          </a:r>
          <a:r>
            <a:rPr lang="ru-RU" sz="1200" dirty="0" smtClean="0"/>
            <a:t>21,6</a:t>
          </a:r>
          <a:endParaRPr lang="ru-RU" sz="1200" dirty="0"/>
        </a:p>
      </dgm:t>
    </dgm:pt>
    <dgm:pt modelId="{5F47FCDE-3823-4D8B-A8F2-AA5EA4F7053C}" type="parTrans" cxnId="{A629E5A3-FB71-4A6B-920B-C5CB37B4DC09}">
      <dgm:prSet/>
      <dgm:spPr/>
      <dgm:t>
        <a:bodyPr/>
        <a:lstStyle/>
        <a:p>
          <a:endParaRPr lang="ru-RU"/>
        </a:p>
      </dgm:t>
    </dgm:pt>
    <dgm:pt modelId="{122DA19A-E220-4F5D-AF89-FA314CB99C0D}" type="sibTrans" cxnId="{A629E5A3-FB71-4A6B-920B-C5CB37B4DC09}">
      <dgm:prSet/>
      <dgm:spPr/>
      <dgm:t>
        <a:bodyPr/>
        <a:lstStyle/>
        <a:p>
          <a:endParaRPr lang="ru-RU"/>
        </a:p>
      </dgm:t>
    </dgm:pt>
    <dgm:pt modelId="{1F0E8156-970A-472B-BEB9-25B319404EB9}">
      <dgm:prSet custT="1"/>
      <dgm:spPr/>
      <dgm:t>
        <a:bodyPr/>
        <a:lstStyle/>
        <a:p>
          <a:r>
            <a:rPr lang="ru-RU" sz="1200" dirty="0" smtClean="0"/>
            <a:t>Управление муниципальным имуществом и земельными ресурсами – </a:t>
          </a:r>
          <a:r>
            <a:rPr lang="ru-RU" sz="1200" dirty="0" smtClean="0"/>
            <a:t>10,9</a:t>
          </a:r>
          <a:endParaRPr lang="ru-RU" sz="1200" dirty="0"/>
        </a:p>
      </dgm:t>
    </dgm:pt>
    <dgm:pt modelId="{9DC2002C-8BAE-4ADD-96C7-6181DE2ECDBC}" type="parTrans" cxnId="{002231D0-514E-4073-9BB4-72711220060B}">
      <dgm:prSet/>
      <dgm:spPr/>
      <dgm:t>
        <a:bodyPr/>
        <a:lstStyle/>
        <a:p>
          <a:endParaRPr lang="ru-RU"/>
        </a:p>
      </dgm:t>
    </dgm:pt>
    <dgm:pt modelId="{5737F34E-1B5D-41D2-96F0-8C82CB881DB1}" type="sibTrans" cxnId="{002231D0-514E-4073-9BB4-72711220060B}">
      <dgm:prSet/>
      <dgm:spPr/>
      <dgm:t>
        <a:bodyPr/>
        <a:lstStyle/>
        <a:p>
          <a:endParaRPr lang="ru-RU"/>
        </a:p>
      </dgm:t>
    </dgm:pt>
    <dgm:pt modelId="{2FFFF185-086F-4BF8-9B19-5A12276507B1}">
      <dgm:prSet custT="1"/>
      <dgm:spPr/>
      <dgm:t>
        <a:bodyPr/>
        <a:lstStyle/>
        <a:p>
          <a:r>
            <a:rPr lang="ru-RU" sz="1200" dirty="0" smtClean="0"/>
            <a:t>Развитие муниципального управления и муниципальной службы – </a:t>
          </a:r>
          <a:r>
            <a:rPr lang="ru-RU" sz="1200" dirty="0" smtClean="0"/>
            <a:t>5,9</a:t>
          </a:r>
          <a:endParaRPr lang="ru-RU" sz="1200" dirty="0"/>
        </a:p>
      </dgm:t>
    </dgm:pt>
    <dgm:pt modelId="{EB253B29-F800-4782-9620-9EC839F31500}" type="parTrans" cxnId="{8FBDC6A1-B841-45D9-9A3C-BA3BEE8D181C}">
      <dgm:prSet/>
      <dgm:spPr/>
      <dgm:t>
        <a:bodyPr/>
        <a:lstStyle/>
        <a:p>
          <a:endParaRPr lang="ru-RU"/>
        </a:p>
      </dgm:t>
    </dgm:pt>
    <dgm:pt modelId="{9DFAECCC-B46D-43E3-8C77-881F11AF543C}" type="sibTrans" cxnId="{8FBDC6A1-B841-45D9-9A3C-BA3BEE8D181C}">
      <dgm:prSet/>
      <dgm:spPr/>
      <dgm:t>
        <a:bodyPr/>
        <a:lstStyle/>
        <a:p>
          <a:endParaRPr lang="ru-RU"/>
        </a:p>
      </dgm:t>
    </dgm:pt>
    <dgm:pt modelId="{9B70C383-8EEF-425B-AC25-17BFA4E4239B}" type="pres">
      <dgm:prSet presAssocID="{4AAD4C78-E338-4A4C-A366-A1AE471998E0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ru-RU"/>
        </a:p>
      </dgm:t>
    </dgm:pt>
    <dgm:pt modelId="{2525C39B-8077-4344-A2B3-D096EAB5C8D5}" type="pres">
      <dgm:prSet presAssocID="{9212EDCB-DA5F-49D0-8C32-2C3A3CA5DC1C}" presName="root" presStyleCnt="0"/>
      <dgm:spPr/>
    </dgm:pt>
    <dgm:pt modelId="{CCF8C027-912D-45BA-B0F0-5893DB8486B0}" type="pres">
      <dgm:prSet presAssocID="{9212EDCB-DA5F-49D0-8C32-2C3A3CA5DC1C}" presName="rootComposite" presStyleCnt="0"/>
      <dgm:spPr/>
    </dgm:pt>
    <dgm:pt modelId="{6C5AC446-94D8-408F-B7FF-D377A6099D91}" type="pres">
      <dgm:prSet presAssocID="{9212EDCB-DA5F-49D0-8C32-2C3A3CA5DC1C}" presName="rootText" presStyleLbl="node1" presStyleIdx="0" presStyleCnt="4"/>
      <dgm:spPr/>
      <dgm:t>
        <a:bodyPr/>
        <a:lstStyle/>
        <a:p>
          <a:endParaRPr lang="ru-RU"/>
        </a:p>
      </dgm:t>
    </dgm:pt>
    <dgm:pt modelId="{79181565-2771-4162-A1C8-D6D660DC4B04}" type="pres">
      <dgm:prSet presAssocID="{9212EDCB-DA5F-49D0-8C32-2C3A3CA5DC1C}" presName="rootConnector" presStyleLbl="node1" presStyleIdx="0" presStyleCnt="4"/>
      <dgm:spPr/>
      <dgm:t>
        <a:bodyPr/>
        <a:lstStyle/>
        <a:p>
          <a:endParaRPr lang="ru-RU"/>
        </a:p>
      </dgm:t>
    </dgm:pt>
    <dgm:pt modelId="{DF598166-7557-4E7E-86EC-FABF9B43A5FB}" type="pres">
      <dgm:prSet presAssocID="{9212EDCB-DA5F-49D0-8C32-2C3A3CA5DC1C}" presName="childShape" presStyleCnt="0"/>
      <dgm:spPr/>
    </dgm:pt>
    <dgm:pt modelId="{9E3A395B-86A3-4243-ABD8-4E16EC77BE57}" type="pres">
      <dgm:prSet presAssocID="{4F4A9759-C4B6-4230-A4A2-A27F40C92343}" presName="Name13" presStyleLbl="parChTrans1D2" presStyleIdx="0" presStyleCnt="16"/>
      <dgm:spPr/>
      <dgm:t>
        <a:bodyPr/>
        <a:lstStyle/>
        <a:p>
          <a:endParaRPr lang="ru-RU"/>
        </a:p>
      </dgm:t>
    </dgm:pt>
    <dgm:pt modelId="{98BD039D-75DA-4674-8CC0-53C984795B38}" type="pres">
      <dgm:prSet presAssocID="{30AD2A8F-54C4-40A2-8390-8E9BD48FA18D}" presName="childText" presStyleLbl="bgAcc1" presStyleIdx="0" presStyleCnt="16" custScaleX="12631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F4D4C03-B99E-4908-BA2F-0F3570839037}" type="pres">
      <dgm:prSet presAssocID="{6D08711D-60FD-4624-B3A7-83BCCB2E1B94}" presName="Name13" presStyleLbl="parChTrans1D2" presStyleIdx="1" presStyleCnt="16"/>
      <dgm:spPr/>
      <dgm:t>
        <a:bodyPr/>
        <a:lstStyle/>
        <a:p>
          <a:endParaRPr lang="ru-RU"/>
        </a:p>
      </dgm:t>
    </dgm:pt>
    <dgm:pt modelId="{37CA5774-D738-4F36-839E-742BCB4F08F0}" type="pres">
      <dgm:prSet presAssocID="{B3336CAF-EDBB-4517-AA4D-D739D9DC0978}" presName="childText" presStyleLbl="bgAcc1" presStyleIdx="1" presStyleCnt="16" custScaleX="18120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68009D4A-B076-4377-803E-5B4663F07A90}" type="pres">
      <dgm:prSet presAssocID="{BDFEA4C0-62AA-4A6C-AF01-A52612EE8515}" presName="Name13" presStyleLbl="parChTrans1D2" presStyleIdx="2" presStyleCnt="16"/>
      <dgm:spPr/>
      <dgm:t>
        <a:bodyPr/>
        <a:lstStyle/>
        <a:p>
          <a:endParaRPr lang="ru-RU"/>
        </a:p>
      </dgm:t>
    </dgm:pt>
    <dgm:pt modelId="{B264FBD5-F45C-4652-8D73-23C67290B057}" type="pres">
      <dgm:prSet presAssocID="{28C27DD3-79B6-455B-8A31-CA36FA709CEE}" presName="childText" presStyleLbl="bgAcc1" presStyleIdx="2" presStyleCnt="16" custScaleX="141756" custScaleY="8224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F548692F-395D-4A32-A550-3946DC6A43C3}" type="pres">
      <dgm:prSet presAssocID="{91A70912-1590-4B81-B801-9E0B872778CA}" presName="Name13" presStyleLbl="parChTrans1D2" presStyleIdx="3" presStyleCnt="16"/>
      <dgm:spPr/>
      <dgm:t>
        <a:bodyPr/>
        <a:lstStyle/>
        <a:p>
          <a:endParaRPr lang="ru-RU"/>
        </a:p>
      </dgm:t>
    </dgm:pt>
    <dgm:pt modelId="{3FF9617D-78B0-4E96-8751-8AA1A0C2A383}" type="pres">
      <dgm:prSet presAssocID="{C98D547C-04CD-4994-A022-80B6AEBF719E}" presName="childText" presStyleLbl="bgAcc1" presStyleIdx="3" presStyleCnt="16" custScaleX="242745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54262F4-A29F-4989-B4BA-B5F50DB22F60}" type="pres">
      <dgm:prSet presAssocID="{F9DEF0E3-8F44-4244-ADDC-6ACD7EA281DF}" presName="Name13" presStyleLbl="parChTrans1D2" presStyleIdx="4" presStyleCnt="16"/>
      <dgm:spPr/>
      <dgm:t>
        <a:bodyPr/>
        <a:lstStyle/>
        <a:p>
          <a:endParaRPr lang="ru-RU"/>
        </a:p>
      </dgm:t>
    </dgm:pt>
    <dgm:pt modelId="{362A6D2B-D46C-4198-99A4-16CE1552E89E}" type="pres">
      <dgm:prSet presAssocID="{1D229A88-DA48-43CB-B0BF-F8CC2BB2A622}" presName="childText" presStyleLbl="bgAcc1" presStyleIdx="4" presStyleCnt="16" custScaleX="217977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24AE654A-0F6B-4E6A-8760-433BFEC4F7B7}" type="pres">
      <dgm:prSet presAssocID="{2CF7993A-FB45-4DFD-9A7D-33C914A7C954}" presName="Name13" presStyleLbl="parChTrans1D2" presStyleIdx="5" presStyleCnt="16"/>
      <dgm:spPr/>
      <dgm:t>
        <a:bodyPr/>
        <a:lstStyle/>
        <a:p>
          <a:endParaRPr lang="ru-RU"/>
        </a:p>
      </dgm:t>
    </dgm:pt>
    <dgm:pt modelId="{A28DDEE4-2318-408F-A8D8-F33E0D871752}" type="pres">
      <dgm:prSet presAssocID="{FC8D8F9D-3348-4F91-BFE7-4C99F5F08644}" presName="childText" presStyleLbl="bgAcc1" presStyleIdx="5" presStyleCnt="16" custScaleX="148929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D316B8A-4708-4A50-B856-45BB44B206BB}" type="pres">
      <dgm:prSet presAssocID="{7E237679-2D3E-4E2D-9215-CDBDAE611697}" presName="Name13" presStyleLbl="parChTrans1D2" presStyleIdx="6" presStyleCnt="16"/>
      <dgm:spPr/>
      <dgm:t>
        <a:bodyPr/>
        <a:lstStyle/>
        <a:p>
          <a:endParaRPr lang="ru-RU"/>
        </a:p>
      </dgm:t>
    </dgm:pt>
    <dgm:pt modelId="{EA8EDC6A-2664-489D-835F-CA4657AFF1AD}" type="pres">
      <dgm:prSet presAssocID="{83E879CC-C2CE-4995-A8EF-EC6A1E79D04E}" presName="childText" presStyleLbl="bgAcc1" presStyleIdx="6" presStyleCnt="16" custScaleX="22355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852023C3-3E59-4416-A135-C737C76BABD2}" type="pres">
      <dgm:prSet presAssocID="{892A7DC9-82F0-4EAA-8B49-7352B4BB3923}" presName="root" presStyleCnt="0"/>
      <dgm:spPr/>
    </dgm:pt>
    <dgm:pt modelId="{AE8E1801-8E6C-41DF-A9B0-8B9A816C1976}" type="pres">
      <dgm:prSet presAssocID="{892A7DC9-82F0-4EAA-8B49-7352B4BB3923}" presName="rootComposite" presStyleCnt="0"/>
      <dgm:spPr/>
    </dgm:pt>
    <dgm:pt modelId="{67EB3357-EFAE-4D25-98AC-7756642CB0ED}" type="pres">
      <dgm:prSet presAssocID="{892A7DC9-82F0-4EAA-8B49-7352B4BB3923}" presName="rootText" presStyleLbl="node1" presStyleIdx="1" presStyleCnt="4" custScaleX="123644"/>
      <dgm:spPr/>
      <dgm:t>
        <a:bodyPr/>
        <a:lstStyle/>
        <a:p>
          <a:endParaRPr lang="ru-RU"/>
        </a:p>
      </dgm:t>
    </dgm:pt>
    <dgm:pt modelId="{F3F79289-6DF5-4DA6-B76B-26E3C92363CE}" type="pres">
      <dgm:prSet presAssocID="{892A7DC9-82F0-4EAA-8B49-7352B4BB3923}" presName="rootConnector" presStyleLbl="node1" presStyleIdx="1" presStyleCnt="4"/>
      <dgm:spPr/>
      <dgm:t>
        <a:bodyPr/>
        <a:lstStyle/>
        <a:p>
          <a:endParaRPr lang="ru-RU"/>
        </a:p>
      </dgm:t>
    </dgm:pt>
    <dgm:pt modelId="{A2EDBFAA-6247-4C68-A03A-57795DE67B6C}" type="pres">
      <dgm:prSet presAssocID="{892A7DC9-82F0-4EAA-8B49-7352B4BB3923}" presName="childShape" presStyleCnt="0"/>
      <dgm:spPr/>
    </dgm:pt>
    <dgm:pt modelId="{9414738A-361B-484F-B911-8C06F0322386}" type="pres">
      <dgm:prSet presAssocID="{EF3E31FC-74FD-46C7-8C71-C89CF2C739C7}" presName="Name13" presStyleLbl="parChTrans1D2" presStyleIdx="7" presStyleCnt="16"/>
      <dgm:spPr/>
      <dgm:t>
        <a:bodyPr/>
        <a:lstStyle/>
        <a:p>
          <a:endParaRPr lang="ru-RU"/>
        </a:p>
      </dgm:t>
    </dgm:pt>
    <dgm:pt modelId="{4B620992-102E-413B-9E4B-CF4F52AB1153}" type="pres">
      <dgm:prSet presAssocID="{76EFEFB5-9701-47AE-B9F5-35DDA8889D08}" presName="childText" presStyleLbl="bgAcc1" presStyleIdx="7" presStyleCnt="16" custScaleX="177221" custScaleY="11843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0D6FB13B-D4D9-48F4-8243-0D0C75AB3465}" type="pres">
      <dgm:prSet presAssocID="{A9E40A46-6919-4B97-B434-B012E6877A57}" presName="Name13" presStyleLbl="parChTrans1D2" presStyleIdx="8" presStyleCnt="16"/>
      <dgm:spPr/>
      <dgm:t>
        <a:bodyPr/>
        <a:lstStyle/>
        <a:p>
          <a:endParaRPr lang="ru-RU"/>
        </a:p>
      </dgm:t>
    </dgm:pt>
    <dgm:pt modelId="{74CB2212-71E4-4F90-AC1F-686CAA849D91}" type="pres">
      <dgm:prSet presAssocID="{417ED8D3-761C-4C62-BF74-0917E1050EB0}" presName="childText" presStyleLbl="bgAcc1" presStyleIdx="8" presStyleCnt="16" custScaleX="177220" custScaleY="1649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BB5F9D50-9B07-41D0-8EB0-2CFC5747552B}" type="pres">
      <dgm:prSet presAssocID="{7209A81D-37DE-4ACD-86E2-5C75CAB43D91}" presName="Name13" presStyleLbl="parChTrans1D2" presStyleIdx="9" presStyleCnt="16"/>
      <dgm:spPr/>
      <dgm:t>
        <a:bodyPr/>
        <a:lstStyle/>
        <a:p>
          <a:endParaRPr lang="ru-RU"/>
        </a:p>
      </dgm:t>
    </dgm:pt>
    <dgm:pt modelId="{63CAB1E4-2162-42CD-95B7-1B6A31A657CB}" type="pres">
      <dgm:prSet presAssocID="{C69D2490-B462-40AC-A846-0EC87C6EDAEE}" presName="childText" presStyleLbl="bgAcc1" presStyleIdx="9" presStyleCnt="16" custScaleX="188736" custScaleY="32116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4AD2814-6820-4035-925E-25F24C4CFFAD}" type="pres">
      <dgm:prSet presAssocID="{08713693-DF15-46E1-B7B2-2CA96DF03B00}" presName="root" presStyleCnt="0"/>
      <dgm:spPr/>
    </dgm:pt>
    <dgm:pt modelId="{30319190-7258-4040-841C-7A10F1A07F57}" type="pres">
      <dgm:prSet presAssocID="{08713693-DF15-46E1-B7B2-2CA96DF03B00}" presName="rootComposite" presStyleCnt="0"/>
      <dgm:spPr/>
    </dgm:pt>
    <dgm:pt modelId="{05BB0C80-3C2E-47DF-A361-09C6E5844EA2}" type="pres">
      <dgm:prSet presAssocID="{08713693-DF15-46E1-B7B2-2CA96DF03B00}" presName="rootText" presStyleLbl="node1" presStyleIdx="2" presStyleCnt="4" custScaleX="137102" custScaleY="122395" custLinFactNeighborX="-1861" custLinFactNeighborY="-534"/>
      <dgm:spPr/>
      <dgm:t>
        <a:bodyPr/>
        <a:lstStyle/>
        <a:p>
          <a:endParaRPr lang="ru-RU"/>
        </a:p>
      </dgm:t>
    </dgm:pt>
    <dgm:pt modelId="{DCD2AE87-2A2F-4BE7-B1FA-C82EF02030B9}" type="pres">
      <dgm:prSet presAssocID="{08713693-DF15-46E1-B7B2-2CA96DF03B00}" presName="rootConnector" presStyleLbl="node1" presStyleIdx="2" presStyleCnt="4"/>
      <dgm:spPr/>
      <dgm:t>
        <a:bodyPr/>
        <a:lstStyle/>
        <a:p>
          <a:endParaRPr lang="ru-RU"/>
        </a:p>
      </dgm:t>
    </dgm:pt>
    <dgm:pt modelId="{4F7822F5-28A9-45C6-9DB6-5EA5FA414818}" type="pres">
      <dgm:prSet presAssocID="{08713693-DF15-46E1-B7B2-2CA96DF03B00}" presName="childShape" presStyleCnt="0"/>
      <dgm:spPr/>
    </dgm:pt>
    <dgm:pt modelId="{C1579B02-2BCF-42BF-B4A1-5CBA389700A9}" type="pres">
      <dgm:prSet presAssocID="{E44AD857-0F4E-4366-B694-01CB349C02A6}" presName="Name13" presStyleLbl="parChTrans1D2" presStyleIdx="10" presStyleCnt="16"/>
      <dgm:spPr/>
      <dgm:t>
        <a:bodyPr/>
        <a:lstStyle/>
        <a:p>
          <a:endParaRPr lang="ru-RU"/>
        </a:p>
      </dgm:t>
    </dgm:pt>
    <dgm:pt modelId="{B9B8768B-81A3-43F9-99F8-873B9A1D9AA8}" type="pres">
      <dgm:prSet presAssocID="{9DC51BFD-2C3D-429E-BEFE-072E1D72AA56}" presName="childText" presStyleLbl="bgAcc1" presStyleIdx="10" presStyleCnt="16" custScaleX="148341" custScaleY="414961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BA07021-103A-4210-B417-ABACE7C82253}" type="pres">
      <dgm:prSet presAssocID="{9117B2CA-8904-4FDD-9E69-841446C3EFE4}" presName="Name13" presStyleLbl="parChTrans1D2" presStyleIdx="11" presStyleCnt="16"/>
      <dgm:spPr/>
      <dgm:t>
        <a:bodyPr/>
        <a:lstStyle/>
        <a:p>
          <a:endParaRPr lang="ru-RU"/>
        </a:p>
      </dgm:t>
    </dgm:pt>
    <dgm:pt modelId="{3101F697-EB87-402D-9950-AB345022D178}" type="pres">
      <dgm:prSet presAssocID="{C67443E9-00E5-4DFD-85FE-E588EBD547E1}" presName="childText" presStyleLbl="bgAcc1" presStyleIdx="11" presStyleCnt="16" custScaleX="150920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78D5D02E-3E60-492D-9C4A-389852192E7B}" type="pres">
      <dgm:prSet presAssocID="{F12CB837-F2F1-45DE-950C-1271D82B9AB8}" presName="Name13" presStyleLbl="parChTrans1D2" presStyleIdx="12" presStyleCnt="16"/>
      <dgm:spPr/>
      <dgm:t>
        <a:bodyPr/>
        <a:lstStyle/>
        <a:p>
          <a:endParaRPr lang="ru-RU"/>
        </a:p>
      </dgm:t>
    </dgm:pt>
    <dgm:pt modelId="{78922920-9D7B-442E-B45C-AA05402BFA65}" type="pres">
      <dgm:prSet presAssocID="{6513FCB6-B69E-43F0-8702-B7C214D0B582}" presName="childText" presStyleLbl="bgAcc1" presStyleIdx="12" presStyleCnt="16" custScaleX="170961" custScaleY="244544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A3B5BC42-1EE2-4005-87E7-7E528F5C7999}" type="pres">
      <dgm:prSet presAssocID="{FDFECD67-6352-4537-8C92-3E67AB8A4CFC}" presName="root" presStyleCnt="0"/>
      <dgm:spPr/>
    </dgm:pt>
    <dgm:pt modelId="{79A6C8BA-0FAE-4E3E-8B4B-9CE3D66D70FB}" type="pres">
      <dgm:prSet presAssocID="{FDFECD67-6352-4537-8C92-3E67AB8A4CFC}" presName="rootComposite" presStyleCnt="0"/>
      <dgm:spPr/>
    </dgm:pt>
    <dgm:pt modelId="{E9CF951A-015A-42C2-B729-C54F71C9812C}" type="pres">
      <dgm:prSet presAssocID="{FDFECD67-6352-4537-8C92-3E67AB8A4CFC}" presName="rootText" presStyleLbl="node1" presStyleIdx="3" presStyleCnt="4"/>
      <dgm:spPr/>
      <dgm:t>
        <a:bodyPr/>
        <a:lstStyle/>
        <a:p>
          <a:endParaRPr lang="ru-RU"/>
        </a:p>
      </dgm:t>
    </dgm:pt>
    <dgm:pt modelId="{68375EB6-52AC-4E4A-8176-F73D5AE79A6E}" type="pres">
      <dgm:prSet presAssocID="{FDFECD67-6352-4537-8C92-3E67AB8A4CFC}" presName="rootConnector" presStyleLbl="node1" presStyleIdx="3" presStyleCnt="4"/>
      <dgm:spPr/>
      <dgm:t>
        <a:bodyPr/>
        <a:lstStyle/>
        <a:p>
          <a:endParaRPr lang="ru-RU"/>
        </a:p>
      </dgm:t>
    </dgm:pt>
    <dgm:pt modelId="{F3662717-A4AB-4F34-B427-5902F045974A}" type="pres">
      <dgm:prSet presAssocID="{FDFECD67-6352-4537-8C92-3E67AB8A4CFC}" presName="childShape" presStyleCnt="0"/>
      <dgm:spPr/>
    </dgm:pt>
    <dgm:pt modelId="{81406091-65EB-4AC1-A05B-F06BAFE69E27}" type="pres">
      <dgm:prSet presAssocID="{5F47FCDE-3823-4D8B-A8F2-AA5EA4F7053C}" presName="Name13" presStyleLbl="parChTrans1D2" presStyleIdx="13" presStyleCnt="16"/>
      <dgm:spPr/>
      <dgm:t>
        <a:bodyPr/>
        <a:lstStyle/>
        <a:p>
          <a:endParaRPr lang="ru-RU"/>
        </a:p>
      </dgm:t>
    </dgm:pt>
    <dgm:pt modelId="{E7330EFB-51F4-47FA-A274-7E911E052F80}" type="pres">
      <dgm:prSet presAssocID="{30B64685-F119-4286-8C79-A864CF731EE3}" presName="childText" presStyleLbl="bgAcc1" presStyleIdx="13" presStyleCnt="16" custScaleX="171644" custScaleY="198843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49592B3C-46B4-41B9-9313-1BCCBF58A51B}" type="pres">
      <dgm:prSet presAssocID="{9DC2002C-8BAE-4ADD-96C7-6181DE2ECDBC}" presName="Name13" presStyleLbl="parChTrans1D2" presStyleIdx="14" presStyleCnt="16"/>
      <dgm:spPr/>
      <dgm:t>
        <a:bodyPr/>
        <a:lstStyle/>
        <a:p>
          <a:endParaRPr lang="ru-RU"/>
        </a:p>
      </dgm:t>
    </dgm:pt>
    <dgm:pt modelId="{993DEC5E-F04E-4017-87BC-178301EC2DDB}" type="pres">
      <dgm:prSet presAssocID="{1F0E8156-970A-472B-BEB9-25B319404EB9}" presName="childText" presStyleLbl="bgAcc1" presStyleIdx="14" presStyleCnt="16" custScaleX="171644" custScaleY="174132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  <dgm:pt modelId="{1091EC91-C14D-42E8-BF2C-DF282E601CD4}" type="pres">
      <dgm:prSet presAssocID="{EB253B29-F800-4782-9620-9EC839F31500}" presName="Name13" presStyleLbl="parChTrans1D2" presStyleIdx="15" presStyleCnt="16"/>
      <dgm:spPr/>
      <dgm:t>
        <a:bodyPr/>
        <a:lstStyle/>
        <a:p>
          <a:endParaRPr lang="ru-RU"/>
        </a:p>
      </dgm:t>
    </dgm:pt>
    <dgm:pt modelId="{952DAEB0-F8FA-4E35-A7BB-7B62D6BC65B2}" type="pres">
      <dgm:prSet presAssocID="{2FFFF185-086F-4BF8-9B19-5A12276507B1}" presName="childText" presStyleLbl="bgAcc1" presStyleIdx="15" presStyleCnt="16" custScaleX="163489" custScaleY="162065" custLinFactNeighborX="8191" custLinFactNeighborY="-4876">
        <dgm:presLayoutVars>
          <dgm:bulletEnabled val="1"/>
        </dgm:presLayoutVars>
      </dgm:prSet>
      <dgm:spPr/>
      <dgm:t>
        <a:bodyPr/>
        <a:lstStyle/>
        <a:p>
          <a:endParaRPr lang="ru-RU"/>
        </a:p>
      </dgm:t>
    </dgm:pt>
  </dgm:ptLst>
  <dgm:cxnLst>
    <dgm:cxn modelId="{B84C6320-2071-4153-A26C-F89792BEF269}" type="presOf" srcId="{EB253B29-F800-4782-9620-9EC839F31500}" destId="{1091EC91-C14D-42E8-BF2C-DF282E601CD4}" srcOrd="0" destOrd="0" presId="urn:microsoft.com/office/officeart/2005/8/layout/hierarchy3"/>
    <dgm:cxn modelId="{91FD6B96-8C9C-44CE-B1C4-D83AC8E0E744}" type="presOf" srcId="{E44AD857-0F4E-4366-B694-01CB349C02A6}" destId="{C1579B02-2BCF-42BF-B4A1-5CBA389700A9}" srcOrd="0" destOrd="0" presId="urn:microsoft.com/office/officeart/2005/8/layout/hierarchy3"/>
    <dgm:cxn modelId="{BA321911-5437-4FFE-97E6-CAA962DB1AC0}" type="presOf" srcId="{FDFECD67-6352-4537-8C92-3E67AB8A4CFC}" destId="{68375EB6-52AC-4E4A-8176-F73D5AE79A6E}" srcOrd="1" destOrd="0" presId="urn:microsoft.com/office/officeart/2005/8/layout/hierarchy3"/>
    <dgm:cxn modelId="{002231D0-514E-4073-9BB4-72711220060B}" srcId="{FDFECD67-6352-4537-8C92-3E67AB8A4CFC}" destId="{1F0E8156-970A-472B-BEB9-25B319404EB9}" srcOrd="1" destOrd="0" parTransId="{9DC2002C-8BAE-4ADD-96C7-6181DE2ECDBC}" sibTransId="{5737F34E-1B5D-41D2-96F0-8C82CB881DB1}"/>
    <dgm:cxn modelId="{57A25B22-7C01-4400-9393-4E359F30D146}" type="presOf" srcId="{9DC2002C-8BAE-4ADD-96C7-6181DE2ECDBC}" destId="{49592B3C-46B4-41B9-9313-1BCCBF58A51B}" srcOrd="0" destOrd="0" presId="urn:microsoft.com/office/officeart/2005/8/layout/hierarchy3"/>
    <dgm:cxn modelId="{5F44B32E-87B9-461A-82FD-A860CFD7E9E8}" srcId="{892A7DC9-82F0-4EAA-8B49-7352B4BB3923}" destId="{417ED8D3-761C-4C62-BF74-0917E1050EB0}" srcOrd="1" destOrd="0" parTransId="{A9E40A46-6919-4B97-B434-B012E6877A57}" sibTransId="{DF3F009A-5D9B-4343-840E-24E519E00DAD}"/>
    <dgm:cxn modelId="{00ED75C0-B661-4952-9408-01314874E1B9}" type="presOf" srcId="{F12CB837-F2F1-45DE-950C-1271D82B9AB8}" destId="{78D5D02E-3E60-492D-9C4A-389852192E7B}" srcOrd="0" destOrd="0" presId="urn:microsoft.com/office/officeart/2005/8/layout/hierarchy3"/>
    <dgm:cxn modelId="{A74BD8C9-6082-44F1-8FE3-4C98F029B241}" srcId="{9212EDCB-DA5F-49D0-8C32-2C3A3CA5DC1C}" destId="{FC8D8F9D-3348-4F91-BFE7-4C99F5F08644}" srcOrd="5" destOrd="0" parTransId="{2CF7993A-FB45-4DFD-9A7D-33C914A7C954}" sibTransId="{A9E1E687-C8D2-48D1-B861-1117B2A9D7FD}"/>
    <dgm:cxn modelId="{0965F72B-1811-446B-AF29-C605ACAE8D9D}" type="presOf" srcId="{892A7DC9-82F0-4EAA-8B49-7352B4BB3923}" destId="{67EB3357-EFAE-4D25-98AC-7756642CB0ED}" srcOrd="0" destOrd="0" presId="urn:microsoft.com/office/officeart/2005/8/layout/hierarchy3"/>
    <dgm:cxn modelId="{EF83696B-3964-4A26-8174-D7393956D76B}" type="presOf" srcId="{6D08711D-60FD-4624-B3A7-83BCCB2E1B94}" destId="{6F4D4C03-B99E-4908-BA2F-0F3570839037}" srcOrd="0" destOrd="0" presId="urn:microsoft.com/office/officeart/2005/8/layout/hierarchy3"/>
    <dgm:cxn modelId="{398D839A-D36B-41AB-A158-19B96FE6719A}" srcId="{9212EDCB-DA5F-49D0-8C32-2C3A3CA5DC1C}" destId="{1D229A88-DA48-43CB-B0BF-F8CC2BB2A622}" srcOrd="4" destOrd="0" parTransId="{F9DEF0E3-8F44-4244-ADDC-6ACD7EA281DF}" sibTransId="{BEDED438-2452-4405-AAAF-DCFB19B6A969}"/>
    <dgm:cxn modelId="{98F59782-3EEE-4301-8876-6CB880EB5A35}" type="presOf" srcId="{BDFEA4C0-62AA-4A6C-AF01-A52612EE8515}" destId="{68009D4A-B076-4377-803E-5B4663F07A90}" srcOrd="0" destOrd="0" presId="urn:microsoft.com/office/officeart/2005/8/layout/hierarchy3"/>
    <dgm:cxn modelId="{A629E5A3-FB71-4A6B-920B-C5CB37B4DC09}" srcId="{FDFECD67-6352-4537-8C92-3E67AB8A4CFC}" destId="{30B64685-F119-4286-8C79-A864CF731EE3}" srcOrd="0" destOrd="0" parTransId="{5F47FCDE-3823-4D8B-A8F2-AA5EA4F7053C}" sibTransId="{122DA19A-E220-4F5D-AF89-FA314CB99C0D}"/>
    <dgm:cxn modelId="{A8121C82-0749-4FFB-9B20-CDB810031E8B}" type="presOf" srcId="{A9E40A46-6919-4B97-B434-B012E6877A57}" destId="{0D6FB13B-D4D9-48F4-8243-0D0C75AB3465}" srcOrd="0" destOrd="0" presId="urn:microsoft.com/office/officeart/2005/8/layout/hierarchy3"/>
    <dgm:cxn modelId="{30C86C04-41CF-46D9-B78C-D5CC226B658C}" srcId="{4AAD4C78-E338-4A4C-A366-A1AE471998E0}" destId="{892A7DC9-82F0-4EAA-8B49-7352B4BB3923}" srcOrd="1" destOrd="0" parTransId="{2A47A716-A2D7-4F8E-91CC-368FBEEEF63C}" sibTransId="{F1F000EE-6493-4664-828D-A7918A09A3CE}"/>
    <dgm:cxn modelId="{14D63CDA-1732-46D8-AB4D-656219187969}" srcId="{9212EDCB-DA5F-49D0-8C32-2C3A3CA5DC1C}" destId="{83E879CC-C2CE-4995-A8EF-EC6A1E79D04E}" srcOrd="6" destOrd="0" parTransId="{7E237679-2D3E-4E2D-9215-CDBDAE611697}" sibTransId="{8FCA6D2E-36B1-421D-9D86-63B3BAE7D439}"/>
    <dgm:cxn modelId="{782682B7-1179-409A-89F2-AB37B54A8518}" type="presOf" srcId="{9DC51BFD-2C3D-429E-BEFE-072E1D72AA56}" destId="{B9B8768B-81A3-43F9-99F8-873B9A1D9AA8}" srcOrd="0" destOrd="0" presId="urn:microsoft.com/office/officeart/2005/8/layout/hierarchy3"/>
    <dgm:cxn modelId="{EC26AD7E-FA76-408D-A7B7-538700D74D9D}" type="presOf" srcId="{C69D2490-B462-40AC-A846-0EC87C6EDAEE}" destId="{63CAB1E4-2162-42CD-95B7-1B6A31A657CB}" srcOrd="0" destOrd="0" presId="urn:microsoft.com/office/officeart/2005/8/layout/hierarchy3"/>
    <dgm:cxn modelId="{300B397D-B3AA-47E5-BA87-84AB0F5641F5}" srcId="{4AAD4C78-E338-4A4C-A366-A1AE471998E0}" destId="{08713693-DF15-46E1-B7B2-2CA96DF03B00}" srcOrd="2" destOrd="0" parTransId="{223FABF5-A333-46CC-A922-17EBF7187222}" sibTransId="{489F1B0B-01EE-4490-A8B4-64A2EA935FAC}"/>
    <dgm:cxn modelId="{2033A4C2-C7BB-49CA-8B1D-EE63F4A36D5A}" srcId="{08713693-DF15-46E1-B7B2-2CA96DF03B00}" destId="{6513FCB6-B69E-43F0-8702-B7C214D0B582}" srcOrd="2" destOrd="0" parTransId="{F12CB837-F2F1-45DE-950C-1271D82B9AB8}" sibTransId="{CED4FB59-02DF-4C01-A203-8AF071487915}"/>
    <dgm:cxn modelId="{3FE0866E-C332-4302-A93B-229B6CE8EAAC}" srcId="{4AAD4C78-E338-4A4C-A366-A1AE471998E0}" destId="{FDFECD67-6352-4537-8C92-3E67AB8A4CFC}" srcOrd="3" destOrd="0" parTransId="{6B4360A1-C7B1-4CD7-A7C6-5E217AF01439}" sibTransId="{5D11BB9B-DB34-44B1-B36E-FECD60DACC7F}"/>
    <dgm:cxn modelId="{04D20E0A-6955-4C45-9FAD-49B992B24CD6}" srcId="{9212EDCB-DA5F-49D0-8C32-2C3A3CA5DC1C}" destId="{30AD2A8F-54C4-40A2-8390-8E9BD48FA18D}" srcOrd="0" destOrd="0" parTransId="{4F4A9759-C4B6-4230-A4A2-A27F40C92343}" sibTransId="{763213A2-7DE0-4BE3-A263-2CC1651A37E6}"/>
    <dgm:cxn modelId="{67F4331E-FD69-48B9-8C0C-B0501C7510E9}" type="presOf" srcId="{91A70912-1590-4B81-B801-9E0B872778CA}" destId="{F548692F-395D-4A32-A550-3946DC6A43C3}" srcOrd="0" destOrd="0" presId="urn:microsoft.com/office/officeart/2005/8/layout/hierarchy3"/>
    <dgm:cxn modelId="{AE15B149-4E27-467B-A806-FDEF30DAF58E}" type="presOf" srcId="{FC8D8F9D-3348-4F91-BFE7-4C99F5F08644}" destId="{A28DDEE4-2318-408F-A8D8-F33E0D871752}" srcOrd="0" destOrd="0" presId="urn:microsoft.com/office/officeart/2005/8/layout/hierarchy3"/>
    <dgm:cxn modelId="{CC5F3096-D16B-4551-B973-D32D6FB17C6D}" srcId="{9212EDCB-DA5F-49D0-8C32-2C3A3CA5DC1C}" destId="{C98D547C-04CD-4994-A022-80B6AEBF719E}" srcOrd="3" destOrd="0" parTransId="{91A70912-1590-4B81-B801-9E0B872778CA}" sibTransId="{791786CF-41C0-4507-8479-11B5C56289B1}"/>
    <dgm:cxn modelId="{DB47B8D9-9681-4975-BFAD-BA3A39B04520}" type="presOf" srcId="{417ED8D3-761C-4C62-BF74-0917E1050EB0}" destId="{74CB2212-71E4-4F90-AC1F-686CAA849D91}" srcOrd="0" destOrd="0" presId="urn:microsoft.com/office/officeart/2005/8/layout/hierarchy3"/>
    <dgm:cxn modelId="{0EBAD515-9C35-4D1E-8DB3-A10D4B589931}" type="presOf" srcId="{6513FCB6-B69E-43F0-8702-B7C214D0B582}" destId="{78922920-9D7B-442E-B45C-AA05402BFA65}" srcOrd="0" destOrd="0" presId="urn:microsoft.com/office/officeart/2005/8/layout/hierarchy3"/>
    <dgm:cxn modelId="{13B9D738-F3BF-4B56-954F-46B8CE9BCB9B}" type="presOf" srcId="{1F0E8156-970A-472B-BEB9-25B319404EB9}" destId="{993DEC5E-F04E-4017-87BC-178301EC2DDB}" srcOrd="0" destOrd="0" presId="urn:microsoft.com/office/officeart/2005/8/layout/hierarchy3"/>
    <dgm:cxn modelId="{5D73853A-1CA2-456D-AC6F-4D9B09C5C555}" type="presOf" srcId="{28C27DD3-79B6-455B-8A31-CA36FA709CEE}" destId="{B264FBD5-F45C-4652-8D73-23C67290B057}" srcOrd="0" destOrd="0" presId="urn:microsoft.com/office/officeart/2005/8/layout/hierarchy3"/>
    <dgm:cxn modelId="{DCF265F6-78E4-450C-9676-A68BC4581414}" type="presOf" srcId="{4F4A9759-C4B6-4230-A4A2-A27F40C92343}" destId="{9E3A395B-86A3-4243-ABD8-4E16EC77BE57}" srcOrd="0" destOrd="0" presId="urn:microsoft.com/office/officeart/2005/8/layout/hierarchy3"/>
    <dgm:cxn modelId="{A008869C-B090-4EAF-928C-6130A978429B}" type="presOf" srcId="{5F47FCDE-3823-4D8B-A8F2-AA5EA4F7053C}" destId="{81406091-65EB-4AC1-A05B-F06BAFE69E27}" srcOrd="0" destOrd="0" presId="urn:microsoft.com/office/officeart/2005/8/layout/hierarchy3"/>
    <dgm:cxn modelId="{017245FA-6110-45CA-BE87-C496AD0AF790}" type="presOf" srcId="{B3336CAF-EDBB-4517-AA4D-D739D9DC0978}" destId="{37CA5774-D738-4F36-839E-742BCB4F08F0}" srcOrd="0" destOrd="0" presId="urn:microsoft.com/office/officeart/2005/8/layout/hierarchy3"/>
    <dgm:cxn modelId="{4FA48AE3-ABAB-4779-8A3D-8481A7D98A2B}" srcId="{08713693-DF15-46E1-B7B2-2CA96DF03B00}" destId="{C67443E9-00E5-4DFD-85FE-E588EBD547E1}" srcOrd="1" destOrd="0" parTransId="{9117B2CA-8904-4FDD-9E69-841446C3EFE4}" sibTransId="{857B4259-8E01-4596-8ADA-0FC95E7A964D}"/>
    <dgm:cxn modelId="{84BB0915-3375-4E18-8E37-2B33B4F76672}" type="presOf" srcId="{C67443E9-00E5-4DFD-85FE-E588EBD547E1}" destId="{3101F697-EB87-402D-9950-AB345022D178}" srcOrd="0" destOrd="0" presId="urn:microsoft.com/office/officeart/2005/8/layout/hierarchy3"/>
    <dgm:cxn modelId="{D298F3CB-EB50-498A-8134-9FF9B9E4517E}" type="presOf" srcId="{4AAD4C78-E338-4A4C-A366-A1AE471998E0}" destId="{9B70C383-8EEF-425B-AC25-17BFA4E4239B}" srcOrd="0" destOrd="0" presId="urn:microsoft.com/office/officeart/2005/8/layout/hierarchy3"/>
    <dgm:cxn modelId="{5BC1847B-4021-43FC-BA69-8627152F37FD}" type="presOf" srcId="{9117B2CA-8904-4FDD-9E69-841446C3EFE4}" destId="{ABA07021-103A-4210-B417-ABACE7C82253}" srcOrd="0" destOrd="0" presId="urn:microsoft.com/office/officeart/2005/8/layout/hierarchy3"/>
    <dgm:cxn modelId="{E6E45042-B0B5-40B7-B26C-214BB0149816}" srcId="{9212EDCB-DA5F-49D0-8C32-2C3A3CA5DC1C}" destId="{28C27DD3-79B6-455B-8A31-CA36FA709CEE}" srcOrd="2" destOrd="0" parTransId="{BDFEA4C0-62AA-4A6C-AF01-A52612EE8515}" sibTransId="{6BD92CC5-83B2-42F4-AF76-D5580B3CD9C1}"/>
    <dgm:cxn modelId="{9E33E9DE-F2FB-498B-B026-877A242140A5}" type="presOf" srcId="{7209A81D-37DE-4ACD-86E2-5C75CAB43D91}" destId="{BB5F9D50-9B07-41D0-8EB0-2CFC5747552B}" srcOrd="0" destOrd="0" presId="urn:microsoft.com/office/officeart/2005/8/layout/hierarchy3"/>
    <dgm:cxn modelId="{DFFB164B-10AD-436A-A6F8-E99A1FE7364C}" type="presOf" srcId="{83E879CC-C2CE-4995-A8EF-EC6A1E79D04E}" destId="{EA8EDC6A-2664-489D-835F-CA4657AFF1AD}" srcOrd="0" destOrd="0" presId="urn:microsoft.com/office/officeart/2005/8/layout/hierarchy3"/>
    <dgm:cxn modelId="{E5084A67-30A7-4CF2-A417-89F5E71CC1CB}" type="presOf" srcId="{08713693-DF15-46E1-B7B2-2CA96DF03B00}" destId="{05BB0C80-3C2E-47DF-A361-09C6E5844EA2}" srcOrd="0" destOrd="0" presId="urn:microsoft.com/office/officeart/2005/8/layout/hierarchy3"/>
    <dgm:cxn modelId="{560A1357-DEFB-4109-B3DA-E0BF7A5EBD59}" srcId="{08713693-DF15-46E1-B7B2-2CA96DF03B00}" destId="{9DC51BFD-2C3D-429E-BEFE-072E1D72AA56}" srcOrd="0" destOrd="0" parTransId="{E44AD857-0F4E-4366-B694-01CB349C02A6}" sibTransId="{6CE28FA9-275D-4199-8712-2D1D11DCA4E9}"/>
    <dgm:cxn modelId="{8FBDC6A1-B841-45D9-9A3C-BA3BEE8D181C}" srcId="{FDFECD67-6352-4537-8C92-3E67AB8A4CFC}" destId="{2FFFF185-086F-4BF8-9B19-5A12276507B1}" srcOrd="2" destOrd="0" parTransId="{EB253B29-F800-4782-9620-9EC839F31500}" sibTransId="{9DFAECCC-B46D-43E3-8C77-881F11AF543C}"/>
    <dgm:cxn modelId="{EC998827-B330-40A7-925D-2E0CB56A8536}" type="presOf" srcId="{7E237679-2D3E-4E2D-9215-CDBDAE611697}" destId="{BD316B8A-4708-4A50-B856-45BB44B206BB}" srcOrd="0" destOrd="0" presId="urn:microsoft.com/office/officeart/2005/8/layout/hierarchy3"/>
    <dgm:cxn modelId="{14181E56-149A-42A8-992F-897DD48CCFDA}" type="presOf" srcId="{08713693-DF15-46E1-B7B2-2CA96DF03B00}" destId="{DCD2AE87-2A2F-4BE7-B1FA-C82EF02030B9}" srcOrd="1" destOrd="0" presId="urn:microsoft.com/office/officeart/2005/8/layout/hierarchy3"/>
    <dgm:cxn modelId="{AB7500B0-FE7B-46EE-85A4-9685C5C56FC5}" type="presOf" srcId="{9212EDCB-DA5F-49D0-8C32-2C3A3CA5DC1C}" destId="{6C5AC446-94D8-408F-B7FF-D377A6099D91}" srcOrd="0" destOrd="0" presId="urn:microsoft.com/office/officeart/2005/8/layout/hierarchy3"/>
    <dgm:cxn modelId="{90FC06D9-CB5A-40F2-BE37-2E076038C8A0}" type="presOf" srcId="{76EFEFB5-9701-47AE-B9F5-35DDA8889D08}" destId="{4B620992-102E-413B-9E4B-CF4F52AB1153}" srcOrd="0" destOrd="0" presId="urn:microsoft.com/office/officeart/2005/8/layout/hierarchy3"/>
    <dgm:cxn modelId="{F5AEAF96-3444-4AA9-B974-E34CDB420C62}" type="presOf" srcId="{2FFFF185-086F-4BF8-9B19-5A12276507B1}" destId="{952DAEB0-F8FA-4E35-A7BB-7B62D6BC65B2}" srcOrd="0" destOrd="0" presId="urn:microsoft.com/office/officeart/2005/8/layout/hierarchy3"/>
    <dgm:cxn modelId="{7879BCA3-3DF3-463A-9F45-9FDAFEA37858}" type="presOf" srcId="{30AD2A8F-54C4-40A2-8390-8E9BD48FA18D}" destId="{98BD039D-75DA-4674-8CC0-53C984795B38}" srcOrd="0" destOrd="0" presId="urn:microsoft.com/office/officeart/2005/8/layout/hierarchy3"/>
    <dgm:cxn modelId="{BFB151EA-9719-4DF2-B07D-6CFDFA1223FB}" srcId="{892A7DC9-82F0-4EAA-8B49-7352B4BB3923}" destId="{76EFEFB5-9701-47AE-B9F5-35DDA8889D08}" srcOrd="0" destOrd="0" parTransId="{EF3E31FC-74FD-46C7-8C71-C89CF2C739C7}" sibTransId="{49BF81FE-6604-40C0-8DDC-7C034D77ACC8}"/>
    <dgm:cxn modelId="{2E7F304F-DEFD-413D-BC31-ABB48B1C0E88}" type="presOf" srcId="{892A7DC9-82F0-4EAA-8B49-7352B4BB3923}" destId="{F3F79289-6DF5-4DA6-B76B-26E3C92363CE}" srcOrd="1" destOrd="0" presId="urn:microsoft.com/office/officeart/2005/8/layout/hierarchy3"/>
    <dgm:cxn modelId="{8E9C8957-FA43-49EC-91FA-FF2AC8FE2CC4}" type="presOf" srcId="{FDFECD67-6352-4537-8C92-3E67AB8A4CFC}" destId="{E9CF951A-015A-42C2-B729-C54F71C9812C}" srcOrd="0" destOrd="0" presId="urn:microsoft.com/office/officeart/2005/8/layout/hierarchy3"/>
    <dgm:cxn modelId="{AAEF0A8E-2272-4079-9084-175CE9B02143}" srcId="{4AAD4C78-E338-4A4C-A366-A1AE471998E0}" destId="{9212EDCB-DA5F-49D0-8C32-2C3A3CA5DC1C}" srcOrd="0" destOrd="0" parTransId="{9A435119-8975-44A3-822E-BE0C7D5A8B13}" sibTransId="{258C2F67-877E-4C61-8BC3-6FC7BE59BD36}"/>
    <dgm:cxn modelId="{65F7DE77-B2CF-40C8-B08A-8A6AF88C8FEA}" type="presOf" srcId="{1D229A88-DA48-43CB-B0BF-F8CC2BB2A622}" destId="{362A6D2B-D46C-4198-99A4-16CE1552E89E}" srcOrd="0" destOrd="0" presId="urn:microsoft.com/office/officeart/2005/8/layout/hierarchy3"/>
    <dgm:cxn modelId="{57876949-C5CC-43D4-A78E-FBA8E48556CB}" type="presOf" srcId="{F9DEF0E3-8F44-4244-ADDC-6ACD7EA281DF}" destId="{454262F4-A29F-4989-B4BA-B5F50DB22F60}" srcOrd="0" destOrd="0" presId="urn:microsoft.com/office/officeart/2005/8/layout/hierarchy3"/>
    <dgm:cxn modelId="{C2B5D45D-5640-4760-8FF1-D4C39C9F44B3}" type="presOf" srcId="{2CF7993A-FB45-4DFD-9A7D-33C914A7C954}" destId="{24AE654A-0F6B-4E6A-8760-433BFEC4F7B7}" srcOrd="0" destOrd="0" presId="urn:microsoft.com/office/officeart/2005/8/layout/hierarchy3"/>
    <dgm:cxn modelId="{FB07BDA8-0B92-4B2E-A94B-C48F77E0758A}" type="presOf" srcId="{C98D547C-04CD-4994-A022-80B6AEBF719E}" destId="{3FF9617D-78B0-4E96-8751-8AA1A0C2A383}" srcOrd="0" destOrd="0" presId="urn:microsoft.com/office/officeart/2005/8/layout/hierarchy3"/>
    <dgm:cxn modelId="{9C8BA273-2392-4C3B-96F3-376C31D2A40E}" type="presOf" srcId="{30B64685-F119-4286-8C79-A864CF731EE3}" destId="{E7330EFB-51F4-47FA-A274-7E911E052F80}" srcOrd="0" destOrd="0" presId="urn:microsoft.com/office/officeart/2005/8/layout/hierarchy3"/>
    <dgm:cxn modelId="{442214B0-CEC4-4D57-9D38-4DF8AECCB6D5}" srcId="{9212EDCB-DA5F-49D0-8C32-2C3A3CA5DC1C}" destId="{B3336CAF-EDBB-4517-AA4D-D739D9DC0978}" srcOrd="1" destOrd="0" parTransId="{6D08711D-60FD-4624-B3A7-83BCCB2E1B94}" sibTransId="{09556E36-5C35-4077-9A0E-A4ACD7CF0EC2}"/>
    <dgm:cxn modelId="{5911DFF4-A96D-4FEA-A14C-DFEF17932EAA}" srcId="{892A7DC9-82F0-4EAA-8B49-7352B4BB3923}" destId="{C69D2490-B462-40AC-A846-0EC87C6EDAEE}" srcOrd="2" destOrd="0" parTransId="{7209A81D-37DE-4ACD-86E2-5C75CAB43D91}" sibTransId="{EC8B9733-B0A9-4968-84E8-35741C85734B}"/>
    <dgm:cxn modelId="{A76E345F-3847-4414-908C-629C8E321EE3}" type="presOf" srcId="{9212EDCB-DA5F-49D0-8C32-2C3A3CA5DC1C}" destId="{79181565-2771-4162-A1C8-D6D660DC4B04}" srcOrd="1" destOrd="0" presId="urn:microsoft.com/office/officeart/2005/8/layout/hierarchy3"/>
    <dgm:cxn modelId="{70D61DF8-C39F-4F36-84C6-F7D0D1EFC680}" type="presOf" srcId="{EF3E31FC-74FD-46C7-8C71-C89CF2C739C7}" destId="{9414738A-361B-484F-B911-8C06F0322386}" srcOrd="0" destOrd="0" presId="urn:microsoft.com/office/officeart/2005/8/layout/hierarchy3"/>
    <dgm:cxn modelId="{CEF6953C-061D-486B-BDA5-F530CD41AE4D}" type="presParOf" srcId="{9B70C383-8EEF-425B-AC25-17BFA4E4239B}" destId="{2525C39B-8077-4344-A2B3-D096EAB5C8D5}" srcOrd="0" destOrd="0" presId="urn:microsoft.com/office/officeart/2005/8/layout/hierarchy3"/>
    <dgm:cxn modelId="{CF1F3E46-61C1-447E-889E-E161C42288B7}" type="presParOf" srcId="{2525C39B-8077-4344-A2B3-D096EAB5C8D5}" destId="{CCF8C027-912D-45BA-B0F0-5893DB8486B0}" srcOrd="0" destOrd="0" presId="urn:microsoft.com/office/officeart/2005/8/layout/hierarchy3"/>
    <dgm:cxn modelId="{419DB3F9-F3F7-4240-89A5-CDEC4399C9F3}" type="presParOf" srcId="{CCF8C027-912D-45BA-B0F0-5893DB8486B0}" destId="{6C5AC446-94D8-408F-B7FF-D377A6099D91}" srcOrd="0" destOrd="0" presId="urn:microsoft.com/office/officeart/2005/8/layout/hierarchy3"/>
    <dgm:cxn modelId="{5ED1AD91-707F-4CC2-AFD4-2781B9536C6B}" type="presParOf" srcId="{CCF8C027-912D-45BA-B0F0-5893DB8486B0}" destId="{79181565-2771-4162-A1C8-D6D660DC4B04}" srcOrd="1" destOrd="0" presId="urn:microsoft.com/office/officeart/2005/8/layout/hierarchy3"/>
    <dgm:cxn modelId="{2C033EF7-20CE-40E3-ADA5-8A0FCD4550D0}" type="presParOf" srcId="{2525C39B-8077-4344-A2B3-D096EAB5C8D5}" destId="{DF598166-7557-4E7E-86EC-FABF9B43A5FB}" srcOrd="1" destOrd="0" presId="urn:microsoft.com/office/officeart/2005/8/layout/hierarchy3"/>
    <dgm:cxn modelId="{66ED394F-16AB-49E0-8876-7A0528BE1E1C}" type="presParOf" srcId="{DF598166-7557-4E7E-86EC-FABF9B43A5FB}" destId="{9E3A395B-86A3-4243-ABD8-4E16EC77BE57}" srcOrd="0" destOrd="0" presId="urn:microsoft.com/office/officeart/2005/8/layout/hierarchy3"/>
    <dgm:cxn modelId="{85A8B50F-4E0B-447D-BE72-5BEBE943A999}" type="presParOf" srcId="{DF598166-7557-4E7E-86EC-FABF9B43A5FB}" destId="{98BD039D-75DA-4674-8CC0-53C984795B38}" srcOrd="1" destOrd="0" presId="urn:microsoft.com/office/officeart/2005/8/layout/hierarchy3"/>
    <dgm:cxn modelId="{F80D8273-922A-462F-82A6-EB81D1BB9F78}" type="presParOf" srcId="{DF598166-7557-4E7E-86EC-FABF9B43A5FB}" destId="{6F4D4C03-B99E-4908-BA2F-0F3570839037}" srcOrd="2" destOrd="0" presId="urn:microsoft.com/office/officeart/2005/8/layout/hierarchy3"/>
    <dgm:cxn modelId="{5E133B13-F696-4BC9-AD94-789E2DE5AEC4}" type="presParOf" srcId="{DF598166-7557-4E7E-86EC-FABF9B43A5FB}" destId="{37CA5774-D738-4F36-839E-742BCB4F08F0}" srcOrd="3" destOrd="0" presId="urn:microsoft.com/office/officeart/2005/8/layout/hierarchy3"/>
    <dgm:cxn modelId="{20EBAA1A-5282-4038-94EC-C365DC7511F5}" type="presParOf" srcId="{DF598166-7557-4E7E-86EC-FABF9B43A5FB}" destId="{68009D4A-B076-4377-803E-5B4663F07A90}" srcOrd="4" destOrd="0" presId="urn:microsoft.com/office/officeart/2005/8/layout/hierarchy3"/>
    <dgm:cxn modelId="{38F99D18-7D0D-4B1A-A183-421F8A8089E4}" type="presParOf" srcId="{DF598166-7557-4E7E-86EC-FABF9B43A5FB}" destId="{B264FBD5-F45C-4652-8D73-23C67290B057}" srcOrd="5" destOrd="0" presId="urn:microsoft.com/office/officeart/2005/8/layout/hierarchy3"/>
    <dgm:cxn modelId="{A3747E64-299F-40B6-B8AE-98A07EDB98B0}" type="presParOf" srcId="{DF598166-7557-4E7E-86EC-FABF9B43A5FB}" destId="{F548692F-395D-4A32-A550-3946DC6A43C3}" srcOrd="6" destOrd="0" presId="urn:microsoft.com/office/officeart/2005/8/layout/hierarchy3"/>
    <dgm:cxn modelId="{CB044E0B-5003-4904-BC05-26A2899B1699}" type="presParOf" srcId="{DF598166-7557-4E7E-86EC-FABF9B43A5FB}" destId="{3FF9617D-78B0-4E96-8751-8AA1A0C2A383}" srcOrd="7" destOrd="0" presId="urn:microsoft.com/office/officeart/2005/8/layout/hierarchy3"/>
    <dgm:cxn modelId="{9741D4F4-7351-4AE4-98E4-4F34E0091BD2}" type="presParOf" srcId="{DF598166-7557-4E7E-86EC-FABF9B43A5FB}" destId="{454262F4-A29F-4989-B4BA-B5F50DB22F60}" srcOrd="8" destOrd="0" presId="urn:microsoft.com/office/officeart/2005/8/layout/hierarchy3"/>
    <dgm:cxn modelId="{0EE15D2F-51EA-4E6A-B975-87F02EC71AFB}" type="presParOf" srcId="{DF598166-7557-4E7E-86EC-FABF9B43A5FB}" destId="{362A6D2B-D46C-4198-99A4-16CE1552E89E}" srcOrd="9" destOrd="0" presId="urn:microsoft.com/office/officeart/2005/8/layout/hierarchy3"/>
    <dgm:cxn modelId="{5800EB80-2286-4D3F-8F9E-B6D150CCB72D}" type="presParOf" srcId="{DF598166-7557-4E7E-86EC-FABF9B43A5FB}" destId="{24AE654A-0F6B-4E6A-8760-433BFEC4F7B7}" srcOrd="10" destOrd="0" presId="urn:microsoft.com/office/officeart/2005/8/layout/hierarchy3"/>
    <dgm:cxn modelId="{C574DD32-B73F-4E8E-BBB3-6955B42FDBC8}" type="presParOf" srcId="{DF598166-7557-4E7E-86EC-FABF9B43A5FB}" destId="{A28DDEE4-2318-408F-A8D8-F33E0D871752}" srcOrd="11" destOrd="0" presId="urn:microsoft.com/office/officeart/2005/8/layout/hierarchy3"/>
    <dgm:cxn modelId="{002DE1EB-7A72-4477-98D4-625FC6C36E26}" type="presParOf" srcId="{DF598166-7557-4E7E-86EC-FABF9B43A5FB}" destId="{BD316B8A-4708-4A50-B856-45BB44B206BB}" srcOrd="12" destOrd="0" presId="urn:microsoft.com/office/officeart/2005/8/layout/hierarchy3"/>
    <dgm:cxn modelId="{58375264-96EB-4CEB-B0C4-ECBF7A6F480D}" type="presParOf" srcId="{DF598166-7557-4E7E-86EC-FABF9B43A5FB}" destId="{EA8EDC6A-2664-489D-835F-CA4657AFF1AD}" srcOrd="13" destOrd="0" presId="urn:microsoft.com/office/officeart/2005/8/layout/hierarchy3"/>
    <dgm:cxn modelId="{7D55A4F6-2FEB-4E8C-821F-82A2CCDC5B21}" type="presParOf" srcId="{9B70C383-8EEF-425B-AC25-17BFA4E4239B}" destId="{852023C3-3E59-4416-A135-C737C76BABD2}" srcOrd="1" destOrd="0" presId="urn:microsoft.com/office/officeart/2005/8/layout/hierarchy3"/>
    <dgm:cxn modelId="{54201401-D6D7-434B-A117-99A8A9622140}" type="presParOf" srcId="{852023C3-3E59-4416-A135-C737C76BABD2}" destId="{AE8E1801-8E6C-41DF-A9B0-8B9A816C1976}" srcOrd="0" destOrd="0" presId="urn:microsoft.com/office/officeart/2005/8/layout/hierarchy3"/>
    <dgm:cxn modelId="{D1E65C64-3888-440F-B95D-8B6642038FF4}" type="presParOf" srcId="{AE8E1801-8E6C-41DF-A9B0-8B9A816C1976}" destId="{67EB3357-EFAE-4D25-98AC-7756642CB0ED}" srcOrd="0" destOrd="0" presId="urn:microsoft.com/office/officeart/2005/8/layout/hierarchy3"/>
    <dgm:cxn modelId="{36AD818E-0D95-4187-9BC5-6FD7B8EF3458}" type="presParOf" srcId="{AE8E1801-8E6C-41DF-A9B0-8B9A816C1976}" destId="{F3F79289-6DF5-4DA6-B76B-26E3C92363CE}" srcOrd="1" destOrd="0" presId="urn:microsoft.com/office/officeart/2005/8/layout/hierarchy3"/>
    <dgm:cxn modelId="{AFD65107-3571-4574-AEE0-3DE9C242CC1D}" type="presParOf" srcId="{852023C3-3E59-4416-A135-C737C76BABD2}" destId="{A2EDBFAA-6247-4C68-A03A-57795DE67B6C}" srcOrd="1" destOrd="0" presId="urn:microsoft.com/office/officeart/2005/8/layout/hierarchy3"/>
    <dgm:cxn modelId="{565AF9F1-98DB-42A8-B321-484A05E794F9}" type="presParOf" srcId="{A2EDBFAA-6247-4C68-A03A-57795DE67B6C}" destId="{9414738A-361B-484F-B911-8C06F0322386}" srcOrd="0" destOrd="0" presId="urn:microsoft.com/office/officeart/2005/8/layout/hierarchy3"/>
    <dgm:cxn modelId="{7B613F51-A794-492E-9A71-D55454E268D2}" type="presParOf" srcId="{A2EDBFAA-6247-4C68-A03A-57795DE67B6C}" destId="{4B620992-102E-413B-9E4B-CF4F52AB1153}" srcOrd="1" destOrd="0" presId="urn:microsoft.com/office/officeart/2005/8/layout/hierarchy3"/>
    <dgm:cxn modelId="{BD1FD792-4025-493E-B7DE-783A062825F1}" type="presParOf" srcId="{A2EDBFAA-6247-4C68-A03A-57795DE67B6C}" destId="{0D6FB13B-D4D9-48F4-8243-0D0C75AB3465}" srcOrd="2" destOrd="0" presId="urn:microsoft.com/office/officeart/2005/8/layout/hierarchy3"/>
    <dgm:cxn modelId="{BABAA087-C220-4BBF-A780-8F5EA6888BD7}" type="presParOf" srcId="{A2EDBFAA-6247-4C68-A03A-57795DE67B6C}" destId="{74CB2212-71E4-4F90-AC1F-686CAA849D91}" srcOrd="3" destOrd="0" presId="urn:microsoft.com/office/officeart/2005/8/layout/hierarchy3"/>
    <dgm:cxn modelId="{D27FF8B1-F4DB-4DB4-AA51-66C715EAA047}" type="presParOf" srcId="{A2EDBFAA-6247-4C68-A03A-57795DE67B6C}" destId="{BB5F9D50-9B07-41D0-8EB0-2CFC5747552B}" srcOrd="4" destOrd="0" presId="urn:microsoft.com/office/officeart/2005/8/layout/hierarchy3"/>
    <dgm:cxn modelId="{08CF38E2-CC0C-4F99-9E13-15333D520E26}" type="presParOf" srcId="{A2EDBFAA-6247-4C68-A03A-57795DE67B6C}" destId="{63CAB1E4-2162-42CD-95B7-1B6A31A657CB}" srcOrd="5" destOrd="0" presId="urn:microsoft.com/office/officeart/2005/8/layout/hierarchy3"/>
    <dgm:cxn modelId="{F5F306BB-A4E6-4714-9D71-E2EBF15DE44B}" type="presParOf" srcId="{9B70C383-8EEF-425B-AC25-17BFA4E4239B}" destId="{A4AD2814-6820-4035-925E-25F24C4CFFAD}" srcOrd="2" destOrd="0" presId="urn:microsoft.com/office/officeart/2005/8/layout/hierarchy3"/>
    <dgm:cxn modelId="{1A9E893D-38D4-406A-8E70-5313C0B6EE8D}" type="presParOf" srcId="{A4AD2814-6820-4035-925E-25F24C4CFFAD}" destId="{30319190-7258-4040-841C-7A10F1A07F57}" srcOrd="0" destOrd="0" presId="urn:microsoft.com/office/officeart/2005/8/layout/hierarchy3"/>
    <dgm:cxn modelId="{8FE6D36B-40A1-4B35-AD2C-9E875BB26038}" type="presParOf" srcId="{30319190-7258-4040-841C-7A10F1A07F57}" destId="{05BB0C80-3C2E-47DF-A361-09C6E5844EA2}" srcOrd="0" destOrd="0" presId="urn:microsoft.com/office/officeart/2005/8/layout/hierarchy3"/>
    <dgm:cxn modelId="{B459EE34-29A4-43DA-AAB2-6BBC2233F545}" type="presParOf" srcId="{30319190-7258-4040-841C-7A10F1A07F57}" destId="{DCD2AE87-2A2F-4BE7-B1FA-C82EF02030B9}" srcOrd="1" destOrd="0" presId="urn:microsoft.com/office/officeart/2005/8/layout/hierarchy3"/>
    <dgm:cxn modelId="{A930C0C8-0BC0-4CBA-93FB-57A20663E201}" type="presParOf" srcId="{A4AD2814-6820-4035-925E-25F24C4CFFAD}" destId="{4F7822F5-28A9-45C6-9DB6-5EA5FA414818}" srcOrd="1" destOrd="0" presId="urn:microsoft.com/office/officeart/2005/8/layout/hierarchy3"/>
    <dgm:cxn modelId="{BD9DF972-1593-404B-B6C0-0FAD671DECEF}" type="presParOf" srcId="{4F7822F5-28A9-45C6-9DB6-5EA5FA414818}" destId="{C1579B02-2BCF-42BF-B4A1-5CBA389700A9}" srcOrd="0" destOrd="0" presId="urn:microsoft.com/office/officeart/2005/8/layout/hierarchy3"/>
    <dgm:cxn modelId="{16152AEE-7291-4054-BD3A-4B58726E3378}" type="presParOf" srcId="{4F7822F5-28A9-45C6-9DB6-5EA5FA414818}" destId="{B9B8768B-81A3-43F9-99F8-873B9A1D9AA8}" srcOrd="1" destOrd="0" presId="urn:microsoft.com/office/officeart/2005/8/layout/hierarchy3"/>
    <dgm:cxn modelId="{5C0185A8-4919-492E-A307-19A9B34B7B5E}" type="presParOf" srcId="{4F7822F5-28A9-45C6-9DB6-5EA5FA414818}" destId="{ABA07021-103A-4210-B417-ABACE7C82253}" srcOrd="2" destOrd="0" presId="urn:microsoft.com/office/officeart/2005/8/layout/hierarchy3"/>
    <dgm:cxn modelId="{A830A3FA-EB3C-4DA4-9C38-B7B37E3EF36F}" type="presParOf" srcId="{4F7822F5-28A9-45C6-9DB6-5EA5FA414818}" destId="{3101F697-EB87-402D-9950-AB345022D178}" srcOrd="3" destOrd="0" presId="urn:microsoft.com/office/officeart/2005/8/layout/hierarchy3"/>
    <dgm:cxn modelId="{50F0F82A-A202-47E2-8F42-A57C99F4A3E1}" type="presParOf" srcId="{4F7822F5-28A9-45C6-9DB6-5EA5FA414818}" destId="{78D5D02E-3E60-492D-9C4A-389852192E7B}" srcOrd="4" destOrd="0" presId="urn:microsoft.com/office/officeart/2005/8/layout/hierarchy3"/>
    <dgm:cxn modelId="{CAFDB645-F652-4057-BD18-11D93006F43B}" type="presParOf" srcId="{4F7822F5-28A9-45C6-9DB6-5EA5FA414818}" destId="{78922920-9D7B-442E-B45C-AA05402BFA65}" srcOrd="5" destOrd="0" presId="urn:microsoft.com/office/officeart/2005/8/layout/hierarchy3"/>
    <dgm:cxn modelId="{47B6C3C3-CFA7-4D5C-B8FE-3AD9C3089AD0}" type="presParOf" srcId="{9B70C383-8EEF-425B-AC25-17BFA4E4239B}" destId="{A3B5BC42-1EE2-4005-87E7-7E528F5C7999}" srcOrd="3" destOrd="0" presId="urn:microsoft.com/office/officeart/2005/8/layout/hierarchy3"/>
    <dgm:cxn modelId="{604909D7-C874-473F-94AA-964D76345052}" type="presParOf" srcId="{A3B5BC42-1EE2-4005-87E7-7E528F5C7999}" destId="{79A6C8BA-0FAE-4E3E-8B4B-9CE3D66D70FB}" srcOrd="0" destOrd="0" presId="urn:microsoft.com/office/officeart/2005/8/layout/hierarchy3"/>
    <dgm:cxn modelId="{B690A64C-BB3E-4B35-A958-91685010E0A5}" type="presParOf" srcId="{79A6C8BA-0FAE-4E3E-8B4B-9CE3D66D70FB}" destId="{E9CF951A-015A-42C2-B729-C54F71C9812C}" srcOrd="0" destOrd="0" presId="urn:microsoft.com/office/officeart/2005/8/layout/hierarchy3"/>
    <dgm:cxn modelId="{A1E2B293-42CA-4E64-AB2C-7218AB93C587}" type="presParOf" srcId="{79A6C8BA-0FAE-4E3E-8B4B-9CE3D66D70FB}" destId="{68375EB6-52AC-4E4A-8176-F73D5AE79A6E}" srcOrd="1" destOrd="0" presId="urn:microsoft.com/office/officeart/2005/8/layout/hierarchy3"/>
    <dgm:cxn modelId="{0CCAC8F6-989E-45CF-8CC8-2254400A6FC7}" type="presParOf" srcId="{A3B5BC42-1EE2-4005-87E7-7E528F5C7999}" destId="{F3662717-A4AB-4F34-B427-5902F045974A}" srcOrd="1" destOrd="0" presId="urn:microsoft.com/office/officeart/2005/8/layout/hierarchy3"/>
    <dgm:cxn modelId="{13C66762-D374-4328-A6A7-A8B6DB2F9213}" type="presParOf" srcId="{F3662717-A4AB-4F34-B427-5902F045974A}" destId="{81406091-65EB-4AC1-A05B-F06BAFE69E27}" srcOrd="0" destOrd="0" presId="urn:microsoft.com/office/officeart/2005/8/layout/hierarchy3"/>
    <dgm:cxn modelId="{5382FDE6-6870-4AC6-B948-2231D0FB3A63}" type="presParOf" srcId="{F3662717-A4AB-4F34-B427-5902F045974A}" destId="{E7330EFB-51F4-47FA-A274-7E911E052F80}" srcOrd="1" destOrd="0" presId="urn:microsoft.com/office/officeart/2005/8/layout/hierarchy3"/>
    <dgm:cxn modelId="{0F466D47-98A2-4970-9FE7-7462A55D941A}" type="presParOf" srcId="{F3662717-A4AB-4F34-B427-5902F045974A}" destId="{49592B3C-46B4-41B9-9313-1BCCBF58A51B}" srcOrd="2" destOrd="0" presId="urn:microsoft.com/office/officeart/2005/8/layout/hierarchy3"/>
    <dgm:cxn modelId="{B5D46F0D-93C3-4F2C-B5CA-23A3867BF695}" type="presParOf" srcId="{F3662717-A4AB-4F34-B427-5902F045974A}" destId="{993DEC5E-F04E-4017-87BC-178301EC2DDB}" srcOrd="3" destOrd="0" presId="urn:microsoft.com/office/officeart/2005/8/layout/hierarchy3"/>
    <dgm:cxn modelId="{3C54B394-920D-437D-B332-49A428FA8D4E}" type="presParOf" srcId="{F3662717-A4AB-4F34-B427-5902F045974A}" destId="{1091EC91-C14D-42E8-BF2C-DF282E601CD4}" srcOrd="4" destOrd="0" presId="urn:microsoft.com/office/officeart/2005/8/layout/hierarchy3"/>
    <dgm:cxn modelId="{E0378FCD-973D-406F-BEF4-8739B1F02D27}" type="presParOf" srcId="{F3662717-A4AB-4F34-B427-5902F045974A}" destId="{952DAEB0-F8FA-4E35-A7BB-7B62D6BC65B2}" srcOrd="5" destOrd="0" presId="urn:microsoft.com/office/officeart/2005/8/layout/hierarchy3"/>
  </dgm:cxnLst>
  <dgm:bg/>
  <dgm:whole/>
</dgm:dataModel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0.02801</cdr:x>
      <cdr:y>0.05174</cdr:y>
    </cdr:from>
    <cdr:to>
      <cdr:x>0.14006</cdr:x>
      <cdr:y>0.06129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38125" y="247650"/>
          <a:ext cx="952500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200"/>
            <a:t>млн.рублей</a:t>
          </a:r>
        </a:p>
      </cdr:txBody>
    </cdr:sp>
  </cdr:relSizeAnchor>
  <cdr:relSizeAnchor xmlns:cdr="http://schemas.openxmlformats.org/drawingml/2006/chartDrawing">
    <cdr:from>
      <cdr:x>0.27344</cdr:x>
      <cdr:y>0.13044</cdr:y>
    </cdr:from>
    <cdr:to>
      <cdr:x>0.39844</cdr:x>
      <cdr:y>0.23913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2500297" y="428628"/>
          <a:ext cx="1143009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i="0" dirty="0"/>
            <a:t>= 1 105,0</a:t>
          </a:r>
        </a:p>
      </cdr:txBody>
    </cdr:sp>
  </cdr:relSizeAnchor>
  <cdr:relSizeAnchor xmlns:cdr="http://schemas.openxmlformats.org/drawingml/2006/chartDrawing">
    <cdr:from>
      <cdr:x>0.50644</cdr:x>
      <cdr:y>0.26087</cdr:y>
    </cdr:from>
    <cdr:to>
      <cdr:x>0.61848</cdr:x>
      <cdr:y>0.34783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4630887" y="857256"/>
          <a:ext cx="1024494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= 800,9</a:t>
          </a:r>
        </a:p>
      </cdr:txBody>
    </cdr:sp>
  </cdr:relSizeAnchor>
  <cdr:relSizeAnchor xmlns:cdr="http://schemas.openxmlformats.org/drawingml/2006/chartDrawing">
    <cdr:from>
      <cdr:x>0.72656</cdr:x>
      <cdr:y>0.26087</cdr:y>
    </cdr:from>
    <cdr:to>
      <cdr:x>0.83594</cdr:x>
      <cdr:y>0.36957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6643703" y="857256"/>
          <a:ext cx="1000131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= 761,6</a:t>
          </a:r>
        </a:p>
      </cdr:txBody>
    </cdr:sp>
  </cdr:relSizeAnchor>
  <cdr:relSizeAnchor xmlns:cdr="http://schemas.openxmlformats.org/drawingml/2006/chartDrawing">
    <cdr:from>
      <cdr:x>0.30469</cdr:x>
      <cdr:y>0.57711</cdr:y>
    </cdr:from>
    <cdr:to>
      <cdr:x>0.35156</cdr:x>
      <cdr:y>0.65218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2786050" y="1896454"/>
          <a:ext cx="428628" cy="24668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+</a:t>
          </a:r>
        </a:p>
      </cdr:txBody>
    </cdr:sp>
  </cdr:relSizeAnchor>
  <cdr:relSizeAnchor xmlns:cdr="http://schemas.openxmlformats.org/drawingml/2006/chartDrawing">
    <cdr:from>
      <cdr:x>0.3125</cdr:x>
      <cdr:y>0.41305</cdr:y>
    </cdr:from>
    <cdr:to>
      <cdr:x>0.33594</cdr:x>
      <cdr:y>0.5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2857488" y="1357322"/>
          <a:ext cx="214314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+</a:t>
          </a:r>
        </a:p>
      </cdr:txBody>
    </cdr:sp>
  </cdr:relSizeAnchor>
  <cdr:relSizeAnchor xmlns:cdr="http://schemas.openxmlformats.org/drawingml/2006/chartDrawing">
    <cdr:from>
      <cdr:x>0.52661</cdr:x>
      <cdr:y>0.56318</cdr:y>
    </cdr:from>
    <cdr:to>
      <cdr:x>0.57255</cdr:x>
      <cdr:y>0.63283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4476750" y="2695575"/>
          <a:ext cx="390525" cy="3333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0.52549</cdr:x>
      <cdr:y>0.56716</cdr:y>
    </cdr:from>
    <cdr:to>
      <cdr:x>0.57591</cdr:x>
      <cdr:y>0.63084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4467225" y="2714625"/>
          <a:ext cx="428625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endParaRPr lang="ru-RU" sz="1100"/>
        </a:p>
      </cdr:txBody>
    </cdr:sp>
  </cdr:relSizeAnchor>
  <cdr:relSizeAnchor xmlns:cdr="http://schemas.openxmlformats.org/drawingml/2006/chartDrawing">
    <cdr:from>
      <cdr:x>0.53333</cdr:x>
      <cdr:y>0.56716</cdr:y>
    </cdr:from>
    <cdr:to>
      <cdr:x>0.57927</cdr:x>
      <cdr:y>0.599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4533899" y="2714626"/>
          <a:ext cx="390525" cy="15239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+</a:t>
          </a:r>
        </a:p>
      </cdr:txBody>
    </cdr:sp>
  </cdr:relSizeAnchor>
  <cdr:relSizeAnchor xmlns:cdr="http://schemas.openxmlformats.org/drawingml/2006/chartDrawing">
    <cdr:from>
      <cdr:x>0.53333</cdr:x>
      <cdr:y>0.45653</cdr:y>
    </cdr:from>
    <cdr:to>
      <cdr:x>0.57927</cdr:x>
      <cdr:y>0.52174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4876769" y="1500198"/>
          <a:ext cx="420075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+</a:t>
          </a:r>
        </a:p>
      </cdr:txBody>
    </cdr:sp>
  </cdr:relSizeAnchor>
  <cdr:relSizeAnchor xmlns:cdr="http://schemas.openxmlformats.org/drawingml/2006/chartDrawing">
    <cdr:from>
      <cdr:x>0.76563</cdr:x>
      <cdr:y>0.45653</cdr:y>
    </cdr:from>
    <cdr:to>
      <cdr:x>0.83249</cdr:x>
      <cdr:y>0.52174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7000891" y="1500198"/>
          <a:ext cx="611397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+</a:t>
          </a:r>
        </a:p>
      </cdr:txBody>
    </cdr:sp>
  </cdr:relSizeAnchor>
  <cdr:relSizeAnchor xmlns:cdr="http://schemas.openxmlformats.org/drawingml/2006/chartDrawing">
    <cdr:from>
      <cdr:x>0.76563</cdr:x>
      <cdr:y>0.56522</cdr:y>
    </cdr:from>
    <cdr:to>
      <cdr:x>0.82031</cdr:x>
      <cdr:y>0.62686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7000892" y="1857388"/>
          <a:ext cx="500066" cy="202551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800" b="1" dirty="0"/>
            <a:t>+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0.66666</cdr:x>
      <cdr:y>0.22566</cdr:y>
    </cdr:from>
    <cdr:to>
      <cdr:x>0.79195</cdr:x>
      <cdr:y>0.32036</cdr:y>
    </cdr:to>
    <cdr:sp macro="" textlink="">
      <cdr:nvSpPr>
        <cdr:cNvPr id="5" name="Соединительная линия уступом 4"/>
        <cdr:cNvSpPr/>
      </cdr:nvSpPr>
      <cdr:spPr>
        <a:xfrm xmlns:a="http://schemas.openxmlformats.org/drawingml/2006/main" flipV="1">
          <a:off x="5524499" y="1066799"/>
          <a:ext cx="1038225" cy="447674"/>
        </a:xfrm>
        <a:prstGeom xmlns:a="http://schemas.openxmlformats.org/drawingml/2006/main" prst="bentConnector3">
          <a:avLst>
            <a:gd name="adj1" fmla="val 50000"/>
          </a:avLst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0.70919</cdr:x>
      <cdr:y>0.53594</cdr:y>
    </cdr:from>
    <cdr:to>
      <cdr:x>0.79195</cdr:x>
      <cdr:y>0.66489</cdr:y>
    </cdr:to>
    <cdr:sp macro="" textlink="">
      <cdr:nvSpPr>
        <cdr:cNvPr id="7" name="Соединительная линия уступом 6"/>
        <cdr:cNvSpPr/>
      </cdr:nvSpPr>
      <cdr:spPr>
        <a:xfrm xmlns:a="http://schemas.openxmlformats.org/drawingml/2006/main">
          <a:off x="5876925" y="2533650"/>
          <a:ext cx="685801" cy="609600"/>
        </a:xfrm>
        <a:prstGeom xmlns:a="http://schemas.openxmlformats.org/drawingml/2006/main" prst="bentConnector3">
          <a:avLst>
            <a:gd name="adj1" fmla="val 50000"/>
          </a:avLst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0.23908</cdr:x>
      <cdr:y>0.6246</cdr:y>
    </cdr:from>
    <cdr:to>
      <cdr:x>0.28965</cdr:x>
      <cdr:y>0.75153</cdr:y>
    </cdr:to>
    <cdr:sp macro="" textlink="">
      <cdr:nvSpPr>
        <cdr:cNvPr id="9" name="Соединительная линия уступом 8"/>
        <cdr:cNvSpPr/>
      </cdr:nvSpPr>
      <cdr:spPr>
        <a:xfrm xmlns:a="http://schemas.openxmlformats.org/drawingml/2006/main" rot="10800000" flipV="1">
          <a:off x="1981199" y="2952749"/>
          <a:ext cx="419099" cy="600076"/>
        </a:xfrm>
        <a:prstGeom xmlns:a="http://schemas.openxmlformats.org/drawingml/2006/main" prst="bentConnector3">
          <a:avLst>
            <a:gd name="adj1" fmla="val 50000"/>
          </a:avLst>
        </a:prstGeom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0.40574</cdr:x>
      <cdr:y>0.47348</cdr:y>
    </cdr:from>
    <cdr:to>
      <cdr:x>0.59195</cdr:x>
      <cdr:y>0.61654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3362325" y="2238375"/>
          <a:ext cx="1543050" cy="67627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2000" b="1" u="sng"/>
            <a:t>1 105,0 </a:t>
          </a:r>
          <a:r>
            <a:rPr lang="ru-RU" sz="2000" b="1"/>
            <a:t>млн.рублей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0.02971</cdr:x>
      <cdr:y>0.05337</cdr:y>
    </cdr:from>
    <cdr:to>
      <cdr:x>0.1332</cdr:x>
      <cdr:y>0.06011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276225" y="361951"/>
          <a:ext cx="962025" cy="4571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b="1"/>
            <a:t>млн.рублей</a:t>
          </a:r>
        </a:p>
      </cdr:txBody>
    </cdr:sp>
  </cdr:relSizeAnchor>
  <cdr:relSizeAnchor xmlns:cdr="http://schemas.openxmlformats.org/drawingml/2006/chartDrawing">
    <cdr:from>
      <cdr:x>0.15881</cdr:x>
      <cdr:y>0.17697</cdr:y>
    </cdr:from>
    <cdr:to>
      <cdr:x>0.24795</cdr:x>
      <cdr:y>0.85393</cdr:y>
    </cdr:to>
    <cdr:sp macro="" textlink="">
      <cdr:nvSpPr>
        <cdr:cNvPr id="3" name="Полилиния 2"/>
        <cdr:cNvSpPr/>
      </cdr:nvSpPr>
      <cdr:spPr>
        <a:xfrm xmlns:a="http://schemas.openxmlformats.org/drawingml/2006/main">
          <a:off x="1476374" y="1200151"/>
          <a:ext cx="828675" cy="4591050"/>
        </a:xfrm>
        <a:custGeom xmlns:a="http://schemas.openxmlformats.org/drawingml/2006/main">
          <a:avLst/>
          <a:gdLst>
            <a:gd name="connsiteX0" fmla="*/ 1428750 w 1428750"/>
            <a:gd name="connsiteY0" fmla="*/ 4391025 h 4391025"/>
            <a:gd name="connsiteX1" fmla="*/ 1311312 w 1428750"/>
            <a:gd name="connsiteY1" fmla="*/ 4389405 h 4391025"/>
            <a:gd name="connsiteX2" fmla="*/ 714375 w 1428750"/>
            <a:gd name="connsiteY2" fmla="*/ 4271966 h 4391025"/>
            <a:gd name="connsiteX3" fmla="*/ 714375 w 1428750"/>
            <a:gd name="connsiteY3" fmla="*/ 2314570 h 4391025"/>
            <a:gd name="connsiteX4" fmla="*/ 0 w 1428750"/>
            <a:gd name="connsiteY4" fmla="*/ 2195512 h 4391025"/>
            <a:gd name="connsiteX5" fmla="*/ 714375 w 1428750"/>
            <a:gd name="connsiteY5" fmla="*/ 2076454 h 4391025"/>
            <a:gd name="connsiteX6" fmla="*/ 714375 w 1428750"/>
            <a:gd name="connsiteY6" fmla="*/ 119058 h 4391025"/>
            <a:gd name="connsiteX7" fmla="*/ 1311312 w 1428750"/>
            <a:gd name="connsiteY7" fmla="*/ 1621 h 4391025"/>
            <a:gd name="connsiteX8" fmla="*/ 1428750 w 1428750"/>
            <a:gd name="connsiteY8" fmla="*/ 1 h 4391025"/>
            <a:gd name="connsiteX9" fmla="*/ 1428750 w 1428750"/>
            <a:gd name="connsiteY9" fmla="*/ 4391025 h 4391025"/>
            <a:gd name="connsiteX0" fmla="*/ 1428750 w 1428750"/>
            <a:gd name="connsiteY0" fmla="*/ 4391025 h 4391025"/>
            <a:gd name="connsiteX1" fmla="*/ 1311312 w 1428750"/>
            <a:gd name="connsiteY1" fmla="*/ 4389405 h 4391025"/>
            <a:gd name="connsiteX2" fmla="*/ 714375 w 1428750"/>
            <a:gd name="connsiteY2" fmla="*/ 4271966 h 4391025"/>
            <a:gd name="connsiteX3" fmla="*/ 714375 w 1428750"/>
            <a:gd name="connsiteY3" fmla="*/ 2314570 h 4391025"/>
            <a:gd name="connsiteX4" fmla="*/ 0 w 1428750"/>
            <a:gd name="connsiteY4" fmla="*/ 2195512 h 4391025"/>
            <a:gd name="connsiteX5" fmla="*/ 714375 w 1428750"/>
            <a:gd name="connsiteY5" fmla="*/ 2076454 h 4391025"/>
            <a:gd name="connsiteX6" fmla="*/ 714375 w 1428750"/>
            <a:gd name="connsiteY6" fmla="*/ 119058 h 4391025"/>
            <a:gd name="connsiteX7" fmla="*/ 1311312 w 1428750"/>
            <a:gd name="connsiteY7" fmla="*/ 1621 h 4391025"/>
            <a:gd name="connsiteX8" fmla="*/ 1428750 w 1428750"/>
            <a:gd name="connsiteY8" fmla="*/ 1 h 4391025"/>
          </a:gdLst>
          <a:ahLst/>
          <a:cxnLst>
            <a:cxn ang="0">
              <a:pos x="connsiteX0" y="connsiteY0"/>
            </a:cxn>
            <a:cxn ang="0">
              <a:pos x="connsiteX1" y="connsiteY1"/>
            </a:cxn>
            <a:cxn ang="0">
              <a:pos x="connsiteX2" y="connsiteY2"/>
            </a:cxn>
            <a:cxn ang="0">
              <a:pos x="connsiteX3" y="connsiteY3"/>
            </a:cxn>
            <a:cxn ang="0">
              <a:pos x="connsiteX4" y="connsiteY4"/>
            </a:cxn>
            <a:cxn ang="0">
              <a:pos x="connsiteX5" y="connsiteY5"/>
            </a:cxn>
            <a:cxn ang="0">
              <a:pos x="connsiteX6" y="connsiteY6"/>
            </a:cxn>
            <a:cxn ang="0">
              <a:pos x="connsiteX7" y="connsiteY7"/>
            </a:cxn>
            <a:cxn ang="0">
              <a:pos x="connsiteX8" y="connsiteY8"/>
            </a:cxn>
          </a:cxnLst>
          <a:rect l="l" t="t" r="r" b="b"/>
          <a:pathLst>
            <a:path w="1428750" h="4391025" stroke="0" extrusionOk="0">
              <a:moveTo>
                <a:pt x="1428750" y="4391025"/>
              </a:moveTo>
              <a:cubicBezTo>
                <a:pt x="1389403" y="4391025"/>
                <a:pt x="1350123" y="4390483"/>
                <a:pt x="1311312" y="4389405"/>
              </a:cubicBezTo>
              <a:cubicBezTo>
                <a:pt x="966845" y="4379837"/>
                <a:pt x="714373" y="4330167"/>
                <a:pt x="714375" y="4271966"/>
              </a:cubicBezTo>
              <a:lnTo>
                <a:pt x="714375" y="2314570"/>
              </a:lnTo>
              <a:cubicBezTo>
                <a:pt x="714375" y="2248816"/>
                <a:pt x="394538" y="2195512"/>
                <a:pt x="0" y="2195512"/>
              </a:cubicBezTo>
              <a:cubicBezTo>
                <a:pt x="394537" y="2195512"/>
                <a:pt x="714374" y="2142208"/>
                <a:pt x="714375" y="2076454"/>
              </a:cubicBezTo>
              <a:lnTo>
                <a:pt x="714375" y="119058"/>
              </a:lnTo>
              <a:cubicBezTo>
                <a:pt x="714377" y="60858"/>
                <a:pt x="966849" y="11188"/>
                <a:pt x="1311312" y="1621"/>
              </a:cubicBezTo>
              <a:cubicBezTo>
                <a:pt x="1350124" y="543"/>
                <a:pt x="1389403" y="1"/>
                <a:pt x="1428750" y="1"/>
              </a:cubicBezTo>
              <a:lnTo>
                <a:pt x="1428750" y="4391025"/>
              </a:lnTo>
              <a:close/>
            </a:path>
            <a:path w="1428750" h="4391025" fill="none">
              <a:moveTo>
                <a:pt x="1428750" y="4391025"/>
              </a:moveTo>
              <a:cubicBezTo>
                <a:pt x="1389403" y="4391025"/>
                <a:pt x="1350123" y="4390483"/>
                <a:pt x="1311312" y="4389405"/>
              </a:cubicBezTo>
              <a:cubicBezTo>
                <a:pt x="966845" y="4379837"/>
                <a:pt x="714373" y="4330167"/>
                <a:pt x="714375" y="4271966"/>
              </a:cubicBezTo>
              <a:lnTo>
                <a:pt x="714375" y="2314570"/>
              </a:lnTo>
              <a:cubicBezTo>
                <a:pt x="714375" y="2248816"/>
                <a:pt x="394538" y="2195512"/>
                <a:pt x="0" y="2195512"/>
              </a:cubicBezTo>
              <a:cubicBezTo>
                <a:pt x="394537" y="2195512"/>
                <a:pt x="714374" y="2142208"/>
                <a:pt x="714375" y="2076454"/>
              </a:cubicBezTo>
              <a:lnTo>
                <a:pt x="714375" y="119058"/>
              </a:lnTo>
              <a:cubicBezTo>
                <a:pt x="714377" y="60858"/>
                <a:pt x="966849" y="11188"/>
                <a:pt x="1311312" y="1621"/>
              </a:cubicBezTo>
              <a:cubicBezTo>
                <a:pt x="1350124" y="543"/>
                <a:pt x="1389403" y="1"/>
                <a:pt x="1428750" y="1"/>
              </a:cubicBezTo>
            </a:path>
          </a:pathLst>
        </a:custGeom>
      </cdr:spPr>
      <cdr:style>
        <a:lnRef xmlns:a="http://schemas.openxmlformats.org/drawingml/2006/main" idx="2">
          <a:schemeClr val="accent4"/>
        </a:lnRef>
        <a:fillRef xmlns:a="http://schemas.openxmlformats.org/drawingml/2006/main" idx="0">
          <a:schemeClr val="accent4"/>
        </a:fillRef>
        <a:effectRef xmlns:a="http://schemas.openxmlformats.org/drawingml/2006/main" idx="1">
          <a:schemeClr val="accent4"/>
        </a:effectRef>
        <a:fontRef xmlns:a="http://schemas.openxmlformats.org/drawingml/2006/main" idx="minor">
          <a:schemeClr val="tx1"/>
        </a:fontRef>
      </cdr:style>
      <cdr:txBody>
        <a:bodyPr xmlns:a="http://schemas.openxmlformats.org/drawingml/2006/main"/>
        <a:lstStyle xmlns:a="http://schemas.openxmlformats.org/drawingml/2006/main"/>
        <a:p xmlns:a="http://schemas.openxmlformats.org/drawingml/2006/main">
          <a:endParaRPr lang="ru-RU"/>
        </a:p>
      </cdr:txBody>
    </cdr:sp>
  </cdr:relSizeAnchor>
  <cdr:relSizeAnchor xmlns:cdr="http://schemas.openxmlformats.org/drawingml/2006/chartDrawing">
    <cdr:from>
      <cdr:x>0.23053</cdr:x>
      <cdr:y>0.16994</cdr:y>
    </cdr:from>
    <cdr:to>
      <cdr:x>0.3791</cdr:x>
      <cdr:y>0.20365</cdr:y>
    </cdr:to>
    <cdr:sp macro="" textlink="">
      <cdr:nvSpPr>
        <cdr:cNvPr id="4" name="TextBox 3"/>
        <cdr:cNvSpPr txBox="1"/>
      </cdr:nvSpPr>
      <cdr:spPr>
        <a:xfrm xmlns:a="http://schemas.openxmlformats.org/drawingml/2006/main" flipV="1">
          <a:off x="2143125" y="1152526"/>
          <a:ext cx="1381125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l"/>
          <a:r>
            <a:rPr lang="ru-RU" sz="1400" b="1">
              <a:solidFill>
                <a:srgbClr val="7030A0"/>
              </a:solidFill>
            </a:rPr>
            <a:t> -   - - - - - - - - - -</a:t>
          </a:r>
        </a:p>
      </cdr:txBody>
    </cdr:sp>
  </cdr:relSizeAnchor>
  <cdr:relSizeAnchor xmlns:cdr="http://schemas.openxmlformats.org/drawingml/2006/chartDrawing">
    <cdr:from>
      <cdr:x>0.08607</cdr:x>
      <cdr:y>0.49157</cdr:y>
    </cdr:from>
    <cdr:to>
      <cdr:x>0.16064</cdr:x>
      <cdr:y>0.56039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770627" y="3511653"/>
          <a:ext cx="667647" cy="491633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b="1"/>
            <a:t>40,6%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0.13822</cdr:x>
      <cdr:y>0.5679</cdr:y>
    </cdr:from>
    <cdr:to>
      <cdr:x>0.28632</cdr:x>
      <cdr:y>0.62963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263884" y="3286149"/>
          <a:ext cx="1354226" cy="35719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b="1" dirty="0">
              <a:solidFill>
                <a:schemeClr val="bg1"/>
              </a:solidFill>
            </a:rPr>
            <a:t>264,7 млн.руб.</a:t>
          </a:r>
        </a:p>
      </cdr:txBody>
    </cdr:sp>
  </cdr:relSizeAnchor>
  <cdr:relSizeAnchor xmlns:cdr="http://schemas.openxmlformats.org/drawingml/2006/chartDrawing">
    <cdr:from>
      <cdr:x>0.16406</cdr:x>
      <cdr:y>0.27161</cdr:y>
    </cdr:from>
    <cdr:to>
      <cdr:x>0.25781</cdr:x>
      <cdr:y>0.34568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1500167" y="1571638"/>
          <a:ext cx="857255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100" dirty="0">
              <a:solidFill>
                <a:sysClr val="windowText" lastClr="000000"/>
              </a:solidFill>
            </a:rPr>
            <a:t>62,4 млн.руб.</a:t>
          </a:r>
        </a:p>
      </cdr:txBody>
    </cdr:sp>
  </cdr:relSizeAnchor>
  <cdr:relSizeAnchor xmlns:cdr="http://schemas.openxmlformats.org/drawingml/2006/chartDrawing">
    <cdr:from>
      <cdr:x>0.26562</cdr:x>
      <cdr:y>0.27161</cdr:y>
    </cdr:from>
    <cdr:to>
      <cdr:x>0.35937</cdr:x>
      <cdr:y>0.37037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2428859" y="1571637"/>
          <a:ext cx="857257" cy="57150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 anchor="ctr"/>
        <a:lstStyle xmlns:a="http://schemas.openxmlformats.org/drawingml/2006/main"/>
        <a:p xmlns:a="http://schemas.openxmlformats.org/drawingml/2006/main">
          <a:pPr algn="ctr"/>
          <a:r>
            <a:rPr lang="ru-RU" sz="1100" dirty="0">
              <a:solidFill>
                <a:sysClr val="windowText" lastClr="000000"/>
              </a:solidFill>
            </a:rPr>
            <a:t>48,9 млн.руб.</a:t>
          </a:r>
        </a:p>
      </cdr:txBody>
    </cdr:sp>
  </cdr:relSizeAnchor>
  <cdr:relSizeAnchor xmlns:cdr="http://schemas.openxmlformats.org/drawingml/2006/chartDrawing">
    <cdr:from>
      <cdr:x>0.30042</cdr:x>
      <cdr:y>0.37037</cdr:y>
    </cdr:from>
    <cdr:to>
      <cdr:x>0.39844</cdr:x>
      <cdr:y>0.4543</cdr:y>
    </cdr:to>
    <cdr:sp macro="" textlink="">
      <cdr:nvSpPr>
        <cdr:cNvPr id="5" name="TextBox 4"/>
        <cdr:cNvSpPr txBox="1"/>
      </cdr:nvSpPr>
      <cdr:spPr>
        <a:xfrm xmlns:a="http://schemas.openxmlformats.org/drawingml/2006/main">
          <a:off x="2747041" y="2143141"/>
          <a:ext cx="896266" cy="485647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dirty="0">
              <a:solidFill>
                <a:schemeClr val="bg1"/>
              </a:solidFill>
            </a:rPr>
            <a:t>30,9 млн.руб.</a:t>
          </a:r>
        </a:p>
      </cdr:txBody>
    </cdr:sp>
  </cdr:relSizeAnchor>
  <cdr:relSizeAnchor xmlns:cdr="http://schemas.openxmlformats.org/drawingml/2006/chartDrawing">
    <cdr:from>
      <cdr:x>0.70313</cdr:x>
      <cdr:y>0.62963</cdr:y>
    </cdr:from>
    <cdr:to>
      <cdr:x>0.8378</cdr:x>
      <cdr:y>0.70371</cdr:y>
    </cdr:to>
    <cdr:sp macro="" textlink="">
      <cdr:nvSpPr>
        <cdr:cNvPr id="6" name="TextBox 5"/>
        <cdr:cNvSpPr txBox="1"/>
      </cdr:nvSpPr>
      <cdr:spPr>
        <a:xfrm xmlns:a="http://schemas.openxmlformats.org/drawingml/2006/main">
          <a:off x="6429388" y="3643339"/>
          <a:ext cx="1231454" cy="42862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bg1"/>
              </a:solidFill>
            </a:rPr>
            <a:t>12,5 млн.руб.</a:t>
          </a:r>
        </a:p>
      </cdr:txBody>
    </cdr:sp>
  </cdr:relSizeAnchor>
  <cdr:relSizeAnchor xmlns:cdr="http://schemas.openxmlformats.org/drawingml/2006/chartDrawing">
    <cdr:from>
      <cdr:x>0.52609</cdr:x>
      <cdr:y>0.55556</cdr:y>
    </cdr:from>
    <cdr:to>
      <cdr:x>0.67137</cdr:x>
      <cdr:y>0.61729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4810566" y="3214711"/>
          <a:ext cx="1328441" cy="35718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/>
            <a:t>6,6 млн.руб.</a:t>
          </a:r>
        </a:p>
      </cdr:txBody>
    </cdr:sp>
  </cdr:relSizeAnchor>
  <cdr:relSizeAnchor xmlns:cdr="http://schemas.openxmlformats.org/drawingml/2006/chartDrawing">
    <cdr:from>
      <cdr:x>0.55469</cdr:x>
      <cdr:y>0.37037</cdr:y>
    </cdr:from>
    <cdr:to>
      <cdr:x>0.65726</cdr:x>
      <cdr:y>0.41975</cdr:y>
    </cdr:to>
    <cdr:sp macro="" textlink="">
      <cdr:nvSpPr>
        <cdr:cNvPr id="8" name="TextBox 7"/>
        <cdr:cNvSpPr txBox="1"/>
      </cdr:nvSpPr>
      <cdr:spPr>
        <a:xfrm xmlns:a="http://schemas.openxmlformats.org/drawingml/2006/main">
          <a:off x="5072065" y="2143141"/>
          <a:ext cx="937919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/>
            <a:t>7,3 млн.руб.</a:t>
          </a:r>
        </a:p>
      </cdr:txBody>
    </cdr:sp>
  </cdr:relSizeAnchor>
  <cdr:relSizeAnchor xmlns:cdr="http://schemas.openxmlformats.org/drawingml/2006/chartDrawing">
    <cdr:from>
      <cdr:x>0.67188</cdr:x>
      <cdr:y>0.22222</cdr:y>
    </cdr:from>
    <cdr:to>
      <cdr:x>0.77344</cdr:x>
      <cdr:y>0.30864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6143636" y="1285885"/>
          <a:ext cx="928694" cy="500065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bg1"/>
              </a:solidFill>
            </a:rPr>
            <a:t>6,0 млн.руб.</a:t>
          </a:r>
        </a:p>
      </cdr:txBody>
    </cdr:sp>
  </cdr:relSizeAnchor>
  <cdr:relSizeAnchor xmlns:cdr="http://schemas.openxmlformats.org/drawingml/2006/chartDrawing">
    <cdr:from>
      <cdr:x>0.77344</cdr:x>
      <cdr:y>0.22222</cdr:y>
    </cdr:from>
    <cdr:to>
      <cdr:x>0.86719</cdr:x>
      <cdr:y>0.30864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072330" y="1285886"/>
          <a:ext cx="857256" cy="500066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dirty="0">
              <a:solidFill>
                <a:schemeClr val="bg1"/>
              </a:solidFill>
            </a:rPr>
            <a:t>2,6 млн.руб.</a:t>
          </a:r>
        </a:p>
      </cdr:txBody>
    </cdr:sp>
  </cdr:relSizeAnchor>
  <cdr:relSizeAnchor xmlns:cdr="http://schemas.openxmlformats.org/drawingml/2006/chartDrawing">
    <cdr:from>
      <cdr:x>0.80469</cdr:x>
      <cdr:y>0.33333</cdr:y>
    </cdr:from>
    <cdr:to>
      <cdr:x>0.89845</cdr:x>
      <cdr:y>0.43974</cdr:y>
    </cdr:to>
    <cdr:sp macro="" textlink="">
      <cdr:nvSpPr>
        <cdr:cNvPr id="11" name="TextBox 10"/>
        <cdr:cNvSpPr txBox="1"/>
      </cdr:nvSpPr>
      <cdr:spPr>
        <a:xfrm xmlns:a="http://schemas.openxmlformats.org/drawingml/2006/main">
          <a:off x="7358082" y="1928827"/>
          <a:ext cx="857344" cy="615709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100" dirty="0">
              <a:solidFill>
                <a:schemeClr val="bg1"/>
              </a:solidFill>
            </a:rPr>
            <a:t>3,0 млн.руб.</a:t>
          </a:r>
        </a:p>
      </cdr:txBody>
    </cdr:sp>
  </cdr:relSizeAnchor>
  <cdr:relSizeAnchor xmlns:cdr="http://schemas.openxmlformats.org/drawingml/2006/chartDrawing">
    <cdr:from>
      <cdr:x>0.79688</cdr:x>
      <cdr:y>0.45679</cdr:y>
    </cdr:from>
    <cdr:to>
      <cdr:x>0.92102</cdr:x>
      <cdr:y>0.51523</cdr:y>
    </cdr:to>
    <cdr:sp macro="" textlink="">
      <cdr:nvSpPr>
        <cdr:cNvPr id="12" name="TextBox 11"/>
        <cdr:cNvSpPr txBox="1"/>
      </cdr:nvSpPr>
      <cdr:spPr>
        <a:xfrm xmlns:a="http://schemas.openxmlformats.org/drawingml/2006/main">
          <a:off x="7286644" y="2643207"/>
          <a:ext cx="1135162" cy="338148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bg1"/>
              </a:solidFill>
            </a:rPr>
            <a:t>2,9 млн.руб.</a:t>
          </a:r>
        </a:p>
      </cdr:txBody>
    </cdr:sp>
  </cdr:relSizeAnchor>
  <cdr:relSizeAnchor xmlns:cdr="http://schemas.openxmlformats.org/drawingml/2006/chartDrawing">
    <cdr:from>
      <cdr:x>0.8125</cdr:x>
      <cdr:y>0.51852</cdr:y>
    </cdr:from>
    <cdr:to>
      <cdr:x>0.94076</cdr:x>
      <cdr:y>0.5679</cdr:y>
    </cdr:to>
    <cdr:sp macro="" textlink="">
      <cdr:nvSpPr>
        <cdr:cNvPr id="13" name="TextBox 12"/>
        <cdr:cNvSpPr txBox="1"/>
      </cdr:nvSpPr>
      <cdr:spPr>
        <a:xfrm xmlns:a="http://schemas.openxmlformats.org/drawingml/2006/main">
          <a:off x="7429520" y="3000397"/>
          <a:ext cx="1172788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100" dirty="0">
              <a:solidFill>
                <a:schemeClr val="bg1"/>
              </a:solidFill>
            </a:rPr>
            <a:t>1,1 млн.руб</a:t>
          </a:r>
          <a:r>
            <a:rPr lang="ru-RU" sz="1100" dirty="0"/>
            <a:t>.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0.40418</cdr:x>
      <cdr:y>0.43563</cdr:y>
    </cdr:from>
    <cdr:to>
      <cdr:x>0.56718</cdr:x>
      <cdr:y>0.53892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3495674" y="2771775"/>
          <a:ext cx="1409700" cy="657225"/>
        </a:xfrm>
        <a:prstGeom xmlns:a="http://schemas.openxmlformats.org/drawingml/2006/main" prst="rect">
          <a:avLst/>
        </a:prstGeom>
        <a:solidFill xmlns:a="http://schemas.openxmlformats.org/drawingml/2006/main">
          <a:srgbClr val="FFC000"/>
        </a:solidFill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pPr algn="ctr"/>
          <a:r>
            <a:rPr lang="ru-RU" sz="1800" b="1"/>
            <a:t>1 139,3 млн.рублей</a:t>
          </a:r>
        </a:p>
      </cdr:txBody>
    </cdr:sp>
  </cdr:relSizeAnchor>
</c:userShapes>
</file>

<file path=ppt/drawings/drawing6.xml><?xml version="1.0" encoding="utf-8"?>
<c:userShapes xmlns:c="http://schemas.openxmlformats.org/drawingml/2006/chart">
  <cdr:relSizeAnchor xmlns:cdr="http://schemas.openxmlformats.org/drawingml/2006/chartDrawing">
    <cdr:from>
      <cdr:x>0.19531</cdr:x>
      <cdr:y>0.02381</cdr:y>
    </cdr:from>
    <cdr:to>
      <cdr:x>0.29687</cdr:x>
      <cdr:y>0.05952</cdr:y>
    </cdr:to>
    <cdr:sp macro="" textlink="">
      <cdr:nvSpPr>
        <cdr:cNvPr id="2" name="TextBox 1"/>
        <cdr:cNvSpPr txBox="1"/>
      </cdr:nvSpPr>
      <cdr:spPr>
        <a:xfrm xmlns:a="http://schemas.openxmlformats.org/drawingml/2006/main">
          <a:off x="1785918" y="142876"/>
          <a:ext cx="928694" cy="214314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FF0000"/>
              </a:solidFill>
            </a:rPr>
            <a:t>=</a:t>
          </a:r>
          <a:r>
            <a:rPr lang="ru-RU" sz="1400" b="1" dirty="0" smtClean="0"/>
            <a:t> </a:t>
          </a:r>
          <a:r>
            <a:rPr lang="ru-RU" sz="1400" b="1" dirty="0" smtClean="0">
              <a:solidFill>
                <a:srgbClr val="FF0000"/>
              </a:solidFill>
            </a:rPr>
            <a:t>929,3</a:t>
          </a:r>
          <a:endParaRPr lang="ru-RU" sz="14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0.39844</cdr:x>
      <cdr:y>0.29762</cdr:y>
    </cdr:from>
    <cdr:to>
      <cdr:x>0.48437</cdr:x>
      <cdr:y>0.34524</cdr:y>
    </cdr:to>
    <cdr:sp macro="" textlink="">
      <cdr:nvSpPr>
        <cdr:cNvPr id="3" name="TextBox 2"/>
        <cdr:cNvSpPr txBox="1"/>
      </cdr:nvSpPr>
      <cdr:spPr>
        <a:xfrm xmlns:a="http://schemas.openxmlformats.org/drawingml/2006/main">
          <a:off x="3643306" y="1785950"/>
          <a:ext cx="785818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FF0000"/>
              </a:solidFill>
            </a:rPr>
            <a:t>= 604,3</a:t>
          </a:r>
          <a:endParaRPr lang="ru-RU" sz="1400" b="1" dirty="0">
            <a:solidFill>
              <a:srgbClr val="FF0000"/>
            </a:solidFill>
          </a:endParaRPr>
        </a:p>
      </cdr:txBody>
    </cdr:sp>
  </cdr:relSizeAnchor>
  <cdr:relSizeAnchor xmlns:cdr="http://schemas.openxmlformats.org/drawingml/2006/chartDrawing">
    <cdr:from>
      <cdr:x>0.59375</cdr:x>
      <cdr:y>0.34524</cdr:y>
    </cdr:from>
    <cdr:to>
      <cdr:x>0.67969</cdr:x>
      <cdr:y>0.39286</cdr:y>
    </cdr:to>
    <cdr:sp macro="" textlink="">
      <cdr:nvSpPr>
        <cdr:cNvPr id="4" name="TextBox 3"/>
        <cdr:cNvSpPr txBox="1"/>
      </cdr:nvSpPr>
      <cdr:spPr>
        <a:xfrm xmlns:a="http://schemas.openxmlformats.org/drawingml/2006/main">
          <a:off x="5429256" y="2071702"/>
          <a:ext cx="785818" cy="285752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wrap="square" rtlCol="0"/>
        <a:lstStyle xmlns:a="http://schemas.openxmlformats.org/drawingml/2006/main"/>
        <a:p xmlns:a="http://schemas.openxmlformats.org/drawingml/2006/main">
          <a:r>
            <a:rPr lang="ru-RU" sz="1400" b="1" dirty="0" smtClean="0">
              <a:solidFill>
                <a:srgbClr val="FF0000"/>
              </a:solidFill>
            </a:rPr>
            <a:t>= 552,2</a:t>
          </a:r>
          <a:endParaRPr lang="ru-RU" sz="1400" b="1" dirty="0">
            <a:solidFill>
              <a:srgbClr val="FF0000"/>
            </a:solidFill>
          </a:endParaRPr>
        </a:p>
      </cdr:txBody>
    </cdr:sp>
  </cdr:relSizeAnchor>
</c:userShape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8F609F7-A588-4F8F-9070-9E682A1DB9C5}" type="datetimeFigureOut">
              <a:rPr lang="ru-RU"/>
              <a:pPr>
                <a:defRPr/>
              </a:pPr>
              <a:t>28.12.2016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668CB51-3441-4C9A-860A-B165C308D2BE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F674E15-F195-45A5-8380-B82EAE02AF23}" type="datetimeFigureOut">
              <a:rPr lang="ru-RU"/>
              <a:pPr>
                <a:defRPr/>
              </a:pPr>
              <a:t>28.12.2016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  <a:endParaRPr lang="ru-RU" noProof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27DA405E-BFD6-426C-B3D2-A6147AF4607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DA405E-BFD6-426C-B3D2-A6147AF46072}" type="slidenum">
              <a:rPr lang="ru-RU" smtClean="0"/>
              <a:pPr>
                <a:defRPr/>
              </a:pPr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DA405E-BFD6-426C-B3D2-A6147AF46072}" type="slidenum">
              <a:rPr lang="ru-RU" smtClean="0"/>
              <a:pPr>
                <a:defRPr/>
              </a:pPr>
              <a:t>12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DA405E-BFD6-426C-B3D2-A6147AF46072}" type="slidenum">
              <a:rPr lang="ru-RU" smtClean="0"/>
              <a:pPr>
                <a:defRPr/>
              </a:pPr>
              <a:t>13</a:t>
            </a:fld>
            <a:endParaRPr lang="ru-RU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pPr>
              <a:defRPr/>
            </a:pPr>
            <a:fld id="{27DA405E-BFD6-426C-B3D2-A6147AF46072}" type="slidenum">
              <a:rPr lang="ru-RU" smtClean="0"/>
              <a:pPr>
                <a:defRPr/>
              </a:pPr>
              <a:t>14</a:t>
            </a:fld>
            <a:endParaRPr lang="ru-RU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7A57BAF-BCFC-4F45-9B51-0C2F2F0C4047}" type="datetime1">
              <a:rPr lang="ru-RU" smtClean="0"/>
              <a:pPr>
                <a:defRPr/>
              </a:pPr>
              <a:t>28.12.2016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878993A-7431-444E-8C26-7D04026F7DA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C0D5FED-35D0-470C-AB8B-AAE6A31752FE}" type="datetime1">
              <a:rPr lang="ru-RU" smtClean="0"/>
              <a:pPr>
                <a:defRPr/>
              </a:pPr>
              <a:t>28.12.2016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2A0A57-7602-4C41-9FEC-01CEEADCE78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9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316C0BD-AFA9-4C2D-85BF-473F5AE134B7}" type="datetime1">
              <a:rPr lang="ru-RU" smtClean="0"/>
              <a:pPr>
                <a:defRPr/>
              </a:pPr>
              <a:t>28.12.2016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E5F5DB1-5540-45BC-A47C-095BF3EFC17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92D3D8-6DDB-4765-8049-582291765B7C}" type="datetime1">
              <a:rPr lang="ru-RU" smtClean="0"/>
              <a:pPr>
                <a:defRPr/>
              </a:pPr>
              <a:t>28.12.2016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6321443-1F98-49D9-8292-4C64DFF75859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1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FDA497-9B4B-45C4-B932-F410DDBD6EB3}" type="datetime1">
              <a:rPr lang="ru-RU" smtClean="0"/>
              <a:pPr>
                <a:defRPr/>
              </a:pPr>
              <a:t>28.12.2016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83C82CC-D0D0-4033-9F11-46939C34CB0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1136B4F-2180-4DF8-A6B0-C8B410423462}" type="datetime1">
              <a:rPr lang="ru-RU" smtClean="0"/>
              <a:pPr>
                <a:defRPr/>
              </a:pPr>
              <a:t>28.12.2016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B28686F-B22F-4869-8A77-6286DCA55E5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7" y="1535113"/>
            <a:ext cx="4041775" cy="639763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7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FB0E00E-16F8-4A57-88C2-09B2725B599F}" type="datetime1">
              <a:rPr lang="ru-RU" smtClean="0"/>
              <a:pPr>
                <a:defRPr/>
              </a:pPr>
              <a:t>28.12.2016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20A520-B783-47D0-9734-B25E50CB87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1D7A853-A48F-4C94-A580-B3217EB6AC63}" type="datetime1">
              <a:rPr lang="ru-RU" smtClean="0"/>
              <a:pPr>
                <a:defRPr/>
              </a:pPr>
              <a:t>28.12.2016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CFBBB3-7949-4333-8493-741DDFA3098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DE3F6D-65BA-4CDD-816B-00C256E39481}" type="datetime1">
              <a:rPr lang="ru-RU" smtClean="0"/>
              <a:pPr>
                <a:defRPr/>
              </a:pPr>
              <a:t>28.12.2016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F8E638A-5784-4FBB-8B97-8CC1EC2FC798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2" y="273049"/>
            <a:ext cx="3008313" cy="11620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2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2" y="1435102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DB9CE1-4A2F-48D1-95D5-E5A741CBF7C5}" type="datetime1">
              <a:rPr lang="ru-RU" smtClean="0"/>
              <a:pPr>
                <a:defRPr/>
              </a:pPr>
              <a:t>28.12.2016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D991E94-E13D-45D7-BCDB-412C8244CA5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47F4A6-0782-4C4B-B11B-5F3B229A9C05}" type="datetime1">
              <a:rPr lang="ru-RU" smtClean="0"/>
              <a:pPr>
                <a:defRPr/>
              </a:pPr>
              <a:t>28.12.2016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2A95A27-8AD2-4810-91F5-A8DFBE12DF0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5400000" scaled="0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7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1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A20B68A1-7FD0-4411-BF24-3691939C8718}" type="datetime1">
              <a:rPr lang="ru-RU" smtClean="0"/>
              <a:pPr>
                <a:defRPr/>
              </a:pPr>
              <a:t>28.12.2016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1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1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3E089162-C7E8-4884-89F0-097F26DECF5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jpeg"/><Relationship Id="rId3" Type="http://schemas.openxmlformats.org/officeDocument/2006/relationships/image" Target="../media/image2.jpeg"/><Relationship Id="rId7" Type="http://schemas.openxmlformats.org/officeDocument/2006/relationships/image" Target="../media/image6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jpeg"/><Relationship Id="rId5" Type="http://schemas.openxmlformats.org/officeDocument/2006/relationships/image" Target="../media/image4.jpeg"/><Relationship Id="rId10" Type="http://schemas.openxmlformats.org/officeDocument/2006/relationships/image" Target="../media/image9.png"/><Relationship Id="rId4" Type="http://schemas.openxmlformats.org/officeDocument/2006/relationships/image" Target="../media/image3.jpeg"/><Relationship Id="rId9" Type="http://schemas.openxmlformats.org/officeDocument/2006/relationships/image" Target="../media/image8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chart" Target="../charts/chart8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chart" Target="../charts/chart7.xml"/><Relationship Id="rId5" Type="http://schemas.openxmlformats.org/officeDocument/2006/relationships/chart" Target="../charts/chart6.xml"/><Relationship Id="rId4" Type="http://schemas.openxmlformats.org/officeDocument/2006/relationships/image" Target="../media/image14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chart" Target="../charts/chart9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4" Type="http://schemas.openxmlformats.org/officeDocument/2006/relationships/chart" Target="../charts/chart10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2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3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5" Type="http://schemas.openxmlformats.org/officeDocument/2006/relationships/chart" Target="../charts/chart15.xml"/><Relationship Id="rId4" Type="http://schemas.openxmlformats.org/officeDocument/2006/relationships/chart" Target="../charts/chart1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hyperlink" Target="http://sayan-adm.ru/" TargetMode="External"/><Relationship Id="rId2" Type="http://schemas.openxmlformats.org/officeDocument/2006/relationships/hyperlink" Target="mailto:bfu.sayanogorsk@mail.ru" TargetMode="Externa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9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7" Type="http://schemas.openxmlformats.org/officeDocument/2006/relationships/chart" Target="../charts/chart2.xm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9.png"/><Relationship Id="rId5" Type="http://schemas.openxmlformats.org/officeDocument/2006/relationships/image" Target="../media/image12.png"/><Relationship Id="rId4" Type="http://schemas.openxmlformats.org/officeDocument/2006/relationships/image" Target="../media/image11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chart" Target="../charts/chart4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5362" name="Группа 15"/>
          <p:cNvGrpSpPr>
            <a:grpSpLocks noGrp="1"/>
          </p:cNvGrpSpPr>
          <p:nvPr>
            <p:ph idx="1"/>
          </p:nvPr>
        </p:nvGrpSpPr>
        <p:grpSpPr bwMode="auto">
          <a:xfrm>
            <a:off x="490694" y="1650549"/>
            <a:ext cx="8307804" cy="4344928"/>
            <a:chOff x="2000232" y="2457773"/>
            <a:chExt cx="5919552" cy="2306407"/>
          </a:xfrm>
        </p:grpSpPr>
        <p:pic>
          <p:nvPicPr>
            <p:cNvPr id="5" name="Picture 2" descr="C:\Documents and Settings\mf13\Рабочий стол\Бюджет для граждан\ФОТОГРАФИИ\1274165985_pgal-full_k06.JPG"/>
            <p:cNvPicPr>
              <a:picLocks noChangeAspect="1" noChangeArrowheads="1"/>
            </p:cNvPicPr>
            <p:nvPr/>
          </p:nvPicPr>
          <p:blipFill>
            <a:blip r:embed="rId2" cstate="print"/>
            <a:stretch>
              <a:fillRect/>
            </a:stretch>
          </p:blipFill>
          <p:spPr bwMode="auto">
            <a:xfrm>
              <a:off x="5538201" y="3883346"/>
              <a:ext cx="785818" cy="871994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  <a:effectLst>
              <a:softEdge rad="63500"/>
            </a:effectLst>
          </p:spPr>
        </p:pic>
        <p:pic>
          <p:nvPicPr>
            <p:cNvPr id="6" name="Picture 3" descr="C:\Documents and Settings\mf13\Рабочий стол\Бюджет для граждан\ФОТОГРАФИИ\1324362850_pgal-full__DSC5320.jpg"/>
            <p:cNvPicPr>
              <a:picLocks noChangeAspect="1" noChangeArrowheads="1"/>
            </p:cNvPicPr>
            <p:nvPr/>
          </p:nvPicPr>
          <p:blipFill>
            <a:blip r:embed="rId3"/>
            <a:stretch>
              <a:fillRect/>
            </a:stretch>
          </p:blipFill>
          <p:spPr bwMode="auto">
            <a:xfrm>
              <a:off x="3678148" y="3857004"/>
              <a:ext cx="1857388" cy="905945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  <a:effectLst>
              <a:softEdge rad="63500"/>
            </a:effectLst>
          </p:spPr>
        </p:pic>
        <p:pic>
          <p:nvPicPr>
            <p:cNvPr id="7" name="Picture 7" descr="C:\Documents and Settings\mf13\Рабочий стол\Бюджет для граждан\ФОТОГРАФИИ\1336039123_pgal-full__DSC0151.JPG"/>
            <p:cNvPicPr>
              <a:picLocks noChangeAspect="1" noChangeArrowheads="1"/>
            </p:cNvPicPr>
            <p:nvPr/>
          </p:nvPicPr>
          <p:blipFill>
            <a:blip r:embed="rId4" cstate="print"/>
            <a:stretch>
              <a:fillRect/>
            </a:stretch>
          </p:blipFill>
          <p:spPr bwMode="auto">
            <a:xfrm>
              <a:off x="6323750" y="3848632"/>
              <a:ext cx="1571636" cy="902863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  <a:effectLst>
              <a:softEdge rad="63500"/>
            </a:effectLst>
          </p:spPr>
        </p:pic>
        <p:pic>
          <p:nvPicPr>
            <p:cNvPr id="8" name="Picture 2" descr="C:\Documents and Settings\mf13\Рабочий стол\Бюджет для граждан\ФОТОГРАФИИ\_DSC5437.JPG"/>
            <p:cNvPicPr>
              <a:picLocks noChangeAspect="1" noChangeArrowheads="1"/>
            </p:cNvPicPr>
            <p:nvPr/>
          </p:nvPicPr>
          <p:blipFill>
            <a:blip r:embed="rId5" cstate="print"/>
            <a:stretch>
              <a:fillRect/>
            </a:stretch>
          </p:blipFill>
          <p:spPr bwMode="auto">
            <a:xfrm>
              <a:off x="6215074" y="2466298"/>
              <a:ext cx="1704710" cy="896296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  <a:effectLst>
              <a:softEdge rad="63500"/>
            </a:effectLst>
          </p:spPr>
        </p:pic>
        <p:pic>
          <p:nvPicPr>
            <p:cNvPr id="9" name="Picture 5" descr="G:\Мин фин\_DSC3292.JPG"/>
            <p:cNvPicPr>
              <a:picLocks noChangeAspect="1" noChangeArrowheads="1"/>
            </p:cNvPicPr>
            <p:nvPr/>
          </p:nvPicPr>
          <p:blipFill>
            <a:blip r:embed="rId6"/>
            <a:stretch>
              <a:fillRect/>
            </a:stretch>
          </p:blipFill>
          <p:spPr bwMode="auto">
            <a:xfrm>
              <a:off x="4820119" y="2464009"/>
              <a:ext cx="1412549" cy="896627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  <a:effectLst>
              <a:softEdge rad="63500"/>
            </a:effectLst>
          </p:spPr>
        </p:pic>
        <p:pic>
          <p:nvPicPr>
            <p:cNvPr id="10" name="Picture 6" descr="G:\Мин фин\_DSC4891.JPG"/>
            <p:cNvPicPr>
              <a:picLocks noChangeAspect="1" noChangeArrowheads="1"/>
            </p:cNvPicPr>
            <p:nvPr/>
          </p:nvPicPr>
          <p:blipFill>
            <a:blip r:embed="rId7" cstate="print"/>
            <a:stretch>
              <a:fillRect/>
            </a:stretch>
          </p:blipFill>
          <p:spPr bwMode="auto">
            <a:xfrm>
              <a:off x="3181320" y="2478196"/>
              <a:ext cx="1591663" cy="882440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  <a:effectLst>
              <a:softEdge rad="63500"/>
            </a:effectLst>
          </p:spPr>
        </p:pic>
        <p:pic>
          <p:nvPicPr>
            <p:cNvPr id="11" name="Picture 7" descr="G:\Мин фин\_RGB3482.JPG"/>
            <p:cNvPicPr>
              <a:picLocks noChangeAspect="1" noChangeArrowheads="1"/>
            </p:cNvPicPr>
            <p:nvPr/>
          </p:nvPicPr>
          <p:blipFill>
            <a:blip r:embed="rId8"/>
            <a:stretch>
              <a:fillRect/>
            </a:stretch>
          </p:blipFill>
          <p:spPr bwMode="auto">
            <a:xfrm>
              <a:off x="2000232" y="2457773"/>
              <a:ext cx="1677916" cy="941021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  <a:effectLst>
              <a:softEdge rad="63500"/>
            </a:effectLst>
          </p:spPr>
        </p:pic>
        <p:pic>
          <p:nvPicPr>
            <p:cNvPr id="12" name="Picture 8" descr="C:\Documents and Settings\mf13\Рабочий стол\Бюджет для граждан\ФОТОГРАФИИ\1343810699_pgal-full__DSC3239.JPG"/>
            <p:cNvPicPr>
              <a:picLocks noChangeAspect="1" noChangeArrowheads="1"/>
            </p:cNvPicPr>
            <p:nvPr/>
          </p:nvPicPr>
          <p:blipFill>
            <a:blip r:embed="rId9" cstate="print"/>
            <a:stretch>
              <a:fillRect/>
            </a:stretch>
          </p:blipFill>
          <p:spPr bwMode="auto">
            <a:xfrm>
              <a:off x="2000232" y="3879362"/>
              <a:ext cx="1682879" cy="884818"/>
            </a:xfrm>
            <a:prstGeom prst="rect">
              <a:avLst/>
            </a:prstGeom>
            <a:noFill/>
            <a:ln>
              <a:solidFill>
                <a:schemeClr val="accent3">
                  <a:lumMod val="50000"/>
                </a:schemeClr>
              </a:solidFill>
            </a:ln>
            <a:effectLst>
              <a:softEdge rad="63500"/>
            </a:effectLst>
          </p:spPr>
        </p:pic>
        <p:sp>
          <p:nvSpPr>
            <p:cNvPr id="13" name="TextBox 12"/>
            <p:cNvSpPr txBox="1"/>
            <p:nvPr/>
          </p:nvSpPr>
          <p:spPr>
            <a:xfrm>
              <a:off x="2357422" y="3357562"/>
              <a:ext cx="5000660" cy="277740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ru-RU" sz="2800" b="1" dirty="0">
                  <a:solidFill>
                    <a:schemeClr val="accent3">
                      <a:lumMod val="50000"/>
                    </a:schemeClr>
                  </a:solidFill>
                  <a:latin typeface="+mn-lt"/>
                </a:rPr>
                <a:t>БЮДЖЕТ ДЛЯ ГРАЖДАН</a:t>
              </a:r>
            </a:p>
          </p:txBody>
        </p:sp>
        <p:sp>
          <p:nvSpPr>
            <p:cNvPr id="14" name="TextBox 13"/>
            <p:cNvSpPr txBox="1"/>
            <p:nvPr/>
          </p:nvSpPr>
          <p:spPr>
            <a:xfrm>
              <a:off x="2057789" y="3387931"/>
              <a:ext cx="5802788" cy="637168"/>
            </a:xfrm>
            <a:prstGeom prst="rect">
              <a:avLst/>
            </a:prstGeom>
            <a:solidFill>
              <a:schemeClr val="bg1"/>
            </a:solidFill>
            <a:effectLst>
              <a:softEdge rad="63500"/>
            </a:effectLst>
          </p:spPr>
          <p:txBody>
            <a:bodyPr wrap="square">
              <a:spAutoFit/>
            </a:bodyPr>
            <a:lstStyle/>
            <a:p>
              <a:pPr algn="ctr">
                <a:defRPr/>
              </a:pPr>
              <a:r>
                <a:rPr lang="ru-RU" sz="2400" b="1" i="1" dirty="0" smtClean="0">
                  <a:solidFill>
                    <a:srgbClr val="4F6228"/>
                  </a:solidFill>
                  <a:latin typeface="Calibri" pitchFamily="34" charset="0"/>
                </a:rPr>
                <a:t>БЮДЖЕТ ДЛЯ ГРАЖДАН </a:t>
              </a:r>
            </a:p>
            <a:p>
              <a:pPr algn="ctr">
                <a:defRPr/>
              </a:pPr>
              <a:r>
                <a:rPr lang="ru-RU" sz="2400" b="1" dirty="0" smtClean="0">
                  <a:solidFill>
                    <a:srgbClr val="4F6228"/>
                  </a:solidFill>
                  <a:latin typeface="Calibri" pitchFamily="34" charset="0"/>
                </a:rPr>
                <a:t>(</a:t>
              </a:r>
              <a:r>
                <a:rPr lang="ru-RU" sz="2400" b="1" dirty="0" smtClean="0">
                  <a:solidFill>
                    <a:srgbClr val="4F6228"/>
                  </a:solidFill>
                  <a:latin typeface="Calibri" pitchFamily="34" charset="0"/>
                </a:rPr>
                <a:t>ПРОЕКТ </a:t>
              </a:r>
              <a:r>
                <a:rPr lang="ru-RU" sz="2400" b="1" dirty="0">
                  <a:solidFill>
                    <a:srgbClr val="4F6228"/>
                  </a:solidFill>
                  <a:latin typeface="Calibri" pitchFamily="34" charset="0"/>
                </a:rPr>
                <a:t>БЮДЖЕТА МУНИЦИПАЛЬНОГО ОБРАЗОВАНИЯ </a:t>
              </a:r>
              <a:endParaRPr lang="ru-RU" sz="2400" b="1" dirty="0" smtClean="0">
                <a:solidFill>
                  <a:srgbClr val="4F6228"/>
                </a:solidFill>
                <a:latin typeface="Calibri" pitchFamily="34" charset="0"/>
              </a:endParaRPr>
            </a:p>
            <a:p>
              <a:pPr algn="ctr">
                <a:defRPr/>
              </a:pPr>
              <a:r>
                <a:rPr lang="ru-RU" sz="2400" b="1" dirty="0" smtClean="0">
                  <a:solidFill>
                    <a:srgbClr val="4F6228"/>
                  </a:solidFill>
                  <a:latin typeface="Calibri" pitchFamily="34" charset="0"/>
                </a:rPr>
                <a:t>г. САЯНОГОРСК </a:t>
              </a:r>
              <a:r>
                <a:rPr lang="ru-RU" sz="2400" b="1" dirty="0">
                  <a:solidFill>
                    <a:srgbClr val="4F6228"/>
                  </a:solidFill>
                  <a:latin typeface="Calibri" pitchFamily="34" charset="0"/>
                </a:rPr>
                <a:t>НА </a:t>
              </a:r>
              <a:r>
                <a:rPr lang="ru-RU" sz="2400" b="1" dirty="0" smtClean="0">
                  <a:solidFill>
                    <a:srgbClr val="4F6228"/>
                  </a:solidFill>
                  <a:latin typeface="Calibri" pitchFamily="34" charset="0"/>
                </a:rPr>
                <a:t>2017-2019 </a:t>
              </a:r>
              <a:r>
                <a:rPr lang="ru-RU" sz="2400" b="1" dirty="0" smtClean="0">
                  <a:solidFill>
                    <a:srgbClr val="4F6228"/>
                  </a:solidFill>
                  <a:latin typeface="Calibri" pitchFamily="34" charset="0"/>
                </a:rPr>
                <a:t>ГОДЫ)</a:t>
              </a:r>
              <a:endParaRPr lang="ru-RU" sz="2400" b="1" dirty="0">
                <a:solidFill>
                  <a:srgbClr val="4F6228"/>
                </a:solidFill>
                <a:latin typeface="Calibri" pitchFamily="34" charset="0"/>
              </a:endParaRPr>
            </a:p>
          </p:txBody>
        </p:sp>
      </p:grpSp>
      <p:pic>
        <p:nvPicPr>
          <p:cNvPr id="17" name="Picture 4" descr="03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3786190" y="1"/>
            <a:ext cx="1247775" cy="1571625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pic>
        <p:nvPicPr>
          <p:cNvPr id="37089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928794" y="642918"/>
            <a:ext cx="5903912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7090" name="Прямоугольник 9"/>
          <p:cNvSpPr>
            <a:spLocks noChangeArrowheads="1"/>
          </p:cNvSpPr>
          <p:nvPr/>
        </p:nvSpPr>
        <p:spPr bwMode="auto">
          <a:xfrm>
            <a:off x="1928794" y="642918"/>
            <a:ext cx="5512599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 dirty="0">
                <a:latin typeface="Calibri" pitchFamily="34" charset="0"/>
              </a:rPr>
              <a:t>Основные направления расходов на </a:t>
            </a:r>
            <a:r>
              <a:rPr lang="ru-RU" b="1" dirty="0" smtClean="0">
                <a:latin typeface="Calibri" pitchFamily="34" charset="0"/>
              </a:rPr>
              <a:t>2017 </a:t>
            </a:r>
            <a:r>
              <a:rPr lang="ru-RU" b="1" dirty="0">
                <a:latin typeface="Calibri" pitchFamily="34" charset="0"/>
              </a:rPr>
              <a:t>-</a:t>
            </a:r>
            <a:r>
              <a:rPr lang="ru-RU" b="1" dirty="0" smtClean="0">
                <a:latin typeface="Calibri" pitchFamily="34" charset="0"/>
              </a:rPr>
              <a:t>2019 </a:t>
            </a:r>
            <a:r>
              <a:rPr lang="ru-RU" b="1" dirty="0">
                <a:latin typeface="Calibri" pitchFamily="34" charset="0"/>
              </a:rPr>
              <a:t>годы</a:t>
            </a:r>
            <a:endParaRPr lang="ru-RU" dirty="0">
              <a:latin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9389" y="1268414"/>
            <a:ext cx="2160587" cy="2232025"/>
          </a:xfrm>
          <a:prstGeom prst="rect">
            <a:avLst/>
          </a:prstGeom>
          <a:gradFill>
            <a:gsLst>
              <a:gs pos="40000">
                <a:schemeClr val="accent5">
                  <a:lumMod val="50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</p:pic>
      <p:sp>
        <p:nvSpPr>
          <p:cNvPr id="37092" name="Прямоугольник 11"/>
          <p:cNvSpPr>
            <a:spLocks noChangeArrowheads="1"/>
          </p:cNvSpPr>
          <p:nvPr/>
        </p:nvSpPr>
        <p:spPr bwMode="auto">
          <a:xfrm>
            <a:off x="250826" y="1335089"/>
            <a:ext cx="2017713" cy="20928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300" b="1" dirty="0">
                <a:solidFill>
                  <a:srgbClr val="000000"/>
                </a:solidFill>
                <a:latin typeface="Times New Roman" pitchFamily="18" charset="0"/>
              </a:rPr>
              <a:t>Социально-значимые расходы</a:t>
            </a:r>
            <a:r>
              <a:rPr lang="ru-RU" sz="13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ru-RU" sz="1300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ru-RU" sz="1300" dirty="0">
                <a:latin typeface="Times New Roman" pitchFamily="18" charset="0"/>
              </a:rPr>
              <a:t>заработная плата работников всех муниципальных учреждений, публичные нормативные обязательства, расходы по оплате коммунальных услуг учреждений) </a:t>
            </a:r>
          </a:p>
        </p:txBody>
      </p:sp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2500298" y="1285860"/>
            <a:ext cx="2084175" cy="2214533"/>
          </a:xfrm>
          <a:prstGeom prst="rect">
            <a:avLst/>
          </a:prstGeom>
          <a:solidFill>
            <a:srgbClr val="FF00FF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37094" name="Прямоугольник 12"/>
          <p:cNvSpPr>
            <a:spLocks noChangeArrowheads="1"/>
          </p:cNvSpPr>
          <p:nvPr/>
        </p:nvSpPr>
        <p:spPr bwMode="auto">
          <a:xfrm>
            <a:off x="2547938" y="1341439"/>
            <a:ext cx="1884362" cy="8925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300" b="1" dirty="0">
                <a:solidFill>
                  <a:srgbClr val="000000"/>
                </a:solidFill>
                <a:latin typeface="Times New Roman" pitchFamily="18" charset="0"/>
              </a:rPr>
              <a:t>Первоочередные расходы</a:t>
            </a:r>
            <a:r>
              <a:rPr lang="ru-RU" sz="13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ru-RU" sz="1300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ru-RU" sz="1300" dirty="0">
                <a:latin typeface="Times New Roman" pitchFamily="18" charset="0"/>
              </a:rPr>
              <a:t>расходы по оплате различного рода услуг )</a:t>
            </a:r>
          </a:p>
        </p:txBody>
      </p:sp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4763067" y="1275387"/>
            <a:ext cx="2008658" cy="2220851"/>
          </a:xfrm>
          <a:prstGeom prst="rect">
            <a:avLst/>
          </a:prstGeom>
          <a:solidFill>
            <a:srgbClr val="92D050"/>
          </a:solidFill>
          <a:ln w="9525">
            <a:noFill/>
            <a:miter lim="800000"/>
            <a:headEnd/>
            <a:tailEnd/>
          </a:ln>
          <a:effectLst/>
        </p:spPr>
      </p:pic>
      <p:sp>
        <p:nvSpPr>
          <p:cNvPr id="37096" name="Прямоугольник 13"/>
          <p:cNvSpPr>
            <a:spLocks noChangeArrowheads="1"/>
          </p:cNvSpPr>
          <p:nvPr/>
        </p:nvSpPr>
        <p:spPr bwMode="auto">
          <a:xfrm>
            <a:off x="4859340" y="1341439"/>
            <a:ext cx="1800225" cy="14927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300" b="1" dirty="0">
                <a:solidFill>
                  <a:srgbClr val="000000"/>
                </a:solidFill>
                <a:latin typeface="Times New Roman" pitchFamily="18" charset="0"/>
              </a:rPr>
              <a:t>Прочие расходы</a:t>
            </a:r>
            <a:r>
              <a:rPr lang="ru-RU" sz="1300" dirty="0">
                <a:solidFill>
                  <a:srgbClr val="000000"/>
                </a:solidFill>
                <a:latin typeface="Times New Roman" pitchFamily="18" charset="0"/>
              </a:rPr>
              <a:t> </a:t>
            </a:r>
          </a:p>
          <a:p>
            <a:pPr algn="ctr"/>
            <a:r>
              <a:rPr lang="ru-RU" sz="1300" dirty="0">
                <a:solidFill>
                  <a:srgbClr val="000000"/>
                </a:solidFill>
                <a:latin typeface="Times New Roman" pitchFamily="18" charset="0"/>
              </a:rPr>
              <a:t>(</a:t>
            </a:r>
            <a:r>
              <a:rPr lang="ru-RU" sz="1300" dirty="0">
                <a:latin typeface="Times New Roman" pitchFamily="18" charset="0"/>
              </a:rPr>
              <a:t>расходы по оплате различного рода услуг, связанных с содержанием имущества, приобретение оборудования )</a:t>
            </a:r>
          </a:p>
        </p:txBody>
      </p:sp>
      <p:pic>
        <p:nvPicPr>
          <p:cNvPr id="2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6883400" y="1285876"/>
            <a:ext cx="2160588" cy="2214563"/>
          </a:xfrm>
          <a:prstGeom prst="rect">
            <a:avLst/>
          </a:prstGeom>
          <a:gradFill>
            <a:gsLst>
              <a:gs pos="40000">
                <a:schemeClr val="accent5">
                  <a:lumMod val="50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</p:pic>
      <p:sp>
        <p:nvSpPr>
          <p:cNvPr id="37098" name="Прямоугольник 11"/>
          <p:cNvSpPr>
            <a:spLocks noChangeArrowheads="1"/>
          </p:cNvSpPr>
          <p:nvPr/>
        </p:nvSpPr>
        <p:spPr bwMode="auto">
          <a:xfrm>
            <a:off x="6877052" y="1330325"/>
            <a:ext cx="2022475" cy="169277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 fontAlgn="b"/>
            <a:r>
              <a:rPr lang="ru-RU" sz="1300" b="1" dirty="0">
                <a:solidFill>
                  <a:srgbClr val="000000"/>
                </a:solidFill>
                <a:latin typeface="Times New Roman" pitchFamily="18" charset="0"/>
              </a:rPr>
              <a:t>Условно-утвержденные расходы</a:t>
            </a:r>
            <a:r>
              <a:rPr lang="ru-RU" sz="1300" dirty="0">
                <a:latin typeface="Times New Roman" pitchFamily="18" charset="0"/>
              </a:rPr>
              <a:t> </a:t>
            </a:r>
          </a:p>
          <a:p>
            <a:pPr algn="ctr" fontAlgn="b"/>
            <a:r>
              <a:rPr lang="ru-RU" sz="1300" dirty="0" smtClean="0">
                <a:latin typeface="Times New Roman" pitchFamily="18" charset="0"/>
              </a:rPr>
              <a:t>(не </a:t>
            </a:r>
            <a:r>
              <a:rPr lang="ru-RU" sz="1300" dirty="0">
                <a:latin typeface="Times New Roman" pitchFamily="18" charset="0"/>
              </a:rPr>
              <a:t>распределенные </a:t>
            </a:r>
            <a:r>
              <a:rPr lang="ru-RU" sz="1300" dirty="0" smtClean="0">
                <a:latin typeface="Times New Roman" pitchFamily="18" charset="0"/>
              </a:rPr>
              <a:t>в плановом периоде в соответствии с классификацией расходов бюджета бюджетные ассигнования)</a:t>
            </a:r>
            <a:endParaRPr lang="ru-RU" sz="1300" dirty="0">
              <a:latin typeface="Times New Roman" pitchFamily="18" charset="0"/>
            </a:endParaRPr>
          </a:p>
        </p:txBody>
      </p:sp>
      <p:sp>
        <p:nvSpPr>
          <p:cNvPr id="37099" name="Прямоугольник 19"/>
          <p:cNvSpPr>
            <a:spLocks noChangeArrowheads="1"/>
          </p:cNvSpPr>
          <p:nvPr/>
        </p:nvSpPr>
        <p:spPr bwMode="auto">
          <a:xfrm>
            <a:off x="684213" y="3573464"/>
            <a:ext cx="785812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2000" b="1" i="1" dirty="0">
                <a:solidFill>
                  <a:srgbClr val="604A7B"/>
                </a:solidFill>
                <a:latin typeface="Calibri" pitchFamily="34" charset="0"/>
              </a:rPr>
              <a:t>Структура расходов бюджета муниципального образования город Саяногорск на </a:t>
            </a:r>
            <a:r>
              <a:rPr lang="ru-RU" sz="2000" b="1" i="1" dirty="0" smtClean="0">
                <a:solidFill>
                  <a:srgbClr val="604A7B"/>
                </a:solidFill>
                <a:latin typeface="Calibri" pitchFamily="34" charset="0"/>
              </a:rPr>
              <a:t>2017 </a:t>
            </a:r>
            <a:r>
              <a:rPr lang="ru-RU" sz="2000" b="1" i="1" dirty="0">
                <a:solidFill>
                  <a:srgbClr val="604A7B"/>
                </a:solidFill>
                <a:latin typeface="Calibri" pitchFamily="34" charset="0"/>
              </a:rPr>
              <a:t>– </a:t>
            </a:r>
            <a:r>
              <a:rPr lang="ru-RU" sz="2000" b="1" i="1" dirty="0" smtClean="0">
                <a:solidFill>
                  <a:srgbClr val="604A7B"/>
                </a:solidFill>
                <a:latin typeface="Calibri" pitchFamily="34" charset="0"/>
              </a:rPr>
              <a:t>2019 годы (млн.рублей)</a:t>
            </a:r>
            <a:endParaRPr lang="ru-RU" sz="2000" i="1" dirty="0">
              <a:solidFill>
                <a:srgbClr val="604A7B"/>
              </a:solidFill>
              <a:latin typeface="Calibri" pitchFamily="34" charset="0"/>
            </a:endParaRPr>
          </a:p>
        </p:txBody>
      </p:sp>
      <p:sp>
        <p:nvSpPr>
          <p:cNvPr id="37100" name="Прямоугольник 22"/>
          <p:cNvSpPr>
            <a:spLocks noChangeArrowheads="1"/>
          </p:cNvSpPr>
          <p:nvPr/>
        </p:nvSpPr>
        <p:spPr bwMode="auto">
          <a:xfrm>
            <a:off x="622301" y="4221163"/>
            <a:ext cx="1641220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</a:rPr>
              <a:t>2017 </a:t>
            </a:r>
            <a:r>
              <a:rPr lang="ru-RU" sz="1600" b="1" dirty="0">
                <a:latin typeface="Times New Roman" pitchFamily="18" charset="0"/>
              </a:rPr>
              <a:t>год</a:t>
            </a:r>
          </a:p>
          <a:p>
            <a:pPr algn="ctr"/>
            <a:r>
              <a:rPr lang="ru-RU" sz="1600" b="1" u="sng" dirty="0" smtClean="0">
                <a:latin typeface="Times New Roman" pitchFamily="18" charset="0"/>
              </a:rPr>
              <a:t>1 139,3 млн.руб</a:t>
            </a:r>
            <a:r>
              <a:rPr lang="ru-RU" sz="1600" b="1" u="sng" dirty="0">
                <a:latin typeface="Times New Roman" pitchFamily="18" charset="0"/>
              </a:rPr>
              <a:t>.</a:t>
            </a:r>
          </a:p>
        </p:txBody>
      </p:sp>
      <p:sp>
        <p:nvSpPr>
          <p:cNvPr id="37101" name="Прямоугольник 22"/>
          <p:cNvSpPr>
            <a:spLocks noChangeArrowheads="1"/>
          </p:cNvSpPr>
          <p:nvPr/>
        </p:nvSpPr>
        <p:spPr bwMode="auto">
          <a:xfrm>
            <a:off x="3770313" y="4225926"/>
            <a:ext cx="14873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</a:rPr>
              <a:t>2018 </a:t>
            </a:r>
            <a:r>
              <a:rPr lang="ru-RU" sz="1600" b="1" dirty="0">
                <a:latin typeface="Times New Roman" pitchFamily="18" charset="0"/>
              </a:rPr>
              <a:t>год</a:t>
            </a:r>
          </a:p>
          <a:p>
            <a:pPr algn="ctr"/>
            <a:r>
              <a:rPr lang="ru-RU" sz="1600" b="1" u="sng" dirty="0" smtClean="0">
                <a:latin typeface="Times New Roman" pitchFamily="18" charset="0"/>
              </a:rPr>
              <a:t>838,8 млн.руб</a:t>
            </a:r>
            <a:r>
              <a:rPr lang="ru-RU" sz="1600" b="1" u="sng" dirty="0">
                <a:latin typeface="Times New Roman" pitchFamily="18" charset="0"/>
              </a:rPr>
              <a:t>.</a:t>
            </a:r>
          </a:p>
        </p:txBody>
      </p:sp>
      <p:sp>
        <p:nvSpPr>
          <p:cNvPr id="37102" name="Прямоугольник 22"/>
          <p:cNvSpPr>
            <a:spLocks noChangeArrowheads="1"/>
          </p:cNvSpPr>
          <p:nvPr/>
        </p:nvSpPr>
        <p:spPr bwMode="auto">
          <a:xfrm>
            <a:off x="6834188" y="4243389"/>
            <a:ext cx="1487331" cy="584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pPr algn="ctr"/>
            <a:r>
              <a:rPr lang="ru-RU" sz="1600" b="1" dirty="0" smtClean="0">
                <a:latin typeface="Times New Roman" pitchFamily="18" charset="0"/>
              </a:rPr>
              <a:t>2019 </a:t>
            </a:r>
            <a:r>
              <a:rPr lang="ru-RU" sz="1600" b="1" dirty="0">
                <a:latin typeface="Times New Roman" pitchFamily="18" charset="0"/>
              </a:rPr>
              <a:t>год</a:t>
            </a:r>
          </a:p>
          <a:p>
            <a:pPr algn="ctr"/>
            <a:r>
              <a:rPr lang="ru-RU" sz="1600" b="1" u="sng" dirty="0" smtClean="0">
                <a:latin typeface="Times New Roman" pitchFamily="18" charset="0"/>
              </a:rPr>
              <a:t>800,4 млн.руб</a:t>
            </a:r>
            <a:r>
              <a:rPr lang="ru-RU" sz="1600" b="1" u="sng" dirty="0">
                <a:latin typeface="Times New Roman" pitchFamily="18" charset="0"/>
              </a:rPr>
              <a:t>.</a:t>
            </a:r>
          </a:p>
        </p:txBody>
      </p:sp>
      <p:sp>
        <p:nvSpPr>
          <p:cNvPr id="37105" name="Прямоугольник 39"/>
          <p:cNvSpPr>
            <a:spLocks noChangeArrowheads="1"/>
          </p:cNvSpPr>
          <p:nvPr/>
        </p:nvSpPr>
        <p:spPr bwMode="auto">
          <a:xfrm>
            <a:off x="2860677" y="6492876"/>
            <a:ext cx="1546257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>
                <a:latin typeface="Calibri" pitchFamily="34" charset="0"/>
              </a:rPr>
              <a:t>Первоочередные</a:t>
            </a:r>
          </a:p>
        </p:txBody>
      </p:sp>
      <p:sp>
        <p:nvSpPr>
          <p:cNvPr id="37107" name="Прямоугольник 41"/>
          <p:cNvSpPr>
            <a:spLocks noChangeArrowheads="1"/>
          </p:cNvSpPr>
          <p:nvPr/>
        </p:nvSpPr>
        <p:spPr bwMode="auto">
          <a:xfrm>
            <a:off x="4895851" y="6511926"/>
            <a:ext cx="1891865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>
                <a:latin typeface="Calibri" pitchFamily="34" charset="0"/>
              </a:rPr>
              <a:t>Социально-значимые</a:t>
            </a:r>
          </a:p>
        </p:txBody>
      </p:sp>
      <p:sp>
        <p:nvSpPr>
          <p:cNvPr id="37108" name="Прямоугольник 41"/>
          <p:cNvSpPr>
            <a:spLocks noChangeArrowheads="1"/>
          </p:cNvSpPr>
          <p:nvPr/>
        </p:nvSpPr>
        <p:spPr bwMode="auto">
          <a:xfrm>
            <a:off x="368302" y="6486526"/>
            <a:ext cx="2041969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>
                <a:latin typeface="Calibri" pitchFamily="34" charset="0"/>
              </a:rPr>
              <a:t>Условно-утвержденные</a:t>
            </a:r>
          </a:p>
        </p:txBody>
      </p:sp>
      <p:sp>
        <p:nvSpPr>
          <p:cNvPr id="37109" name="Прямоугольник 41"/>
          <p:cNvSpPr>
            <a:spLocks noChangeArrowheads="1"/>
          </p:cNvSpPr>
          <p:nvPr/>
        </p:nvSpPr>
        <p:spPr bwMode="auto">
          <a:xfrm>
            <a:off x="7429520" y="6508752"/>
            <a:ext cx="857256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>
                <a:latin typeface="Calibri" pitchFamily="34" charset="0"/>
              </a:rPr>
              <a:t>Прочие</a:t>
            </a:r>
          </a:p>
        </p:txBody>
      </p:sp>
      <p:sp>
        <p:nvSpPr>
          <p:cNvPr id="32" name="Прямоугольник 11"/>
          <p:cNvSpPr>
            <a:spLocks noChangeArrowheads="1"/>
          </p:cNvSpPr>
          <p:nvPr/>
        </p:nvSpPr>
        <p:spPr bwMode="auto">
          <a:xfrm>
            <a:off x="7126287" y="0"/>
            <a:ext cx="201771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ru-RU" sz="2800" dirty="0">
              <a:solidFill>
                <a:srgbClr val="3333CC"/>
              </a:solidFill>
              <a:latin typeface="Times New Roman" pitchFamily="18" charset="0"/>
            </a:endParaRPr>
          </a:p>
        </p:txBody>
      </p:sp>
      <p:sp>
        <p:nvSpPr>
          <p:cNvPr id="33" name="Блок-схема: альтернативный процесс 32"/>
          <p:cNvSpPr/>
          <p:nvPr/>
        </p:nvSpPr>
        <p:spPr>
          <a:xfrm>
            <a:off x="142844" y="6572272"/>
            <a:ext cx="285752" cy="142876"/>
          </a:xfrm>
          <a:prstGeom prst="flowChartAlternateProcess">
            <a:avLst/>
          </a:prstGeom>
          <a:solidFill>
            <a:srgbClr val="7030A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4" name="Блок-схема: альтернативный процесс 33"/>
          <p:cNvSpPr/>
          <p:nvPr/>
        </p:nvSpPr>
        <p:spPr>
          <a:xfrm>
            <a:off x="2571736" y="6572272"/>
            <a:ext cx="357190" cy="142876"/>
          </a:xfrm>
          <a:prstGeom prst="flowChartAlternateProcess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5" name="Блок-схема: альтернативный процесс 34"/>
          <p:cNvSpPr/>
          <p:nvPr/>
        </p:nvSpPr>
        <p:spPr>
          <a:xfrm>
            <a:off x="4572000" y="6572272"/>
            <a:ext cx="357190" cy="142876"/>
          </a:xfrm>
          <a:prstGeom prst="flowChartAlternateProcess">
            <a:avLst/>
          </a:prstGeom>
          <a:solidFill>
            <a:srgbClr val="00B0F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36" name="Блок-схема: альтернативный процесс 35"/>
          <p:cNvSpPr/>
          <p:nvPr/>
        </p:nvSpPr>
        <p:spPr>
          <a:xfrm>
            <a:off x="7072330" y="6572272"/>
            <a:ext cx="428628" cy="142876"/>
          </a:xfrm>
          <a:prstGeom prst="flowChartAlternateProcess">
            <a:avLst/>
          </a:prstGeom>
          <a:solidFill>
            <a:srgbClr val="92D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9" name="Диаграмма 28"/>
          <p:cNvGraphicFramePr/>
          <p:nvPr/>
        </p:nvGraphicFramePr>
        <p:xfrm>
          <a:off x="0" y="4429132"/>
          <a:ext cx="3286116" cy="242886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  <p:graphicFrame>
        <p:nvGraphicFramePr>
          <p:cNvPr id="30" name="Диаграмма 29"/>
          <p:cNvGraphicFramePr/>
          <p:nvPr/>
        </p:nvGraphicFramePr>
        <p:xfrm>
          <a:off x="3071803" y="4500570"/>
          <a:ext cx="3357586" cy="2357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31" name="Диаграмма 30"/>
          <p:cNvGraphicFramePr/>
          <p:nvPr/>
        </p:nvGraphicFramePr>
        <p:xfrm>
          <a:off x="5929322" y="4500570"/>
          <a:ext cx="3214678" cy="235743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16388" name="Заголовок 17"/>
          <p:cNvSpPr>
            <a:spLocks noGrp="1"/>
          </p:cNvSpPr>
          <p:nvPr>
            <p:ph type="title"/>
          </p:nvPr>
        </p:nvSpPr>
        <p:spPr>
          <a:xfrm>
            <a:off x="928661" y="214314"/>
            <a:ext cx="7643867" cy="785812"/>
          </a:xfrm>
        </p:spPr>
        <p:txBody>
          <a:bodyPr/>
          <a:lstStyle/>
          <a:p>
            <a:pPr eaLnBrk="1" hangingPunct="1"/>
            <a:r>
              <a:rPr lang="ru-RU" sz="2000" b="1" dirty="0" smtClean="0"/>
              <a:t>Структура расходов бюджета муниципального образования город Саяногорск на 2017 год (млн.руб. / %)</a:t>
            </a:r>
            <a:endParaRPr lang="ru-RU" sz="2000" dirty="0" smtClean="0"/>
          </a:p>
        </p:txBody>
      </p:sp>
      <p:graphicFrame>
        <p:nvGraphicFramePr>
          <p:cNvPr id="9" name="Диаграмма 8"/>
          <p:cNvGraphicFramePr/>
          <p:nvPr/>
        </p:nvGraphicFramePr>
        <p:xfrm>
          <a:off x="0" y="1142984"/>
          <a:ext cx="9144000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4" descr="03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14414" y="214291"/>
            <a:ext cx="7472386" cy="500065"/>
          </a:xfrm>
        </p:spPr>
        <p:txBody>
          <a:bodyPr/>
          <a:lstStyle/>
          <a:p>
            <a:r>
              <a:rPr lang="ru-RU" sz="2000" b="1" dirty="0" smtClean="0">
                <a:latin typeface="Calibri" pitchFamily="34" charset="0"/>
              </a:rPr>
              <a:t>Расходы бюджета по разделам, </a:t>
            </a:r>
            <a:r>
              <a:rPr lang="ru-RU" sz="2000" b="1" dirty="0" smtClean="0">
                <a:latin typeface="Calibri" pitchFamily="34" charset="0"/>
              </a:rPr>
              <a:t>подразделам (тыс.рублей)</a:t>
            </a:r>
            <a:endParaRPr lang="ru-RU" sz="2000" dirty="0">
              <a:latin typeface="Calibri" pitchFamily="34" charset="0"/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/>
        </p:nvGraphicFramePr>
        <p:xfrm>
          <a:off x="142844" y="1116133"/>
          <a:ext cx="8858313" cy="5599013"/>
        </p:xfrm>
        <a:graphic>
          <a:graphicData uri="http://schemas.openxmlformats.org/drawingml/2006/table">
            <a:tbl>
              <a:tblPr/>
              <a:tblGrid>
                <a:gridCol w="5357850"/>
                <a:gridCol w="357190"/>
                <a:gridCol w="428628"/>
                <a:gridCol w="928694"/>
                <a:gridCol w="905207"/>
                <a:gridCol w="880744"/>
              </a:tblGrid>
              <a:tr h="552219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Наименование показателя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Раздел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Подраздел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Сумма</a:t>
                      </a:r>
                      <a:br>
                        <a:rPr lang="ru-RU" sz="1200" b="0" i="0" u="none" strike="noStrike" dirty="0">
                          <a:latin typeface="Times New Roman"/>
                        </a:rPr>
                      </a:br>
                      <a:r>
                        <a:rPr lang="ru-RU" sz="1200" b="0" i="0" u="none" strike="noStrike" dirty="0">
                          <a:latin typeface="Times New Roman"/>
                        </a:rPr>
                        <a:t>на 2017 год</a:t>
                      </a:r>
                      <a:br>
                        <a:rPr lang="ru-RU" sz="1200" b="0" i="0" u="none" strike="noStrike" dirty="0">
                          <a:latin typeface="Times New Roman"/>
                        </a:rPr>
                      </a:br>
                      <a:r>
                        <a:rPr lang="ru-RU" sz="1200" b="0" i="0" u="none" strike="noStrike" dirty="0">
                          <a:latin typeface="Times New Roman"/>
                        </a:rPr>
                        <a:t>тыс.руб.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Сумма</a:t>
                      </a:r>
                      <a:br>
                        <a:rPr lang="ru-RU" sz="1200" b="0" i="0" u="none" strike="noStrike">
                          <a:latin typeface="Times New Roman"/>
                        </a:rPr>
                      </a:br>
                      <a:r>
                        <a:rPr lang="ru-RU" sz="1200" b="0" i="0" u="none" strike="noStrike">
                          <a:latin typeface="Times New Roman"/>
                        </a:rPr>
                        <a:t>на 2018 год</a:t>
                      </a:r>
                      <a:br>
                        <a:rPr lang="ru-RU" sz="1200" b="0" i="0" u="none" strike="noStrike">
                          <a:latin typeface="Times New Roman"/>
                        </a:rPr>
                      </a:br>
                      <a:r>
                        <a:rPr lang="ru-RU" sz="1200" b="0" i="0" u="none" strike="noStrike">
                          <a:latin typeface="Times New Roman"/>
                        </a:rPr>
                        <a:t>тыс.руб.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Сумма</a:t>
                      </a:r>
                      <a:br>
                        <a:rPr lang="ru-RU" sz="1200" b="0" i="0" u="none" strike="noStrike">
                          <a:latin typeface="Times New Roman"/>
                        </a:rPr>
                      </a:br>
                      <a:r>
                        <a:rPr lang="ru-RU" sz="1200" b="0" i="0" u="none" strike="noStrike">
                          <a:latin typeface="Times New Roman"/>
                        </a:rPr>
                        <a:t>на 2019 год</a:t>
                      </a:r>
                      <a:br>
                        <a:rPr lang="ru-RU" sz="1200" b="0" i="0" u="none" strike="noStrike">
                          <a:latin typeface="Times New Roman"/>
                        </a:rPr>
                      </a:br>
                      <a:r>
                        <a:rPr lang="ru-RU" sz="1200" b="0" i="0" u="none" strike="noStrike">
                          <a:latin typeface="Times New Roman"/>
                        </a:rPr>
                        <a:t>тыс.руб.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8942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 dirty="0">
                          <a:latin typeface="Times New Roman"/>
                        </a:rPr>
                        <a:t>1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2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3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4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5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200" b="0" i="0" u="none" strike="noStrike">
                          <a:latin typeface="Times New Roman"/>
                        </a:rPr>
                        <a:t>6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2">
                <a:tc gridSpan="3">
                  <a:txBody>
                    <a:bodyPr/>
                    <a:lstStyle/>
                    <a:p>
                      <a:pPr algn="l" fontAlgn="ctr"/>
                      <a:r>
                        <a:rPr lang="ru-RU" sz="1300" b="1" i="0" u="none" strike="noStrike" dirty="0">
                          <a:latin typeface="Times New Roman"/>
                        </a:rPr>
                        <a:t>ВСЕГО </a:t>
                      </a:r>
                      <a:r>
                        <a:rPr lang="ru-RU" sz="1300" b="1" i="0" u="none" strike="noStrike" dirty="0" smtClean="0">
                          <a:latin typeface="Times New Roman"/>
                        </a:rPr>
                        <a:t> распределенных расходов</a:t>
                      </a:r>
                      <a:endParaRPr lang="ru-RU" sz="1300" b="1" i="0" u="none" strike="noStrike" dirty="0">
                        <a:latin typeface="Times New Roman"/>
                      </a:endParaRP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1" i="0" u="none" strike="noStrike" dirty="0">
                          <a:latin typeface="Times New Roman"/>
                        </a:rPr>
                        <a:t>1 139 338,8 </a:t>
                      </a:r>
                    </a:p>
                  </a:txBody>
                  <a:tcPr marL="8092" marR="8092" marT="8092" marB="0" anchor="ctr">
                    <a:lnL>
                      <a:noFill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1" i="0" u="none" strike="noStrike" dirty="0">
                          <a:latin typeface="Times New Roman"/>
                        </a:rPr>
                        <a:t>825 362,8 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ctr"/>
                      <a:r>
                        <a:rPr lang="ru-RU" sz="1300" b="1" i="0" u="none" strike="noStrike" dirty="0">
                          <a:latin typeface="Times New Roman"/>
                        </a:rPr>
                        <a:t>772 711,4 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2061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latin typeface="Times New Roman"/>
                        </a:rPr>
                        <a:t>ОБЩЕГОСУДАРСТВЕННЫЕ ВОПРОСЫ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latin typeface="Times New Roman"/>
                        </a:rPr>
                        <a:t>01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latin typeface="Times New Roman"/>
                        </a:rPr>
                        <a:t> 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>
                          <a:latin typeface="Times New Roman"/>
                        </a:rPr>
                        <a:t>73 448,4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77 593,8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76 752,5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/>
                        </a:rPr>
                        <a:t>01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/>
                        </a:rPr>
                        <a:t>02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1 410,2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1 556,0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1 556,0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2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Функционирование законодательных (представительных) органов государственной власти и представительных органов муниципальных образований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/>
                        </a:rPr>
                        <a:t>03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3 246,9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3 572,0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3 580,0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52219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/>
                        </a:rPr>
                        <a:t>04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30 968,2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35 500,0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35 700,0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06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8 998,7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7 175,5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7 244,2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Обеспечение проведения выборов и референдумов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746,9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Резервные фонды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200,0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200,0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200,0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Другие общегосударственные вопросы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13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27 877,5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29 590,3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28 472,3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47957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latin typeface="Times New Roman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>
                          <a:latin typeface="Times New Roman"/>
                        </a:rPr>
                        <a:t>8 731,0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9 028,0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8 588,0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08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Защита населения и территории от чрезвычайных ситуаций природного и техногенного характера, гражданская оборона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09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8 731,0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9 028,0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8 588,0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2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latin typeface="Times New Roman"/>
                        </a:rPr>
                        <a:t>НАЦИОНАЛЬНАЯ ЭКОНОМИКА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>
                          <a:latin typeface="Times New Roman"/>
                        </a:rPr>
                        <a:t>19 402,2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38 663,4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36 002,0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Общеэкономические вопросы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10,0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700,0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Сельское хозяйство и рыболовство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854,0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509,0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509,0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540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Транспорт                                                           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08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2 689,4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2 215,5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2 337,4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Дорожное хозяйство (дорожные фонды)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09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14 943,4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33 093,9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30 675,6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6112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12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905,4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2 145,0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2 480,0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4" descr="03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14414" y="142853"/>
            <a:ext cx="7472386" cy="642941"/>
          </a:xfrm>
        </p:spPr>
        <p:txBody>
          <a:bodyPr/>
          <a:lstStyle/>
          <a:p>
            <a:r>
              <a:rPr lang="ru-RU" sz="2000" b="1" dirty="0" smtClean="0">
                <a:latin typeface="Calibri" pitchFamily="34" charset="0"/>
              </a:rPr>
              <a:t>Расходы бюджета по разделам, </a:t>
            </a:r>
            <a:r>
              <a:rPr lang="ru-RU" sz="2000" b="1" dirty="0" smtClean="0">
                <a:latin typeface="Calibri" pitchFamily="34" charset="0"/>
              </a:rPr>
              <a:t>подразделам (тыс.рублей)</a:t>
            </a:r>
            <a:br>
              <a:rPr lang="ru-RU" sz="2000" b="1" dirty="0" smtClean="0">
                <a:latin typeface="Calibri" pitchFamily="34" charset="0"/>
              </a:rPr>
            </a:br>
            <a:r>
              <a:rPr lang="ru-RU" sz="2000" b="1" dirty="0" smtClean="0">
                <a:latin typeface="Calibri" pitchFamily="34" charset="0"/>
              </a:rPr>
              <a:t>(продолжение)</a:t>
            </a:r>
            <a:endParaRPr lang="ru-RU" sz="2000" dirty="0">
              <a:latin typeface="Calibri" pitchFamily="34" charset="0"/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/>
        </p:nvGraphicFramePr>
        <p:xfrm>
          <a:off x="142844" y="1142983"/>
          <a:ext cx="8858312" cy="5698004"/>
        </p:xfrm>
        <a:graphic>
          <a:graphicData uri="http://schemas.openxmlformats.org/drawingml/2006/table">
            <a:tbl>
              <a:tblPr/>
              <a:tblGrid>
                <a:gridCol w="5500726"/>
                <a:gridCol w="357190"/>
                <a:gridCol w="428628"/>
                <a:gridCol w="857256"/>
                <a:gridCol w="857256"/>
                <a:gridCol w="857256"/>
              </a:tblGrid>
              <a:tr h="1983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latin typeface="Times New Roman"/>
                        </a:rPr>
                        <a:t>ЖИЛИЩНО-КОММУНАЛЬНОЕ ХОЗЯЙСТВО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78 130,3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64 803,0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>
                          <a:latin typeface="Times New Roman"/>
                        </a:rPr>
                        <a:t>65 479,4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Жилищное хозяйство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 dirty="0">
                          <a:latin typeface="Times New Roman"/>
                        </a:rPr>
                        <a:t>01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2 881,2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2 354,8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790,0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Коммунальное хозяйство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02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3 047,4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1 301,3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Благоустройство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63 338,3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53 158,2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54 485,2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Другие вопросы в области жилищно-коммунального хозяйства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05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05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8 863,4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9 290,0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8 902,9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100" b="1" i="0" u="none" strike="noStrike" dirty="0">
                          <a:latin typeface="Times New Roman"/>
                        </a:rPr>
                        <a:t>ОХРАНА ОКРУЖАЮЩЕЙ СРЕДЫ</a:t>
                      </a:r>
                    </a:p>
                  </a:txBody>
                  <a:tcPr marL="8092" marR="8092" marT="8092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06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>
                          <a:latin typeface="Times New Roman"/>
                        </a:rPr>
                        <a:t>3 075,4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1 634,0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1 384,0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 dirty="0">
                          <a:latin typeface="Times New Roman"/>
                        </a:rPr>
                        <a:t>Другие вопросы в области охраны окружающей среды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06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3 075,4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1 634,0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1 384,0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latin typeface="Times New Roman"/>
                        </a:rPr>
                        <a:t>ОБРАЗОВАНИЕ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814 055,3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499 411,5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441 029,5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Дошкольное образование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334 930,8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193 794,2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175 519,1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Общее образование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02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382 942,4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194 860,6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158 177,5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Дополнительное образование детей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73 672,0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92 090,9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89 036,2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59075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Профессиональная подготовка, переподготовка и повышение квалификации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05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252,7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289,6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225,5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Молодежная политика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162,0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345,0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340,0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Другие вопросы в области образования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07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09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22 095,4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18 031,2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17 731,2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latin typeface="Times New Roman"/>
                        </a:rPr>
                        <a:t>КУЛЬТУРА, КИНЕМАТОГРАФИЯ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08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>
                          <a:latin typeface="Times New Roman"/>
                        </a:rPr>
                        <a:t>58 916,8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>
                          <a:latin typeface="Times New Roman"/>
                        </a:rPr>
                        <a:t>57 651,6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60 640,0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Культура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08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50 408,0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50 817,5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53 156,5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Другие вопросы в области культуры, кинематографии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08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8 508,8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6 834,1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7 483,5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latin typeface="Times New Roman"/>
                        </a:rPr>
                        <a:t>СОЦИАЛЬНАЯ ПОЛИТИКА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>
                          <a:latin typeface="Times New Roman"/>
                        </a:rPr>
                        <a:t>46 509,0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>
                          <a:latin typeface="Times New Roman"/>
                        </a:rPr>
                        <a:t>35 999,0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36 878,7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Пенсионное обеспечение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2 420,0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3 000,0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3 000,0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Социальное обеспечение населения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03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163,0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629,0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149,7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Охрана семьи и детства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10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04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43 926,0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32 370,0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33 729,0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 И СПОРТ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11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>
                          <a:latin typeface="Times New Roman"/>
                        </a:rPr>
                        <a:t>9 807,5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>
                          <a:latin typeface="Times New Roman"/>
                        </a:rPr>
                        <a:t>11 164,5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13 728,4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Физическая культура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01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9 807,5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11 164,5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13 728,4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latin typeface="Times New Roman"/>
                        </a:rPr>
                        <a:t>СРЕДСТВА МАССОВОЙ ИНФОРМАЦИИ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12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 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5 801,5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>
                          <a:solidFill>
                            <a:srgbClr val="000000"/>
                          </a:solidFill>
                          <a:latin typeface="Times New Roman"/>
                        </a:rPr>
                        <a:t>6 987,6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solidFill>
                            <a:srgbClr val="000000"/>
                          </a:solidFill>
                          <a:latin typeface="Times New Roman"/>
                        </a:rPr>
                        <a:t>7 665,7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Периодическая печать и издательства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12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02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5 801,5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6 987,6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7 665,7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3629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1" i="0" u="none" strike="noStrike" dirty="0">
                          <a:latin typeface="Times New Roman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13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1" i="0" u="none" strike="noStrike">
                          <a:latin typeface="Times New Roman"/>
                        </a:rPr>
                        <a:t> 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>
                          <a:latin typeface="Times New Roman"/>
                        </a:rPr>
                        <a:t>21 461,4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>
                          <a:latin typeface="Times New Roman"/>
                        </a:rPr>
                        <a:t>22 426,4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1" i="0" u="none" strike="noStrike" dirty="0">
                          <a:latin typeface="Times New Roman"/>
                        </a:rPr>
                        <a:t>24 563,2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98321">
                <a:tc>
                  <a:txBody>
                    <a:bodyPr/>
                    <a:lstStyle/>
                    <a:p>
                      <a:pPr algn="l" fontAlgn="b"/>
                      <a:r>
                        <a:rPr lang="ru-RU" sz="1200" b="0" i="0" u="none" strike="noStrike">
                          <a:latin typeface="Times New Roman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13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200" b="0" i="0" u="none" strike="noStrike">
                          <a:latin typeface="Times New Roman"/>
                        </a:rPr>
                        <a:t>01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21 461,4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>
                          <a:latin typeface="Times New Roman"/>
                        </a:rPr>
                        <a:t>22 426,4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300" b="0" i="0" u="none" strike="noStrike" dirty="0">
                          <a:latin typeface="Times New Roman"/>
                        </a:rPr>
                        <a:t>24 563,2 </a:t>
                      </a:r>
                    </a:p>
                  </a:txBody>
                  <a:tcPr marL="8092" marR="8092" marT="8092" marB="0" anchor="b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Picture 4" descr="039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214414" y="428603"/>
            <a:ext cx="7472386" cy="571505"/>
          </a:xfrm>
        </p:spPr>
        <p:txBody>
          <a:bodyPr/>
          <a:lstStyle/>
          <a:p>
            <a:r>
              <a:rPr lang="ru-RU" sz="2000" b="1" dirty="0" smtClean="0"/>
              <a:t>Социальная сфера (млн.рублей)</a:t>
            </a:r>
            <a:endParaRPr lang="ru-RU" sz="2000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1142984"/>
          <a:ext cx="9144000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16388" name="Заголовок 17"/>
          <p:cNvSpPr>
            <a:spLocks noGrp="1"/>
          </p:cNvSpPr>
          <p:nvPr>
            <p:ph type="title"/>
          </p:nvPr>
        </p:nvSpPr>
        <p:spPr>
          <a:xfrm>
            <a:off x="650875" y="214314"/>
            <a:ext cx="7543800" cy="785812"/>
          </a:xfrm>
        </p:spPr>
        <p:txBody>
          <a:bodyPr/>
          <a:lstStyle/>
          <a:p>
            <a:pPr eaLnBrk="1" hangingPunct="1"/>
            <a:r>
              <a:rPr lang="ru-RU" sz="1800" b="1" dirty="0" smtClean="0"/>
              <a:t>Доля программных расходов в общем объеме расходов бюджета муниципального образования город Саяногорск на 2017 год (%)</a:t>
            </a:r>
            <a:endParaRPr lang="ru-RU" sz="1800" dirty="0" smtClean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900112"/>
          <a:ext cx="9144000" cy="595788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8"/>
          <p:cNvSpPr>
            <a:spLocks noChangeArrowheads="1"/>
          </p:cNvSpPr>
          <p:nvPr/>
        </p:nvSpPr>
        <p:spPr bwMode="auto">
          <a:xfrm>
            <a:off x="1142977" y="214291"/>
            <a:ext cx="7858179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latin typeface="Calibri" pitchFamily="34" charset="0"/>
              </a:rPr>
              <a:t>Расходы бюджета муниципального образования город Саяногорск по муниципальным программам на 2017 год (млн.рублей)</a:t>
            </a:r>
            <a:endParaRPr lang="ru-RU" dirty="0">
              <a:latin typeface="Calibri" pitchFamily="34" charset="0"/>
            </a:endParaRPr>
          </a:p>
        </p:txBody>
      </p:sp>
      <p:pic>
        <p:nvPicPr>
          <p:cNvPr id="13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graphicFrame>
        <p:nvGraphicFramePr>
          <p:cNvPr id="14" name="Схема 13"/>
          <p:cNvGraphicFramePr/>
          <p:nvPr/>
        </p:nvGraphicFramePr>
        <p:xfrm>
          <a:off x="0" y="1071546"/>
          <a:ext cx="9144000" cy="564360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Номер слайда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pPr>
              <a:defRPr/>
            </a:pPr>
            <a:fld id="{33DCCAF1-0807-49D2-ACD4-6EC724F62156}" type="slidenum">
              <a:rPr lang="ru-RU"/>
              <a:pPr>
                <a:defRPr/>
              </a:pPr>
              <a:t>17</a:t>
            </a:fld>
            <a:endParaRPr lang="ru-RU"/>
          </a:p>
        </p:txBody>
      </p:sp>
      <p:pic>
        <p:nvPicPr>
          <p:cNvPr id="6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7" name="Заголовок 17"/>
          <p:cNvSpPr>
            <a:spLocks noGrp="1"/>
          </p:cNvSpPr>
          <p:nvPr>
            <p:ph type="title"/>
          </p:nvPr>
        </p:nvSpPr>
        <p:spPr>
          <a:xfrm>
            <a:off x="1428728" y="285728"/>
            <a:ext cx="7543800" cy="785812"/>
          </a:xfrm>
        </p:spPr>
        <p:txBody>
          <a:bodyPr/>
          <a:lstStyle/>
          <a:p>
            <a:pPr eaLnBrk="1" hangingPunct="1"/>
            <a:r>
              <a:rPr lang="ru-RU" sz="2800" b="1" dirty="0" smtClean="0"/>
              <a:t>Муниципальный долг</a:t>
            </a:r>
            <a:br>
              <a:rPr lang="ru-RU" sz="2800" b="1" dirty="0" smtClean="0"/>
            </a:br>
            <a:r>
              <a:rPr lang="ru-RU" sz="2800" b="1" dirty="0" smtClean="0"/>
              <a:t>2017-2019 годы</a:t>
            </a:r>
            <a:endParaRPr lang="ru-RU" sz="2800" dirty="0" smtClean="0"/>
          </a:p>
        </p:txBody>
      </p:sp>
      <p:graphicFrame>
        <p:nvGraphicFramePr>
          <p:cNvPr id="8" name="Group 83"/>
          <p:cNvGraphicFramePr>
            <a:graphicFrameLocks noGrp="1"/>
          </p:cNvGraphicFramePr>
          <p:nvPr/>
        </p:nvGraphicFramePr>
        <p:xfrm>
          <a:off x="0" y="1214420"/>
          <a:ext cx="9144000" cy="5643580"/>
        </p:xfrm>
        <a:graphic>
          <a:graphicData uri="http://schemas.openxmlformats.org/drawingml/2006/table">
            <a:tbl>
              <a:tblPr/>
              <a:tblGrid>
                <a:gridCol w="3733824"/>
                <a:gridCol w="1676410"/>
                <a:gridCol w="1752611"/>
                <a:gridCol w="1981155"/>
              </a:tblGrid>
              <a:tr h="44879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2017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2018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2019</a:t>
                      </a:r>
                      <a:endParaRPr kumimoji="0" lang="ru-RU" sz="18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7733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Предельный объем муниципального долга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318 218,8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253 218,8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248 093,3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29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Верхний предел муниципального долга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01.01.2018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153 218,8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01.01.2019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148 093,3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01.01.2020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135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29634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Обслуживание муниципального долга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21 461,4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22 426,4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24 563,2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4169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Кредиты кредитных организаций</a:t>
                      </a:r>
                      <a:endParaRPr lang="ru-RU" sz="18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29634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привлечение кредитов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погашение кредитов</a:t>
                      </a:r>
                      <a:endParaRPr lang="ru-RU" sz="18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000,0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100 000,0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100 000,0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100 000,0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100 000,0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1042334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Бюджетные кредиты от других бюджетов бюджетной системы Российской Федерации</a:t>
                      </a:r>
                      <a:endParaRPr lang="ru-RU" sz="1800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 </a:t>
                      </a: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5 125,5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-13 093,3</a:t>
                      </a:r>
                      <a:endParaRPr kumimoji="0" lang="ru-R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773308"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привлечение кредитов</a:t>
                      </a:r>
                    </a:p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i="1" u="none" kern="1200" baseline="0" dirty="0" smtClean="0">
                          <a:solidFill>
                            <a:schemeClr val="tx1"/>
                          </a:solidFill>
                          <a:latin typeface="Times New Roman" pitchFamily="18" charset="0"/>
                          <a:ea typeface="+mn-ea"/>
                          <a:cs typeface="Times New Roman" pitchFamily="18" charset="0"/>
                        </a:rPr>
                        <a:t>погашение кредитов</a:t>
                      </a:r>
                      <a:endParaRPr lang="ru-RU" sz="1800" i="1" u="none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65 </a:t>
                      </a: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000,0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5 125,5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13 093,3</a:t>
                      </a:r>
                      <a:endParaRPr kumimoji="0" lang="ru-RU" sz="1800" b="0" i="1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</a:tbl>
          </a:graphicData>
        </a:graphic>
      </p:graphicFrame>
      <p:sp>
        <p:nvSpPr>
          <p:cNvPr id="9" name="Прямоугольник 21"/>
          <p:cNvSpPr>
            <a:spLocks noChangeArrowheads="1"/>
          </p:cNvSpPr>
          <p:nvPr/>
        </p:nvSpPr>
        <p:spPr bwMode="auto">
          <a:xfrm>
            <a:off x="7635875" y="714375"/>
            <a:ext cx="1293813" cy="3079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>
                <a:latin typeface="Calibri" pitchFamily="34" charset="0"/>
              </a:rPr>
              <a:t>(тыс. рублей)</a:t>
            </a:r>
            <a:endParaRPr lang="ru-RU" sz="140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44037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785786" y="274637"/>
            <a:ext cx="7901014" cy="1011223"/>
          </a:xfrm>
        </p:spPr>
        <p:txBody>
          <a:bodyPr/>
          <a:lstStyle/>
          <a:p>
            <a:r>
              <a:rPr lang="ru-RU" sz="2000" b="1" dirty="0" smtClean="0"/>
              <a:t>Сравнительный анализ состояния кредиторской задолженности и долговых обязательств муниципального образования город Саяногорск за 2013-2016 годы (млн.рублей)(местный бюджет)</a:t>
            </a:r>
            <a:endParaRPr lang="ru-RU" sz="2000" b="1" dirty="0"/>
          </a:p>
        </p:txBody>
      </p:sp>
      <p:graphicFrame>
        <p:nvGraphicFramePr>
          <p:cNvPr id="9" name="Диаграмма 8"/>
          <p:cNvGraphicFramePr>
            <a:graphicFrameLocks noGrp="1"/>
          </p:cNvGraphicFramePr>
          <p:nvPr/>
        </p:nvGraphicFramePr>
        <p:xfrm>
          <a:off x="-23812" y="714356"/>
          <a:ext cx="9191625" cy="614364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44037" name="Rectangle 1"/>
          <p:cNvSpPr>
            <a:spLocks noChangeArrowheads="1"/>
          </p:cNvSpPr>
          <p:nvPr/>
        </p:nvSpPr>
        <p:spPr bwMode="auto">
          <a:xfrm>
            <a:off x="0" y="0"/>
            <a:ext cx="184731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928662" y="357165"/>
            <a:ext cx="7758138" cy="928695"/>
          </a:xfrm>
        </p:spPr>
        <p:txBody>
          <a:bodyPr/>
          <a:lstStyle/>
          <a:p>
            <a:r>
              <a:rPr lang="ru-RU" sz="1800" b="1" dirty="0" smtClean="0"/>
              <a:t>Анализ распределения налогов, перечисляемых организациями муниципального образования город Саяногорск всех форм собственности по уровням бюджета (федеральный, республиканский, местный)</a:t>
            </a:r>
            <a:endParaRPr lang="ru-RU" sz="1800" b="1" dirty="0"/>
          </a:p>
        </p:txBody>
      </p:sp>
      <p:graphicFrame>
        <p:nvGraphicFramePr>
          <p:cNvPr id="6" name="Диаграмма 5"/>
          <p:cNvGraphicFramePr/>
          <p:nvPr/>
        </p:nvGraphicFramePr>
        <p:xfrm>
          <a:off x="0" y="1357298"/>
          <a:ext cx="5072066" cy="278608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graphicFrame>
        <p:nvGraphicFramePr>
          <p:cNvPr id="8" name="Диаграмма 7"/>
          <p:cNvGraphicFramePr/>
          <p:nvPr/>
        </p:nvGraphicFramePr>
        <p:xfrm>
          <a:off x="4357654" y="1285860"/>
          <a:ext cx="4786346" cy="29289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graphicFrame>
        <p:nvGraphicFramePr>
          <p:cNvPr id="9" name="Диаграмма 8"/>
          <p:cNvGraphicFramePr/>
          <p:nvPr/>
        </p:nvGraphicFramePr>
        <p:xfrm>
          <a:off x="2357422" y="4071942"/>
          <a:ext cx="5143536" cy="278605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5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Line 14"/>
          <p:cNvSpPr>
            <a:spLocks noChangeShapeType="1"/>
          </p:cNvSpPr>
          <p:nvPr/>
        </p:nvSpPr>
        <p:spPr bwMode="auto">
          <a:xfrm>
            <a:off x="4286248" y="3857628"/>
            <a:ext cx="295200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cxnSp>
        <p:nvCxnSpPr>
          <p:cNvPr id="4" name="Прямая соединительная линия 3"/>
          <p:cNvCxnSpPr/>
          <p:nvPr/>
        </p:nvCxnSpPr>
        <p:spPr>
          <a:xfrm>
            <a:off x="179512" y="1220755"/>
            <a:ext cx="8856984" cy="0"/>
          </a:xfrm>
          <a:prstGeom prst="line">
            <a:avLst/>
          </a:prstGeom>
          <a:ln w="44450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2" name="Line 11"/>
          <p:cNvSpPr>
            <a:spLocks noChangeShapeType="1"/>
          </p:cNvSpPr>
          <p:nvPr/>
        </p:nvSpPr>
        <p:spPr bwMode="auto">
          <a:xfrm>
            <a:off x="4643438" y="1428736"/>
            <a:ext cx="0" cy="5184575"/>
          </a:xfrm>
          <a:prstGeom prst="line">
            <a:avLst/>
          </a:prstGeom>
          <a:noFill/>
          <a:ln w="50800" cmpd="dbl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grpSp>
        <p:nvGrpSpPr>
          <p:cNvPr id="2" name="Group 12"/>
          <p:cNvGrpSpPr>
            <a:grpSpLocks/>
          </p:cNvGrpSpPr>
          <p:nvPr/>
        </p:nvGrpSpPr>
        <p:grpSpPr bwMode="auto">
          <a:xfrm>
            <a:off x="323851" y="1410559"/>
            <a:ext cx="4319641" cy="1446578"/>
            <a:chOff x="249" y="735"/>
            <a:chExt cx="2676" cy="1550"/>
          </a:xfrm>
        </p:grpSpPr>
        <p:sp>
          <p:nvSpPr>
            <p:cNvPr id="54" name="AutoShape 13"/>
            <p:cNvSpPr>
              <a:spLocks noChangeArrowheads="1"/>
            </p:cNvSpPr>
            <p:nvPr/>
          </p:nvSpPr>
          <p:spPr bwMode="auto">
            <a:xfrm>
              <a:off x="249" y="735"/>
              <a:ext cx="2404" cy="1550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lIns="54000" tIns="90000" rIns="54000" bIns="90000" anchor="ctr"/>
            <a:lstStyle/>
            <a:p>
              <a:pPr algn="ctr" eaLnBrk="0" hangingPunct="0"/>
              <a:r>
                <a:rPr lang="ru-RU" sz="2000" b="1" dirty="0" smtClean="0">
                  <a:solidFill>
                    <a:srgbClr val="000000"/>
                  </a:solidFill>
                  <a:latin typeface="Arial" pitchFamily="34" charset="0"/>
                  <a:cs typeface="Arial" pitchFamily="34" charset="0"/>
                </a:rPr>
                <a:t>Программный бюджет</a:t>
              </a:r>
            </a:p>
            <a:p>
              <a:pPr algn="ctr" eaLnBrk="0" hangingPunct="0"/>
              <a:r>
                <a:rPr lang="ru-RU" sz="2000" b="1" dirty="0" smtClean="0">
                  <a:solidFill>
                    <a:srgbClr val="C00000"/>
                  </a:solidFill>
                  <a:latin typeface="Arial" pitchFamily="34" charset="0"/>
                  <a:cs typeface="Arial" pitchFamily="34" charset="0"/>
                </a:rPr>
                <a:t>(16 программ = 92,9% расходов бюджета)</a:t>
              </a:r>
            </a:p>
          </p:txBody>
        </p:sp>
        <p:sp>
          <p:nvSpPr>
            <p:cNvPr id="55" name="Line 14"/>
            <p:cNvSpPr>
              <a:spLocks noChangeShapeType="1"/>
            </p:cNvSpPr>
            <p:nvPr/>
          </p:nvSpPr>
          <p:spPr bwMode="auto">
            <a:xfrm>
              <a:off x="2653" y="1330"/>
              <a:ext cx="227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56" name="Oval 15"/>
            <p:cNvSpPr>
              <a:spLocks noChangeArrowheads="1"/>
            </p:cNvSpPr>
            <p:nvPr/>
          </p:nvSpPr>
          <p:spPr bwMode="auto">
            <a:xfrm>
              <a:off x="2838" y="1249"/>
              <a:ext cx="87" cy="206"/>
            </a:xfrm>
            <a:prstGeom prst="ellipse">
              <a:avLst/>
            </a:prstGeom>
            <a:solidFill>
              <a:schemeClr val="folHlink"/>
            </a:solidFill>
            <a:ln w="38100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58" name="AutoShape 22"/>
          <p:cNvSpPr>
            <a:spLocks noChangeArrowheads="1"/>
          </p:cNvSpPr>
          <p:nvPr/>
        </p:nvSpPr>
        <p:spPr bwMode="auto">
          <a:xfrm>
            <a:off x="4918075" y="1714488"/>
            <a:ext cx="3830638" cy="1214446"/>
          </a:xfrm>
          <a:prstGeom prst="roundRect">
            <a:avLst>
              <a:gd name="adj" fmla="val 16667"/>
            </a:avLst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 lIns="54000" tIns="90000" rIns="54000" bIns="90000" anchor="ctr"/>
          <a:lstStyle/>
          <a:p>
            <a:pPr algn="ctr" eaLnBrk="0" hangingPunct="0">
              <a:spcBef>
                <a:spcPct val="150000"/>
              </a:spcBef>
            </a:pPr>
            <a:endParaRPr lang="ru-RU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60" name="Oval 26"/>
          <p:cNvSpPr>
            <a:spLocks noChangeArrowheads="1"/>
          </p:cNvSpPr>
          <p:nvPr/>
        </p:nvSpPr>
        <p:spPr bwMode="auto">
          <a:xfrm>
            <a:off x="4500566" y="2159101"/>
            <a:ext cx="130175" cy="213783"/>
          </a:xfrm>
          <a:prstGeom prst="ellipse">
            <a:avLst/>
          </a:prstGeom>
          <a:solidFill>
            <a:schemeClr val="folHlink"/>
          </a:solidFill>
          <a:ln w="38100" algn="ctr">
            <a:solidFill>
              <a:srgbClr val="FF6600"/>
            </a:solidFill>
            <a:round/>
            <a:headEnd/>
            <a:tailEnd/>
          </a:ln>
        </p:spPr>
        <p:txBody>
          <a:bodyPr wrap="none" anchor="ctr"/>
          <a:lstStyle/>
          <a:p>
            <a:endParaRPr lang="ru-RU">
              <a:solidFill>
                <a:srgbClr val="000000"/>
              </a:solidFill>
              <a:latin typeface="Calibri" pitchFamily="34" charset="0"/>
            </a:endParaRPr>
          </a:p>
        </p:txBody>
      </p:sp>
      <p:grpSp>
        <p:nvGrpSpPr>
          <p:cNvPr id="3" name="Group 27"/>
          <p:cNvGrpSpPr>
            <a:grpSpLocks/>
          </p:cNvGrpSpPr>
          <p:nvPr/>
        </p:nvGrpSpPr>
        <p:grpSpPr bwMode="auto">
          <a:xfrm>
            <a:off x="285720" y="3000372"/>
            <a:ext cx="4355447" cy="1714511"/>
            <a:chOff x="249" y="727"/>
            <a:chExt cx="2633" cy="1068"/>
          </a:xfrm>
        </p:grpSpPr>
        <p:sp>
          <p:nvSpPr>
            <p:cNvPr id="62" name="AutoShape 28"/>
            <p:cNvSpPr>
              <a:spLocks noChangeArrowheads="1"/>
            </p:cNvSpPr>
            <p:nvPr/>
          </p:nvSpPr>
          <p:spPr bwMode="auto">
            <a:xfrm>
              <a:off x="249" y="727"/>
              <a:ext cx="2404" cy="106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lIns="54000" tIns="90000" rIns="54000" bIns="90000" anchor="ctr"/>
            <a:lstStyle/>
            <a:p>
              <a:pPr algn="ctr" eaLnBrk="0" hangingPunct="0"/>
              <a:endParaRPr lang="ru-RU" sz="17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64" name="Oval 30"/>
            <p:cNvSpPr>
              <a:spLocks noChangeArrowheads="1"/>
            </p:cNvSpPr>
            <p:nvPr/>
          </p:nvSpPr>
          <p:spPr bwMode="auto">
            <a:xfrm>
              <a:off x="2797" y="1172"/>
              <a:ext cx="85" cy="138"/>
            </a:xfrm>
            <a:prstGeom prst="ellipse">
              <a:avLst/>
            </a:prstGeom>
            <a:solidFill>
              <a:schemeClr val="folHlink"/>
            </a:solidFill>
            <a:ln w="38100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70" name="Line 62"/>
          <p:cNvSpPr>
            <a:spLocks noChangeShapeType="1"/>
          </p:cNvSpPr>
          <p:nvPr/>
        </p:nvSpPr>
        <p:spPr bwMode="auto">
          <a:xfrm>
            <a:off x="4644009" y="2276872"/>
            <a:ext cx="288357" cy="0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72" name="Прямоугольник 40"/>
          <p:cNvSpPr>
            <a:spLocks noChangeArrowheads="1"/>
          </p:cNvSpPr>
          <p:nvPr/>
        </p:nvSpPr>
        <p:spPr bwMode="auto">
          <a:xfrm>
            <a:off x="357158" y="3071810"/>
            <a:ext cx="3929090" cy="1538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Оптимизация бюджетных расходов</a:t>
            </a:r>
          </a:p>
          <a:p>
            <a:pPr algn="ctr" eaLnBrk="0" hangingPunct="0"/>
            <a:r>
              <a:rPr lang="ru-RU" b="1" dirty="0" smtClean="0">
                <a:solidFill>
                  <a:srgbClr val="C00000"/>
                </a:solidFill>
                <a:latin typeface="Arial" pitchFamily="34" charset="0"/>
                <a:cs typeface="Arial" pitchFamily="34" charset="0"/>
              </a:rPr>
              <a:t>Расходные обязательства = реальным доходным источникам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grpSp>
        <p:nvGrpSpPr>
          <p:cNvPr id="5" name="Group 39"/>
          <p:cNvGrpSpPr>
            <a:grpSpLocks/>
          </p:cNvGrpSpPr>
          <p:nvPr/>
        </p:nvGrpSpPr>
        <p:grpSpPr bwMode="auto">
          <a:xfrm>
            <a:off x="4500567" y="3286124"/>
            <a:ext cx="4243388" cy="2214578"/>
            <a:chOff x="2844" y="-2100"/>
            <a:chExt cx="2673" cy="2954"/>
          </a:xfrm>
        </p:grpSpPr>
        <p:sp>
          <p:nvSpPr>
            <p:cNvPr id="75" name="AutoShape 40"/>
            <p:cNvSpPr>
              <a:spLocks noChangeArrowheads="1"/>
            </p:cNvSpPr>
            <p:nvPr/>
          </p:nvSpPr>
          <p:spPr bwMode="auto">
            <a:xfrm>
              <a:off x="3107" y="-2100"/>
              <a:ext cx="2410" cy="2954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lIns="54000" tIns="90000" rIns="54000" bIns="90000" anchor="ctr"/>
            <a:lstStyle/>
            <a:p>
              <a:pPr algn="ctr"/>
              <a:endParaRPr lang="ru-RU" sz="2000" b="1" dirty="0">
                <a:solidFill>
                  <a:srgbClr val="000000"/>
                </a:solidFill>
                <a:latin typeface="Arial" pitchFamily="34" charset="0"/>
                <a:cs typeface="Arial" pitchFamily="34" charset="0"/>
              </a:endParaRPr>
            </a:p>
          </p:txBody>
        </p:sp>
        <p:sp>
          <p:nvSpPr>
            <p:cNvPr id="76" name="Line 41"/>
            <p:cNvSpPr>
              <a:spLocks noChangeShapeType="1"/>
            </p:cNvSpPr>
            <p:nvPr/>
          </p:nvSpPr>
          <p:spPr bwMode="auto">
            <a:xfrm>
              <a:off x="2889" y="-66"/>
              <a:ext cx="227" cy="0"/>
            </a:xfrm>
            <a:prstGeom prst="line">
              <a:avLst/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7" name="Oval 42"/>
            <p:cNvSpPr>
              <a:spLocks noChangeArrowheads="1"/>
            </p:cNvSpPr>
            <p:nvPr/>
          </p:nvSpPr>
          <p:spPr bwMode="auto">
            <a:xfrm flipV="1">
              <a:off x="2844" y="-240"/>
              <a:ext cx="91" cy="347"/>
            </a:xfrm>
            <a:prstGeom prst="ellipse">
              <a:avLst/>
            </a:prstGeom>
            <a:solidFill>
              <a:schemeClr val="folHlink"/>
            </a:solidFill>
            <a:ln w="38100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78" name="Заголовок 1"/>
          <p:cNvSpPr txBox="1">
            <a:spLocks/>
          </p:cNvSpPr>
          <p:nvPr/>
        </p:nvSpPr>
        <p:spPr bwMode="auto">
          <a:xfrm>
            <a:off x="1285852" y="428604"/>
            <a:ext cx="7572428" cy="96096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endParaRPr lang="ru-RU" sz="2400" dirty="0">
              <a:latin typeface="Calibri" pitchFamily="34" charset="0"/>
            </a:endParaRPr>
          </a:p>
        </p:txBody>
      </p:sp>
      <p:sp>
        <p:nvSpPr>
          <p:cNvPr id="81" name="Прямоугольник 80"/>
          <p:cNvSpPr/>
          <p:nvPr/>
        </p:nvSpPr>
        <p:spPr>
          <a:xfrm>
            <a:off x="5004048" y="1785926"/>
            <a:ext cx="3600400" cy="10156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Взаимодействие </a:t>
            </a:r>
          </a:p>
          <a:p>
            <a:pPr algn="ctr"/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с вышестоящими органами власти</a:t>
            </a:r>
          </a:p>
        </p:txBody>
      </p:sp>
      <p:sp>
        <p:nvSpPr>
          <p:cNvPr id="32" name="Прямоугольник 31"/>
          <p:cNvSpPr/>
          <p:nvPr/>
        </p:nvSpPr>
        <p:spPr>
          <a:xfrm>
            <a:off x="5000628" y="3500438"/>
            <a:ext cx="3500462" cy="175432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Повышение качества оказания муниципальных услуг через совершенствование механизмов планирования бюджетных средств</a:t>
            </a:r>
            <a:endParaRPr lang="ru-RU" b="1" dirty="0">
              <a:solidFill>
                <a:srgbClr val="000000"/>
              </a:solidFill>
              <a:latin typeface="Arial" pitchFamily="34" charset="0"/>
              <a:cs typeface="Arial" pitchFamily="34" charset="0"/>
            </a:endParaRPr>
          </a:p>
        </p:txBody>
      </p:sp>
      <p:pic>
        <p:nvPicPr>
          <p:cNvPr id="33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36" name="Номер слайда 3"/>
          <p:cNvSpPr txBox="1">
            <a:spLocks noGrp="1"/>
          </p:cNvSpPr>
          <p:nvPr/>
        </p:nvSpPr>
        <p:spPr>
          <a:xfrm>
            <a:off x="6553200" y="6356351"/>
            <a:ext cx="2133600" cy="365125"/>
          </a:xfrm>
          <a:prstGeom prst="rect">
            <a:avLst/>
          </a:prstGeom>
          <a:noFill/>
        </p:spPr>
        <p:txBody>
          <a:bodyPr anchor="ctr"/>
          <a:lstStyle/>
          <a:p>
            <a:pPr algn="r" fontAlgn="auto">
              <a:spcBef>
                <a:spcPts val="0"/>
              </a:spcBef>
              <a:spcAft>
                <a:spcPts val="0"/>
              </a:spcAft>
              <a:defRPr/>
            </a:pPr>
            <a:fld id="{57397F0F-6364-4BBE-B025-E9E50D505BF8}" type="slidenum">
              <a:rPr lang="ru-RU" sz="1200">
                <a:solidFill>
                  <a:schemeClr val="tx1">
                    <a:tint val="75000"/>
                  </a:schemeClr>
                </a:solidFill>
                <a:latin typeface="+mn-lt"/>
              </a:rPr>
              <a:pPr algn="r" fontAlgn="auto">
                <a:spcBef>
                  <a:spcPts val="0"/>
                </a:spcBef>
                <a:spcAft>
                  <a:spcPts val="0"/>
                </a:spcAft>
                <a:defRPr/>
              </a:pPr>
              <a:t>2</a:t>
            </a:fld>
            <a:endParaRPr lang="ru-RU" sz="1200" dirty="0">
              <a:solidFill>
                <a:schemeClr val="tx1">
                  <a:tint val="75000"/>
                </a:schemeClr>
              </a:solidFill>
              <a:latin typeface="+mn-lt"/>
            </a:endParaRPr>
          </a:p>
        </p:txBody>
      </p:sp>
      <p:grpSp>
        <p:nvGrpSpPr>
          <p:cNvPr id="30" name="Group 27"/>
          <p:cNvGrpSpPr>
            <a:grpSpLocks/>
          </p:cNvGrpSpPr>
          <p:nvPr/>
        </p:nvGrpSpPr>
        <p:grpSpPr bwMode="auto">
          <a:xfrm>
            <a:off x="214282" y="4857760"/>
            <a:ext cx="4432516" cy="1785950"/>
            <a:chOff x="249" y="727"/>
            <a:chExt cx="2589" cy="1068"/>
          </a:xfrm>
        </p:grpSpPr>
        <p:sp>
          <p:nvSpPr>
            <p:cNvPr id="31" name="AutoShape 28"/>
            <p:cNvSpPr>
              <a:spLocks noChangeArrowheads="1"/>
            </p:cNvSpPr>
            <p:nvPr/>
          </p:nvSpPr>
          <p:spPr bwMode="auto">
            <a:xfrm>
              <a:off x="249" y="727"/>
              <a:ext cx="2404" cy="1068"/>
            </a:xfrm>
            <a:prstGeom prst="roundRect">
              <a:avLst>
                <a:gd name="adj" fmla="val 16667"/>
              </a:avLst>
            </a:prstGeom>
            <a:noFill/>
            <a:ln w="28575">
              <a:solidFill>
                <a:srgbClr val="FF6600"/>
              </a:solidFill>
              <a:round/>
              <a:headEnd/>
              <a:tailEnd/>
            </a:ln>
          </p:spPr>
          <p:txBody>
            <a:bodyPr lIns="54000" tIns="90000" rIns="54000" bIns="90000" anchor="ctr"/>
            <a:lstStyle/>
            <a:p>
              <a:pPr algn="ctr" eaLnBrk="0" hangingPunct="0"/>
              <a:endParaRPr lang="ru-RU" sz="1700">
                <a:solidFill>
                  <a:srgbClr val="000000"/>
                </a:solidFill>
                <a:latin typeface="Calibri" pitchFamily="34" charset="0"/>
              </a:endParaRPr>
            </a:p>
          </p:txBody>
        </p:sp>
        <p:sp>
          <p:nvSpPr>
            <p:cNvPr id="34" name="Oval 30"/>
            <p:cNvSpPr>
              <a:spLocks noChangeArrowheads="1"/>
            </p:cNvSpPr>
            <p:nvPr/>
          </p:nvSpPr>
          <p:spPr bwMode="auto">
            <a:xfrm>
              <a:off x="2753" y="1083"/>
              <a:ext cx="85" cy="138"/>
            </a:xfrm>
            <a:prstGeom prst="ellipse">
              <a:avLst/>
            </a:prstGeom>
            <a:solidFill>
              <a:schemeClr val="folHlink"/>
            </a:solidFill>
            <a:ln w="38100" algn="ctr">
              <a:solidFill>
                <a:srgbClr val="FF6600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endParaRPr lang="ru-RU">
                <a:solidFill>
                  <a:srgbClr val="000000"/>
                </a:solidFill>
                <a:latin typeface="Calibri" pitchFamily="34" charset="0"/>
              </a:endParaRPr>
            </a:p>
          </p:txBody>
        </p:sp>
      </p:grpSp>
      <p:sp>
        <p:nvSpPr>
          <p:cNvPr id="37" name="Line 41"/>
          <p:cNvSpPr>
            <a:spLocks noChangeShapeType="1"/>
          </p:cNvSpPr>
          <p:nvPr/>
        </p:nvSpPr>
        <p:spPr bwMode="auto">
          <a:xfrm>
            <a:off x="4357686" y="5572140"/>
            <a:ext cx="142876" cy="45719"/>
          </a:xfrm>
          <a:prstGeom prst="line">
            <a:avLst/>
          </a:prstGeom>
          <a:noFill/>
          <a:ln w="28575">
            <a:solidFill>
              <a:srgbClr val="FF6600"/>
            </a:solidFill>
            <a:round/>
            <a:headEnd/>
            <a:tailEnd/>
          </a:ln>
        </p:spPr>
        <p:txBody>
          <a:bodyPr/>
          <a:lstStyle/>
          <a:p>
            <a:endParaRPr lang="ru-RU"/>
          </a:p>
        </p:txBody>
      </p:sp>
      <p:sp>
        <p:nvSpPr>
          <p:cNvPr id="40" name="Прямоугольник 40"/>
          <p:cNvSpPr>
            <a:spLocks noChangeArrowheads="1"/>
          </p:cNvSpPr>
          <p:nvPr/>
        </p:nvSpPr>
        <p:spPr bwMode="auto">
          <a:xfrm rot="10800000" flipV="1">
            <a:off x="428596" y="4922552"/>
            <a:ext cx="3643338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 eaLnBrk="0" hangingPunct="0"/>
            <a:r>
              <a:rPr lang="ru-RU" sz="2000" b="1" dirty="0" smtClean="0">
                <a:solidFill>
                  <a:srgbClr val="000000"/>
                </a:solidFill>
                <a:latin typeface="Arial" pitchFamily="34" charset="0"/>
                <a:cs typeface="Arial" pitchFamily="34" charset="0"/>
              </a:rPr>
              <a:t>Усовершенствование правового регулирования вопросов предоставления мер социальной поддержки населения</a:t>
            </a:r>
            <a:endParaRPr lang="ru-RU" b="1" dirty="0">
              <a:solidFill>
                <a:srgbClr val="C00000"/>
              </a:solidFill>
              <a:latin typeface="Arial" pitchFamily="34" charset="0"/>
              <a:cs typeface="Arial" pitchFamily="34" charset="0"/>
            </a:endParaRPr>
          </a:p>
        </p:txBody>
      </p:sp>
      <p:sp>
        <p:nvSpPr>
          <p:cNvPr id="38" name="Заголовок 37"/>
          <p:cNvSpPr>
            <a:spLocks noGrp="1"/>
          </p:cNvSpPr>
          <p:nvPr>
            <p:ph type="title"/>
          </p:nvPr>
        </p:nvSpPr>
        <p:spPr>
          <a:xfrm>
            <a:off x="642910" y="357167"/>
            <a:ext cx="7943848" cy="500066"/>
          </a:xfrm>
        </p:spPr>
        <p:txBody>
          <a:bodyPr/>
          <a:lstStyle/>
          <a:p>
            <a:r>
              <a:rPr lang="ru-RU" sz="2000" b="1" dirty="0" smtClean="0">
                <a:latin typeface="Calibri" pitchFamily="34" charset="0"/>
              </a:rPr>
              <a:t> </a:t>
            </a:r>
            <a:r>
              <a:rPr lang="ru-RU" sz="2400" b="1" dirty="0" smtClean="0">
                <a:latin typeface="Calibri" pitchFamily="34" charset="0"/>
              </a:rPr>
              <a:t>Направления бюджетной политики на 2017-2019 годы</a:t>
            </a:r>
            <a:endParaRPr lang="ru-RU" sz="2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" name="TextBox 10"/>
          <p:cNvSpPr txBox="1"/>
          <p:nvPr/>
        </p:nvSpPr>
        <p:spPr>
          <a:xfrm>
            <a:off x="1357290" y="285728"/>
            <a:ext cx="7500990" cy="461665"/>
          </a:xfrm>
          <a:prstGeom prst="rect">
            <a:avLst/>
          </a:prstGeom>
          <a:effectLst>
            <a:softEdge rad="31750"/>
          </a:effectLst>
        </p:spPr>
        <p:txBody>
          <a:bodyPr wrap="square" rtlCol="0">
            <a:spAutoFit/>
          </a:bodyPr>
          <a:lstStyle/>
          <a:p>
            <a:pPr algn="ctr"/>
            <a:r>
              <a:rPr lang="ru-RU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Контактная информация и обратная связь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472" y="1500174"/>
            <a:ext cx="785818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dirty="0" smtClean="0"/>
              <a:t>Брошюра подготовлена «БФУ администрации г.Саяногорска»</a:t>
            </a:r>
            <a:endParaRPr lang="ru-RU" dirty="0"/>
          </a:p>
        </p:txBody>
      </p:sp>
      <p:sp>
        <p:nvSpPr>
          <p:cNvPr id="13" name="Прямоугольник 12"/>
          <p:cNvSpPr/>
          <p:nvPr/>
        </p:nvSpPr>
        <p:spPr>
          <a:xfrm>
            <a:off x="428596" y="2000240"/>
            <a:ext cx="8358246" cy="203132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b="1" dirty="0" smtClean="0"/>
              <a:t>Адрес:</a:t>
            </a:r>
            <a:r>
              <a:rPr lang="ru-RU" dirty="0" smtClean="0"/>
              <a:t> 65560</a:t>
            </a:r>
            <a:r>
              <a:rPr lang="en-US" dirty="0" smtClean="0"/>
              <a:t>3</a:t>
            </a:r>
            <a:r>
              <a:rPr lang="ru-RU" dirty="0" smtClean="0"/>
              <a:t>, Республика Хакасия, г.Саяногорск, </a:t>
            </a:r>
            <a:r>
              <a:rPr lang="ru-RU" dirty="0" err="1" smtClean="0"/>
              <a:t>мкр.Советский</a:t>
            </a:r>
            <a:r>
              <a:rPr lang="ru-RU" dirty="0" smtClean="0"/>
              <a:t>,  д.1</a:t>
            </a:r>
          </a:p>
          <a:p>
            <a:r>
              <a:rPr lang="ru-RU" b="1" dirty="0" smtClean="0"/>
              <a:t>Электронная почта : </a:t>
            </a:r>
            <a:r>
              <a:rPr lang="en-US" b="1" dirty="0" smtClean="0">
                <a:hlinkClick r:id="rId2"/>
              </a:rPr>
              <a:t>bfu.sayanogorsk@mail.ru</a:t>
            </a:r>
            <a:endParaRPr lang="ru-RU" dirty="0" smtClean="0"/>
          </a:p>
          <a:p>
            <a:r>
              <a:rPr lang="ru-RU" b="1" dirty="0" smtClean="0"/>
              <a:t>Телефон приемной/ Факс:</a:t>
            </a:r>
            <a:r>
              <a:rPr lang="ru-RU" dirty="0" smtClean="0"/>
              <a:t> (39042) 2-19-66</a:t>
            </a:r>
          </a:p>
          <a:p>
            <a:r>
              <a:rPr lang="ru-RU" b="1" dirty="0" smtClean="0"/>
              <a:t>Режим работы:</a:t>
            </a:r>
            <a:endParaRPr lang="ru-RU" dirty="0" smtClean="0"/>
          </a:p>
          <a:p>
            <a:r>
              <a:rPr lang="ru-RU" dirty="0" smtClean="0"/>
              <a:t>Понедельник - пятница с 8:00 </a:t>
            </a:r>
            <a:r>
              <a:rPr lang="ru-RU" smtClean="0"/>
              <a:t>до 17:00</a:t>
            </a:r>
            <a:endParaRPr lang="ru-RU" dirty="0" smtClean="0"/>
          </a:p>
          <a:p>
            <a:r>
              <a:rPr lang="ru-RU" dirty="0" smtClean="0"/>
              <a:t>Перерыв с 12:00 до 13:00</a:t>
            </a:r>
          </a:p>
          <a:p>
            <a:r>
              <a:rPr lang="ru-RU" dirty="0" smtClean="0"/>
              <a:t>Выходные дни: суббота, воскресенье</a:t>
            </a:r>
            <a:endParaRPr lang="ru-RU" dirty="0"/>
          </a:p>
        </p:txBody>
      </p:sp>
      <p:sp useBgFill="1">
        <p:nvSpPr>
          <p:cNvPr id="14" name="TextBox 13"/>
          <p:cNvSpPr txBox="1"/>
          <p:nvPr/>
        </p:nvSpPr>
        <p:spPr>
          <a:xfrm>
            <a:off x="714348" y="5507196"/>
            <a:ext cx="7929618" cy="707886"/>
          </a:xfrm>
          <a:prstGeom prst="rect">
            <a:avLst/>
          </a:prstGeom>
          <a:effectLst>
            <a:softEdge rad="63500"/>
          </a:effectLst>
        </p:spPr>
        <p:txBody>
          <a:bodyPr wrap="square" rtlCol="0">
            <a:spAutoFit/>
          </a:bodyPr>
          <a:lstStyle/>
          <a:p>
            <a:r>
              <a:rPr lang="ru-RU" sz="2000" dirty="0" smtClean="0"/>
              <a:t>Интернет сайт: официальный сайт муниципального образования г.Саяногорск </a:t>
            </a:r>
            <a:r>
              <a:rPr lang="en-US" sz="2000" dirty="0" smtClean="0">
                <a:hlinkClick r:id="rId3"/>
              </a:rPr>
              <a:t>http://sayan-adm.ru</a:t>
            </a:r>
            <a:r>
              <a:rPr lang="en-US" sz="2000" dirty="0" smtClean="0"/>
              <a:t> </a:t>
            </a:r>
            <a:endParaRPr lang="ru-RU" sz="2000" dirty="0"/>
          </a:p>
        </p:txBody>
      </p:sp>
      <p:pic>
        <p:nvPicPr>
          <p:cNvPr id="15" name="Picture 4" descr="039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16388" name="Заголовок 17"/>
          <p:cNvSpPr>
            <a:spLocks noGrp="1"/>
          </p:cNvSpPr>
          <p:nvPr>
            <p:ph type="title"/>
          </p:nvPr>
        </p:nvSpPr>
        <p:spPr>
          <a:xfrm>
            <a:off x="785785" y="446242"/>
            <a:ext cx="7408889" cy="696741"/>
          </a:xfrm>
        </p:spPr>
        <p:txBody>
          <a:bodyPr/>
          <a:lstStyle/>
          <a:p>
            <a:pPr eaLnBrk="1" hangingPunct="1"/>
            <a:r>
              <a:rPr lang="ru-RU" sz="2300" b="1" dirty="0" smtClean="0"/>
              <a:t>Основные параметры бюджета муниципального образования город Саяногорск на 2016-2019 годы</a:t>
            </a:r>
          </a:p>
        </p:txBody>
      </p:sp>
      <p:sp>
        <p:nvSpPr>
          <p:cNvPr id="16436" name="Прямоугольник 21"/>
          <p:cNvSpPr>
            <a:spLocks noChangeArrowheads="1"/>
          </p:cNvSpPr>
          <p:nvPr/>
        </p:nvSpPr>
        <p:spPr bwMode="auto">
          <a:xfrm>
            <a:off x="7643836" y="936271"/>
            <a:ext cx="12938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 smtClean="0">
                <a:latin typeface="Calibri" pitchFamily="34" charset="0"/>
              </a:rPr>
              <a:t>(млн. </a:t>
            </a:r>
            <a:r>
              <a:rPr lang="ru-RU" sz="1400" b="1" dirty="0">
                <a:latin typeface="Calibri" pitchFamily="34" charset="0"/>
              </a:rPr>
              <a:t>рублей)</a:t>
            </a:r>
            <a:endParaRPr lang="ru-RU" sz="1400" dirty="0">
              <a:latin typeface="Calibri" pitchFamily="34" charset="0"/>
            </a:endParaRPr>
          </a:p>
        </p:txBody>
      </p:sp>
      <p:graphicFrame>
        <p:nvGraphicFramePr>
          <p:cNvPr id="10" name="Диаграмма 9"/>
          <p:cNvGraphicFramePr/>
          <p:nvPr/>
        </p:nvGraphicFramePr>
        <p:xfrm>
          <a:off x="1" y="1142984"/>
          <a:ext cx="9144000" cy="571501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16388" name="Заголовок 17"/>
          <p:cNvSpPr>
            <a:spLocks noGrp="1"/>
          </p:cNvSpPr>
          <p:nvPr>
            <p:ph type="title"/>
          </p:nvPr>
        </p:nvSpPr>
        <p:spPr>
          <a:xfrm>
            <a:off x="650875" y="214314"/>
            <a:ext cx="7543800" cy="785812"/>
          </a:xfrm>
        </p:spPr>
        <p:txBody>
          <a:bodyPr/>
          <a:lstStyle/>
          <a:p>
            <a:pPr eaLnBrk="1" hangingPunct="1"/>
            <a:r>
              <a:rPr lang="ru-RU" sz="2000" b="1" dirty="0" smtClean="0"/>
              <a:t>Основные параметры бюджета муниципального образования город Саяногорска в разрезе источников на 2016 - 2019 годы</a:t>
            </a:r>
            <a:endParaRPr lang="ru-RU" sz="2000" dirty="0" smtClean="0"/>
          </a:p>
        </p:txBody>
      </p:sp>
      <p:graphicFrame>
        <p:nvGraphicFramePr>
          <p:cNvPr id="23635" name="Group 83"/>
          <p:cNvGraphicFramePr>
            <a:graphicFrameLocks noGrp="1"/>
          </p:cNvGraphicFramePr>
          <p:nvPr/>
        </p:nvGraphicFramePr>
        <p:xfrm>
          <a:off x="714349" y="1428736"/>
          <a:ext cx="8072493" cy="4606925"/>
        </p:xfrm>
        <a:graphic>
          <a:graphicData uri="http://schemas.openxmlformats.org/drawingml/2006/table">
            <a:tbl>
              <a:tblPr/>
              <a:tblGrid>
                <a:gridCol w="4194531"/>
                <a:gridCol w="949004"/>
                <a:gridCol w="1000132"/>
                <a:gridCol w="1000132"/>
                <a:gridCol w="928694"/>
              </a:tblGrid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ru-RU" sz="19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FFFF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2016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2017 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2018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2019 г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sng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Общий объем доходов,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1 181,7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1 105,0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800,9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Calibri" pitchFamily="34" charset="0"/>
                        </a:rPr>
                        <a:t>761,6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64008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из них: налоговые и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517,2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448,9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489,1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502,2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Безвозмездные поступления из других бюджетов бюджетной системы 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664,4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656,1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311,8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259,4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492125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Общий объем расходов,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1 222,3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1 139,3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838,8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800,4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660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из них: на выполнение собственных полномочий городского округа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557,4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483,2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527,0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541,0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7592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sng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Дефицит бюджета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-40,6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-34,3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-37,9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1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-38,8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E9EDF4"/>
                    </a:solidFill>
                  </a:tcPr>
                </a:tc>
              </a:tr>
              <a:tr h="9144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% дефицита к налоговым и неналоговым доходам (без учета дополнительного норматива от НДФЛ)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10 %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10%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sp>
        <p:nvSpPr>
          <p:cNvPr id="16436" name="Прямоугольник 21"/>
          <p:cNvSpPr>
            <a:spLocks noChangeArrowheads="1"/>
          </p:cNvSpPr>
          <p:nvPr/>
        </p:nvSpPr>
        <p:spPr bwMode="auto">
          <a:xfrm>
            <a:off x="7643836" y="928672"/>
            <a:ext cx="1293813" cy="30777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 smtClean="0">
                <a:latin typeface="Calibri" pitchFamily="34" charset="0"/>
              </a:rPr>
              <a:t>(млн. </a:t>
            </a:r>
            <a:r>
              <a:rPr lang="ru-RU" sz="1400" b="1" dirty="0">
                <a:latin typeface="Calibri" pitchFamily="34" charset="0"/>
              </a:rPr>
              <a:t>рублей)</a:t>
            </a:r>
            <a:endParaRPr lang="ru-RU" sz="14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451" name="Picture 2"/>
          <p:cNvPicPr>
            <a:picLocks noChangeAspect="1" noChangeArrowheads="1"/>
          </p:cNvPicPr>
          <p:nvPr/>
        </p:nvPicPr>
        <p:blipFill>
          <a:blip r:embed="rId3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500034" y="1071546"/>
            <a:ext cx="2609850" cy="714375"/>
          </a:xfrm>
          <a:prstGeom prst="rect">
            <a:avLst/>
          </a:prstGeom>
          <a:solidFill>
            <a:srgbClr val="00B050"/>
          </a:solidFill>
          <a:ln w="9525">
            <a:noFill/>
            <a:miter lim="800000"/>
            <a:headEnd/>
            <a:tailEnd/>
          </a:ln>
        </p:spPr>
      </p:pic>
      <p:sp>
        <p:nvSpPr>
          <p:cNvPr id="17454" name="Прямоугольник 8"/>
          <p:cNvSpPr>
            <a:spLocks noChangeArrowheads="1"/>
          </p:cNvSpPr>
          <p:nvPr/>
        </p:nvSpPr>
        <p:spPr bwMode="auto">
          <a:xfrm>
            <a:off x="1142977" y="428604"/>
            <a:ext cx="7858179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 smtClean="0">
                <a:latin typeface="Calibri" pitchFamily="34" charset="0"/>
              </a:rPr>
              <a:t>Динамика доходов </a:t>
            </a:r>
            <a:r>
              <a:rPr lang="ru-RU" sz="2000" b="1" dirty="0">
                <a:latin typeface="Calibri" pitchFamily="34" charset="0"/>
              </a:rPr>
              <a:t>бюджета муниципального образования город </a:t>
            </a:r>
            <a:r>
              <a:rPr lang="ru-RU" sz="2000" b="1" dirty="0" smtClean="0">
                <a:latin typeface="Calibri" pitchFamily="34" charset="0"/>
              </a:rPr>
              <a:t>Саяногорск на 2017-2019 годы </a:t>
            </a:r>
            <a:endParaRPr lang="ru-RU" sz="2000" dirty="0">
              <a:latin typeface="Calibri" pitchFamily="34" charset="0"/>
            </a:endParaRPr>
          </a:p>
        </p:txBody>
      </p:sp>
      <p:pic>
        <p:nvPicPr>
          <p:cNvPr id="17455" name="Picture 3"/>
          <p:cNvPicPr>
            <a:picLocks noChangeAspect="1" noChangeArrowheads="1"/>
          </p:cNvPicPr>
          <p:nvPr/>
        </p:nvPicPr>
        <p:blipFill>
          <a:blip r:embed="rId4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3286116" y="1071546"/>
            <a:ext cx="26098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56" name="Picture 4"/>
          <p:cNvPicPr>
            <a:picLocks noChangeAspect="1" noChangeArrowheads="1"/>
          </p:cNvPicPr>
          <p:nvPr/>
        </p:nvPicPr>
        <p:blipFill>
          <a:blip r:embed="rId5">
            <a:duotone>
              <a:schemeClr val="bg2">
                <a:shade val="45000"/>
                <a:satMod val="135000"/>
              </a:schemeClr>
              <a:prstClr val="white"/>
            </a:duotone>
          </a:blip>
          <a:srcRect/>
          <a:stretch>
            <a:fillRect/>
          </a:stretch>
        </p:blipFill>
        <p:spPr bwMode="auto">
          <a:xfrm>
            <a:off x="6000760" y="1071546"/>
            <a:ext cx="2609850" cy="714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57" name="Прямоугольник 12"/>
          <p:cNvSpPr>
            <a:spLocks noChangeArrowheads="1"/>
          </p:cNvSpPr>
          <p:nvPr/>
        </p:nvSpPr>
        <p:spPr bwMode="auto">
          <a:xfrm>
            <a:off x="571471" y="1071547"/>
            <a:ext cx="2428903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НАЛОГОВЫЕ</a:t>
            </a:r>
          </a:p>
          <a:p>
            <a:pPr algn="ctr"/>
            <a:r>
              <a:rPr lang="ru-RU" b="1" dirty="0">
                <a:latin typeface="Calibri" pitchFamily="34" charset="0"/>
              </a:rPr>
              <a:t>ДОХОДЫ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7458" name="Прямоугольник 13"/>
          <p:cNvSpPr>
            <a:spLocks noChangeArrowheads="1"/>
          </p:cNvSpPr>
          <p:nvPr/>
        </p:nvSpPr>
        <p:spPr bwMode="auto">
          <a:xfrm>
            <a:off x="3286116" y="1071546"/>
            <a:ext cx="2500322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НЕНАЛОГОВЫЕ</a:t>
            </a:r>
          </a:p>
          <a:p>
            <a:pPr algn="ctr"/>
            <a:r>
              <a:rPr lang="ru-RU" b="1" dirty="0">
                <a:latin typeface="Calibri" pitchFamily="34" charset="0"/>
              </a:rPr>
              <a:t>ДОХОДЫ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7459" name="Прямоугольник 14"/>
          <p:cNvSpPr>
            <a:spLocks noChangeArrowheads="1"/>
          </p:cNvSpPr>
          <p:nvPr/>
        </p:nvSpPr>
        <p:spPr bwMode="auto">
          <a:xfrm>
            <a:off x="6000760" y="1071546"/>
            <a:ext cx="2571740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b="1" dirty="0">
                <a:latin typeface="Calibri" pitchFamily="34" charset="0"/>
              </a:rPr>
              <a:t>БЕЗВОЗМЕЗДНЫЕ</a:t>
            </a:r>
          </a:p>
          <a:p>
            <a:pPr algn="ctr"/>
            <a:r>
              <a:rPr lang="ru-RU" b="1" dirty="0">
                <a:latin typeface="Calibri" pitchFamily="34" charset="0"/>
              </a:rPr>
              <a:t>ПОСТУПЛЕНИЯ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7460" name="Прямоугольник 15"/>
          <p:cNvSpPr>
            <a:spLocks noChangeArrowheads="1"/>
          </p:cNvSpPr>
          <p:nvPr/>
        </p:nvSpPr>
        <p:spPr bwMode="auto">
          <a:xfrm>
            <a:off x="357158" y="1785926"/>
            <a:ext cx="2857519" cy="14773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Calibri" pitchFamily="34" charset="0"/>
              </a:rPr>
              <a:t>поступления в бюджет</a:t>
            </a:r>
          </a:p>
          <a:p>
            <a:r>
              <a:rPr lang="ru-RU" b="1" dirty="0">
                <a:latin typeface="Calibri" pitchFamily="34" charset="0"/>
              </a:rPr>
              <a:t>от </a:t>
            </a:r>
            <a:r>
              <a:rPr lang="ru-RU" b="1" dirty="0" smtClean="0">
                <a:latin typeface="Calibri" pitchFamily="34" charset="0"/>
              </a:rPr>
              <a:t>уплаты налогов</a:t>
            </a:r>
            <a:r>
              <a:rPr lang="ru-RU" b="1" dirty="0">
                <a:latin typeface="Calibri" pitchFamily="34" charset="0"/>
              </a:rPr>
              <a:t>, </a:t>
            </a:r>
            <a:endParaRPr lang="ru-RU" b="1" dirty="0" smtClean="0">
              <a:latin typeface="Calibri" pitchFamily="34" charset="0"/>
            </a:endParaRPr>
          </a:p>
          <a:p>
            <a:r>
              <a:rPr lang="ru-RU" b="1" dirty="0" smtClean="0">
                <a:latin typeface="Calibri" pitchFamily="34" charset="0"/>
              </a:rPr>
              <a:t>пошлин, установленных</a:t>
            </a:r>
            <a:endParaRPr lang="ru-RU" b="1" dirty="0">
              <a:latin typeface="Calibri" pitchFamily="34" charset="0"/>
            </a:endParaRPr>
          </a:p>
          <a:p>
            <a:r>
              <a:rPr lang="ru-RU" b="1" dirty="0">
                <a:latin typeface="Calibri" pitchFamily="34" charset="0"/>
              </a:rPr>
              <a:t>Налоговым кодексом</a:t>
            </a:r>
          </a:p>
          <a:p>
            <a:r>
              <a:rPr lang="ru-RU" b="1" dirty="0">
                <a:latin typeface="Calibri" pitchFamily="34" charset="0"/>
              </a:rPr>
              <a:t>РФ</a:t>
            </a:r>
            <a:endParaRPr lang="ru-RU" dirty="0">
              <a:latin typeface="Calibri" pitchFamily="34" charset="0"/>
            </a:endParaRPr>
          </a:p>
        </p:txBody>
      </p:sp>
      <p:sp>
        <p:nvSpPr>
          <p:cNvPr id="17461" name="Прямоугольник 16"/>
          <p:cNvSpPr>
            <a:spLocks noChangeArrowheads="1"/>
          </p:cNvSpPr>
          <p:nvPr/>
        </p:nvSpPr>
        <p:spPr bwMode="auto">
          <a:xfrm>
            <a:off x="3286116" y="1785926"/>
            <a:ext cx="2857520" cy="2031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Calibri" pitchFamily="34" charset="0"/>
              </a:rPr>
              <a:t>поступления от</a:t>
            </a:r>
          </a:p>
          <a:p>
            <a:r>
              <a:rPr lang="ru-RU" b="1" dirty="0">
                <a:latin typeface="Calibri" pitchFamily="34" charset="0"/>
              </a:rPr>
              <a:t>использования и </a:t>
            </a:r>
            <a:r>
              <a:rPr lang="ru-RU" b="1" dirty="0" smtClean="0">
                <a:latin typeface="Calibri" pitchFamily="34" charset="0"/>
              </a:rPr>
              <a:t>продажи муниципального имущества</a:t>
            </a:r>
            <a:r>
              <a:rPr lang="ru-RU" b="1" dirty="0">
                <a:latin typeface="Calibri" pitchFamily="34" charset="0"/>
              </a:rPr>
              <a:t>, штрафов и </a:t>
            </a:r>
            <a:r>
              <a:rPr lang="ru-RU" b="1" dirty="0" smtClean="0">
                <a:latin typeface="Calibri" pitchFamily="34" charset="0"/>
              </a:rPr>
              <a:t>иных платежей</a:t>
            </a:r>
            <a:r>
              <a:rPr lang="ru-RU" b="1" dirty="0">
                <a:latin typeface="Calibri" pitchFamily="34" charset="0"/>
              </a:rPr>
              <a:t>, </a:t>
            </a:r>
            <a:endParaRPr lang="ru-RU" b="1" dirty="0" smtClean="0">
              <a:latin typeface="Calibri" pitchFamily="34" charset="0"/>
            </a:endParaRPr>
          </a:p>
          <a:p>
            <a:r>
              <a:rPr lang="ru-RU" b="1" dirty="0" smtClean="0">
                <a:latin typeface="Calibri" pitchFamily="34" charset="0"/>
              </a:rPr>
              <a:t>установленных</a:t>
            </a:r>
            <a:endParaRPr lang="ru-RU" b="1" dirty="0">
              <a:latin typeface="Calibri" pitchFamily="34" charset="0"/>
            </a:endParaRPr>
          </a:p>
          <a:p>
            <a:r>
              <a:rPr lang="ru-RU" b="1" dirty="0">
                <a:latin typeface="Calibri" pitchFamily="34" charset="0"/>
              </a:rPr>
              <a:t>законодательством РФ</a:t>
            </a:r>
          </a:p>
        </p:txBody>
      </p:sp>
      <p:sp>
        <p:nvSpPr>
          <p:cNvPr id="17462" name="Прямоугольник 18"/>
          <p:cNvSpPr>
            <a:spLocks noChangeArrowheads="1"/>
          </p:cNvSpPr>
          <p:nvPr/>
        </p:nvSpPr>
        <p:spPr bwMode="auto">
          <a:xfrm>
            <a:off x="6000750" y="1785927"/>
            <a:ext cx="285750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Calibri" pitchFamily="34" charset="0"/>
              </a:rPr>
              <a:t>финансовая помощь из</a:t>
            </a:r>
          </a:p>
          <a:p>
            <a:r>
              <a:rPr lang="ru-RU" b="1" dirty="0">
                <a:latin typeface="Calibri" pitchFamily="34" charset="0"/>
              </a:rPr>
              <a:t>бюджетов других</a:t>
            </a:r>
          </a:p>
          <a:p>
            <a:r>
              <a:rPr lang="ru-RU" b="1" dirty="0">
                <a:latin typeface="Calibri" pitchFamily="34" charset="0"/>
              </a:rPr>
              <a:t>уровней (межбюджетные</a:t>
            </a:r>
          </a:p>
          <a:p>
            <a:r>
              <a:rPr lang="ru-RU" b="1" dirty="0" smtClean="0">
                <a:latin typeface="Calibri" pitchFamily="34" charset="0"/>
              </a:rPr>
              <a:t>трансферты)</a:t>
            </a:r>
            <a:endParaRPr lang="ru-RU" dirty="0">
              <a:solidFill>
                <a:srgbClr val="FF0000"/>
              </a:solidFill>
              <a:latin typeface="Calibri" pitchFamily="34" charset="0"/>
            </a:endParaRPr>
          </a:p>
        </p:txBody>
      </p:sp>
      <p:pic>
        <p:nvPicPr>
          <p:cNvPr id="24" name="Picture 4" descr="039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graphicFrame>
        <p:nvGraphicFramePr>
          <p:cNvPr id="15" name="Диаграмма 14"/>
          <p:cNvGraphicFramePr/>
          <p:nvPr/>
        </p:nvGraphicFramePr>
        <p:xfrm>
          <a:off x="0" y="3571876"/>
          <a:ext cx="9143999" cy="328612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7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274637"/>
            <a:ext cx="7972452" cy="1143000"/>
          </a:xfrm>
        </p:spPr>
        <p:txBody>
          <a:bodyPr/>
          <a:lstStyle/>
          <a:p>
            <a:r>
              <a:rPr lang="ru-RU" sz="2000" b="1" dirty="0" smtClean="0"/>
              <a:t>Структура доходов </a:t>
            </a:r>
            <a:r>
              <a:rPr lang="ru-RU" sz="2000" b="1" dirty="0" smtClean="0"/>
              <a:t>бюджета муниципального образования город Саяногорск на 2017 год (млн.рублей)</a:t>
            </a:r>
            <a:r>
              <a:rPr lang="ru-RU" sz="2000" b="1" dirty="0" smtClean="0"/>
              <a:t> </a:t>
            </a:r>
            <a:endParaRPr lang="ru-RU" sz="2000" b="1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96321443-1F98-49D9-8292-4C64DFF75859}" type="slidenum">
              <a:rPr lang="ru-RU" smtClean="0"/>
              <a:pPr>
                <a:defRPr/>
              </a:pPr>
              <a:t>6</a:t>
            </a:fld>
            <a:endParaRPr lang="ru-RU"/>
          </a:p>
        </p:txBody>
      </p:sp>
      <p:pic>
        <p:nvPicPr>
          <p:cNvPr id="5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graphicFrame>
        <p:nvGraphicFramePr>
          <p:cNvPr id="6" name="Диаграмма 5"/>
          <p:cNvGraphicFramePr>
            <a:graphicFrameLocks/>
          </p:cNvGraphicFramePr>
          <p:nvPr/>
        </p:nvGraphicFramePr>
        <p:xfrm>
          <a:off x="0" y="1142984"/>
          <a:ext cx="9144000" cy="557214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857224" y="274637"/>
            <a:ext cx="7829576" cy="1143000"/>
          </a:xfrm>
        </p:spPr>
        <p:txBody>
          <a:bodyPr/>
          <a:lstStyle/>
          <a:p>
            <a:r>
              <a:rPr lang="ru-RU" sz="1800" b="1" dirty="0" smtClean="0"/>
              <a:t>Структура</a:t>
            </a:r>
            <a:r>
              <a:rPr lang="ru-RU" sz="1800" b="1" baseline="0" dirty="0" smtClean="0"/>
              <a:t> налоговых</a:t>
            </a:r>
            <a:r>
              <a:rPr lang="ru-RU" sz="1800" b="1" dirty="0" smtClean="0"/>
              <a:t> и неналоговых</a:t>
            </a:r>
            <a:r>
              <a:rPr lang="ru-RU" sz="1800" b="1" baseline="0" dirty="0" smtClean="0"/>
              <a:t> доходов бюджета муниципального образования город Саяногорск на 2017 год (млн.рублей)</a:t>
            </a:r>
            <a:endParaRPr lang="ru-RU" sz="1800" b="1" dirty="0"/>
          </a:p>
        </p:txBody>
      </p:sp>
      <p:graphicFrame>
        <p:nvGraphicFramePr>
          <p:cNvPr id="8" name="Диаграмма 7"/>
          <p:cNvGraphicFramePr/>
          <p:nvPr/>
        </p:nvGraphicFramePr>
        <p:xfrm>
          <a:off x="0" y="1142983"/>
          <a:ext cx="9144000" cy="5862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857224" y="142853"/>
            <a:ext cx="7829576" cy="928693"/>
          </a:xfrm>
        </p:spPr>
        <p:txBody>
          <a:bodyPr/>
          <a:lstStyle/>
          <a:p>
            <a:r>
              <a:rPr lang="ru-RU" sz="1800" b="1" dirty="0" smtClean="0"/>
              <a:t>Укрупненная структура</a:t>
            </a:r>
            <a:r>
              <a:rPr lang="ru-RU" sz="1800" b="1" baseline="0" dirty="0" smtClean="0"/>
              <a:t> </a:t>
            </a:r>
            <a:r>
              <a:rPr lang="ru-RU" sz="1800" b="1" baseline="0" dirty="0" smtClean="0"/>
              <a:t>налоговых</a:t>
            </a:r>
            <a:r>
              <a:rPr lang="ru-RU" sz="1800" b="1" dirty="0" smtClean="0"/>
              <a:t> и неналоговых</a:t>
            </a:r>
            <a:r>
              <a:rPr lang="ru-RU" sz="1800" b="1" baseline="0" dirty="0" smtClean="0"/>
              <a:t> доходов бюджета муниципального образования город Саяногорск на 2017 год (</a:t>
            </a:r>
            <a:r>
              <a:rPr lang="ru-RU" sz="1800" b="1" baseline="0" dirty="0" smtClean="0"/>
              <a:t>млн.рублей/%)</a:t>
            </a:r>
            <a:endParaRPr lang="ru-RU" sz="1800" b="1" dirty="0"/>
          </a:p>
        </p:txBody>
      </p:sp>
      <p:graphicFrame>
        <p:nvGraphicFramePr>
          <p:cNvPr id="5" name="Диаграмма 4"/>
          <p:cNvGraphicFramePr/>
          <p:nvPr/>
        </p:nvGraphicFramePr>
        <p:xfrm>
          <a:off x="0" y="1071545"/>
          <a:ext cx="9143999" cy="5786455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4" descr="039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3" y="142875"/>
            <a:ext cx="785812" cy="990600"/>
          </a:xfrm>
          <a:prstGeom prst="rect">
            <a:avLst/>
          </a:prstGeom>
          <a:gradFill>
            <a:gsLst>
              <a:gs pos="0">
                <a:schemeClr val="accent1">
                  <a:tint val="66000"/>
                  <a:satMod val="16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lin ang="5400000" scaled="0"/>
          </a:gradFill>
          <a:ln w="9525" cap="rnd">
            <a:solidFill>
              <a:schemeClr val="accent1"/>
            </a:solidFill>
            <a:round/>
            <a:headEnd/>
            <a:tailEnd/>
          </a:ln>
          <a:effectLst/>
        </p:spPr>
      </p:pic>
      <p:sp>
        <p:nvSpPr>
          <p:cNvPr id="29700" name="Прямоугольник 5"/>
          <p:cNvSpPr>
            <a:spLocks noChangeArrowheads="1"/>
          </p:cNvSpPr>
          <p:nvPr/>
        </p:nvSpPr>
        <p:spPr bwMode="auto">
          <a:xfrm>
            <a:off x="1000100" y="0"/>
            <a:ext cx="8001056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b="1" dirty="0">
                <a:latin typeface="Calibri" pitchFamily="34" charset="0"/>
              </a:rPr>
              <a:t>Межбюджетные трансферты (безвозмездные поступления) </a:t>
            </a:r>
            <a:r>
              <a:rPr lang="ru-RU" b="1" dirty="0" smtClean="0">
                <a:latin typeface="Calibri" pitchFamily="34" charset="0"/>
              </a:rPr>
              <a:t>– </a:t>
            </a:r>
          </a:p>
          <a:p>
            <a:r>
              <a:rPr lang="ru-RU" b="1" dirty="0" smtClean="0">
                <a:latin typeface="Calibri" pitchFamily="34" charset="0"/>
              </a:rPr>
              <a:t>это средства </a:t>
            </a:r>
            <a:r>
              <a:rPr lang="ru-RU" b="1" dirty="0">
                <a:latin typeface="Calibri" pitchFamily="34" charset="0"/>
              </a:rPr>
              <a:t>одного бюджета бюджетной системы РФ, </a:t>
            </a:r>
            <a:endParaRPr lang="ru-RU" b="1" dirty="0" smtClean="0">
              <a:latin typeface="Calibri" pitchFamily="34" charset="0"/>
            </a:endParaRPr>
          </a:p>
          <a:p>
            <a:r>
              <a:rPr lang="ru-RU" b="1" dirty="0" smtClean="0">
                <a:latin typeface="Calibri" pitchFamily="34" charset="0"/>
              </a:rPr>
              <a:t>предоставляемые другому </a:t>
            </a:r>
            <a:r>
              <a:rPr lang="ru-RU" b="1" dirty="0">
                <a:latin typeface="Calibri" pitchFamily="34" charset="0"/>
              </a:rPr>
              <a:t>бюджету бюджетной системы РФ</a:t>
            </a:r>
            <a:endParaRPr lang="ru-RU" dirty="0">
              <a:latin typeface="Calibri" pitchFamily="34" charset="0"/>
            </a:endParaRPr>
          </a:p>
        </p:txBody>
      </p:sp>
      <p:pic>
        <p:nvPicPr>
          <p:cNvPr id="29701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3125" y="1000125"/>
            <a:ext cx="4572000" cy="4476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9702" name="Прямоугольник 9"/>
          <p:cNvSpPr>
            <a:spLocks noChangeArrowheads="1"/>
          </p:cNvSpPr>
          <p:nvPr/>
        </p:nvSpPr>
        <p:spPr bwMode="auto">
          <a:xfrm>
            <a:off x="2428875" y="1000125"/>
            <a:ext cx="3944478" cy="36933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b="1">
                <a:latin typeface="Calibri" pitchFamily="34" charset="0"/>
              </a:rPr>
              <a:t>Формы межбюджетных трансфертов</a:t>
            </a:r>
            <a:endParaRPr lang="ru-RU">
              <a:latin typeface="Calibri" pitchFamily="34" charset="0"/>
            </a:endParaRPr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428626" y="1500174"/>
            <a:ext cx="2562225" cy="2714644"/>
          </a:xfrm>
          <a:prstGeom prst="rect">
            <a:avLst/>
          </a:prstGeom>
          <a:gradFill>
            <a:gsLst>
              <a:gs pos="40000">
                <a:schemeClr val="accent5">
                  <a:lumMod val="50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1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3214680" y="1500174"/>
            <a:ext cx="3143270" cy="2714644"/>
          </a:xfrm>
          <a:prstGeom prst="rect">
            <a:avLst/>
          </a:prstGeom>
          <a:gradFill>
            <a:gsLst>
              <a:gs pos="44000">
                <a:schemeClr val="accent5">
                  <a:lumMod val="50000"/>
                </a:schemeClr>
              </a:gs>
              <a:gs pos="50000">
                <a:schemeClr val="bg2">
                  <a:lumMod val="50000"/>
                  <a:shade val="67500"/>
                  <a:satMod val="115000"/>
                </a:schemeClr>
              </a:gs>
              <a:gs pos="100000">
                <a:schemeClr val="bg2">
                  <a:lumMod val="50000"/>
                  <a:shade val="100000"/>
                  <a:satMod val="115000"/>
                </a:schemeClr>
              </a:gs>
            </a:gsLst>
            <a:lin ang="2700000" scaled="1"/>
          </a:gradFill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4">
            <a:duotone>
              <a:prstClr val="black"/>
              <a:schemeClr val="accent3">
                <a:tint val="45000"/>
                <a:satMod val="400000"/>
              </a:schemeClr>
            </a:duotone>
          </a:blip>
          <a:srcRect/>
          <a:stretch>
            <a:fillRect/>
          </a:stretch>
        </p:blipFill>
        <p:spPr bwMode="auto">
          <a:xfrm>
            <a:off x="6500826" y="1500174"/>
            <a:ext cx="2371287" cy="27146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9706" name="Прямоугольник 11"/>
          <p:cNvSpPr>
            <a:spLocks noChangeArrowheads="1"/>
          </p:cNvSpPr>
          <p:nvPr/>
        </p:nvSpPr>
        <p:spPr bwMode="auto">
          <a:xfrm>
            <a:off x="571503" y="1643050"/>
            <a:ext cx="2500300" cy="24622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>
                <a:latin typeface="Calibri" pitchFamily="34" charset="0"/>
              </a:rPr>
              <a:t>Субсидии - бюджетные</a:t>
            </a:r>
          </a:p>
          <a:p>
            <a:r>
              <a:rPr lang="ru-RU" sz="1400" b="1" dirty="0">
                <a:latin typeface="Calibri" pitchFamily="34" charset="0"/>
              </a:rPr>
              <a:t>средства, предоставляемые</a:t>
            </a:r>
          </a:p>
          <a:p>
            <a:r>
              <a:rPr lang="ru-RU" sz="1400" b="1" dirty="0">
                <a:latin typeface="Calibri" pitchFamily="34" charset="0"/>
              </a:rPr>
              <a:t>бюджету другого уровня</a:t>
            </a:r>
          </a:p>
          <a:p>
            <a:r>
              <a:rPr lang="ru-RU" sz="1400" b="1" dirty="0">
                <a:latin typeface="Calibri" pitchFamily="34" charset="0"/>
              </a:rPr>
              <a:t>бюджетной системы РФ, в</a:t>
            </a:r>
          </a:p>
          <a:p>
            <a:r>
              <a:rPr lang="ru-RU" sz="1400" b="1" dirty="0">
                <a:latin typeface="Calibri" pitchFamily="34" charset="0"/>
              </a:rPr>
              <a:t>целях </a:t>
            </a:r>
            <a:r>
              <a:rPr lang="ru-RU" sz="1400" b="1" dirty="0" err="1">
                <a:latin typeface="Calibri" pitchFamily="34" charset="0"/>
              </a:rPr>
              <a:t>софинансирования</a:t>
            </a:r>
            <a:endParaRPr lang="ru-RU" sz="1400" b="1" dirty="0">
              <a:latin typeface="Calibri" pitchFamily="34" charset="0"/>
            </a:endParaRPr>
          </a:p>
          <a:p>
            <a:r>
              <a:rPr lang="ru-RU" sz="1400" b="1" dirty="0">
                <a:latin typeface="Calibri" pitchFamily="34" charset="0"/>
              </a:rPr>
              <a:t>расходных обязательств,</a:t>
            </a:r>
          </a:p>
          <a:p>
            <a:r>
              <a:rPr lang="ru-RU" sz="1400" b="1" dirty="0">
                <a:latin typeface="Calibri" pitchFamily="34" charset="0"/>
              </a:rPr>
              <a:t>возникающих при</a:t>
            </a:r>
          </a:p>
          <a:p>
            <a:r>
              <a:rPr lang="ru-RU" sz="1400" b="1" dirty="0">
                <a:latin typeface="Calibri" pitchFamily="34" charset="0"/>
              </a:rPr>
              <a:t>выполнении полномочий</a:t>
            </a:r>
          </a:p>
          <a:p>
            <a:r>
              <a:rPr lang="ru-RU" sz="1400" b="1" dirty="0">
                <a:latin typeface="Calibri" pitchFamily="34" charset="0"/>
              </a:rPr>
              <a:t>органов местного</a:t>
            </a:r>
          </a:p>
          <a:p>
            <a:r>
              <a:rPr lang="ru-RU" sz="1400" b="1" dirty="0">
                <a:latin typeface="Calibri" pitchFamily="34" charset="0"/>
              </a:rPr>
              <a:t>самоуправления по</a:t>
            </a:r>
          </a:p>
          <a:p>
            <a:r>
              <a:rPr lang="ru-RU" sz="1400" b="1" dirty="0">
                <a:latin typeface="Calibri" pitchFamily="34" charset="0"/>
              </a:rPr>
              <a:t>вопросам местного значения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9707" name="Прямоугольник 12"/>
          <p:cNvSpPr>
            <a:spLocks noChangeArrowheads="1"/>
          </p:cNvSpPr>
          <p:nvPr/>
        </p:nvSpPr>
        <p:spPr bwMode="auto">
          <a:xfrm>
            <a:off x="3286116" y="1500174"/>
            <a:ext cx="3143272" cy="267765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>
                <a:latin typeface="Calibri" pitchFamily="34" charset="0"/>
              </a:rPr>
              <a:t>Субвенции - бюджетные средства</a:t>
            </a:r>
            <a:r>
              <a:rPr lang="ru-RU" sz="1400" b="1" dirty="0" smtClean="0">
                <a:latin typeface="Calibri" pitchFamily="34" charset="0"/>
              </a:rPr>
              <a:t>, предоставляемые </a:t>
            </a:r>
            <a:r>
              <a:rPr lang="ru-RU" sz="1400" b="1" dirty="0">
                <a:latin typeface="Calibri" pitchFamily="34" charset="0"/>
              </a:rPr>
              <a:t>бюджету </a:t>
            </a:r>
            <a:r>
              <a:rPr lang="ru-RU" sz="1400" b="1" dirty="0" smtClean="0">
                <a:latin typeface="Calibri" pitchFamily="34" charset="0"/>
              </a:rPr>
              <a:t>другого уровня </a:t>
            </a:r>
            <a:r>
              <a:rPr lang="ru-RU" sz="1400" b="1" dirty="0">
                <a:latin typeface="Calibri" pitchFamily="34" charset="0"/>
              </a:rPr>
              <a:t>бюджетной системы РФ </a:t>
            </a:r>
            <a:r>
              <a:rPr lang="ru-RU" sz="1400" b="1" dirty="0" smtClean="0">
                <a:latin typeface="Calibri" pitchFamily="34" charset="0"/>
              </a:rPr>
              <a:t>на безвозмездной </a:t>
            </a:r>
            <a:r>
              <a:rPr lang="ru-RU" sz="1400" b="1" dirty="0">
                <a:latin typeface="Calibri" pitchFamily="34" charset="0"/>
              </a:rPr>
              <a:t>и </a:t>
            </a:r>
            <a:r>
              <a:rPr lang="ru-RU" sz="1400" b="1" dirty="0" smtClean="0">
                <a:latin typeface="Calibri" pitchFamily="34" charset="0"/>
              </a:rPr>
              <a:t>безвозвратной основах </a:t>
            </a:r>
            <a:r>
              <a:rPr lang="ru-RU" sz="1400" b="1" dirty="0">
                <a:latin typeface="Calibri" pitchFamily="34" charset="0"/>
              </a:rPr>
              <a:t>на </a:t>
            </a:r>
            <a:r>
              <a:rPr lang="ru-RU" sz="1400" b="1" dirty="0" smtClean="0">
                <a:latin typeface="Calibri" pitchFamily="34" charset="0"/>
              </a:rPr>
              <a:t>осуществление определенных </a:t>
            </a:r>
            <a:r>
              <a:rPr lang="ru-RU" sz="1400" b="1" dirty="0">
                <a:latin typeface="Calibri" pitchFamily="34" charset="0"/>
              </a:rPr>
              <a:t>целевых расходов</a:t>
            </a:r>
            <a:r>
              <a:rPr lang="ru-RU" sz="1400" b="1" dirty="0" smtClean="0">
                <a:latin typeface="Calibri" pitchFamily="34" charset="0"/>
              </a:rPr>
              <a:t>, возникающих </a:t>
            </a:r>
            <a:r>
              <a:rPr lang="ru-RU" sz="1400" b="1" dirty="0">
                <a:latin typeface="Calibri" pitchFamily="34" charset="0"/>
              </a:rPr>
              <a:t>при </a:t>
            </a:r>
            <a:r>
              <a:rPr lang="ru-RU" sz="1400" b="1" dirty="0" smtClean="0">
                <a:latin typeface="Calibri" pitchFamily="34" charset="0"/>
              </a:rPr>
              <a:t>выполнении государственных полномочий, </a:t>
            </a:r>
            <a:r>
              <a:rPr lang="ru-RU" sz="1400" b="1" dirty="0">
                <a:latin typeface="Calibri" pitchFamily="34" charset="0"/>
              </a:rPr>
              <a:t>переданных для осуществления </a:t>
            </a:r>
            <a:r>
              <a:rPr lang="ru-RU" sz="1400" b="1" dirty="0" smtClean="0">
                <a:latin typeface="Calibri" pitchFamily="34" charset="0"/>
              </a:rPr>
              <a:t>органам государственной </a:t>
            </a:r>
            <a:r>
              <a:rPr lang="ru-RU" sz="1400" b="1" dirty="0">
                <a:latin typeface="Calibri" pitchFamily="34" charset="0"/>
              </a:rPr>
              <a:t>власти </a:t>
            </a:r>
            <a:r>
              <a:rPr lang="ru-RU" sz="1400" b="1" dirty="0" smtClean="0">
                <a:latin typeface="Calibri" pitchFamily="34" charset="0"/>
              </a:rPr>
              <a:t>другого уровня бюджетной системы </a:t>
            </a:r>
            <a:r>
              <a:rPr lang="ru-RU" sz="1400" b="1" dirty="0">
                <a:latin typeface="Calibri" pitchFamily="34" charset="0"/>
              </a:rPr>
              <a:t>РФ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9708" name="Прямоугольник 13"/>
          <p:cNvSpPr>
            <a:spLocks noChangeArrowheads="1"/>
          </p:cNvSpPr>
          <p:nvPr/>
        </p:nvSpPr>
        <p:spPr bwMode="auto">
          <a:xfrm>
            <a:off x="6619191" y="1714489"/>
            <a:ext cx="2071712" cy="224676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>
                <a:latin typeface="Calibri" pitchFamily="34" charset="0"/>
              </a:rPr>
              <a:t>Дотации -</a:t>
            </a:r>
          </a:p>
          <a:p>
            <a:r>
              <a:rPr lang="ru-RU" sz="1400" b="1" dirty="0">
                <a:latin typeface="Calibri" pitchFamily="34" charset="0"/>
              </a:rPr>
              <a:t>межбюджетные</a:t>
            </a:r>
          </a:p>
          <a:p>
            <a:r>
              <a:rPr lang="ru-RU" sz="1400" b="1" dirty="0">
                <a:latin typeface="Calibri" pitchFamily="34" charset="0"/>
              </a:rPr>
              <a:t>трансферты,</a:t>
            </a:r>
          </a:p>
          <a:p>
            <a:r>
              <a:rPr lang="ru-RU" sz="1400" b="1" dirty="0">
                <a:latin typeface="Calibri" pitchFamily="34" charset="0"/>
              </a:rPr>
              <a:t>предоставляемые на</a:t>
            </a:r>
          </a:p>
          <a:p>
            <a:r>
              <a:rPr lang="ru-RU" sz="1400" b="1" dirty="0">
                <a:latin typeface="Calibri" pitchFamily="34" charset="0"/>
              </a:rPr>
              <a:t>безвозмездной и</a:t>
            </a:r>
          </a:p>
          <a:p>
            <a:r>
              <a:rPr lang="ru-RU" sz="1400" b="1" dirty="0">
                <a:latin typeface="Calibri" pitchFamily="34" charset="0"/>
              </a:rPr>
              <a:t>безвозвратной основе</a:t>
            </a:r>
          </a:p>
          <a:p>
            <a:r>
              <a:rPr lang="ru-RU" sz="1400" b="1" dirty="0">
                <a:latin typeface="Calibri" pitchFamily="34" charset="0"/>
              </a:rPr>
              <a:t>без установления</a:t>
            </a:r>
          </a:p>
          <a:p>
            <a:r>
              <a:rPr lang="ru-RU" sz="1400" b="1" dirty="0">
                <a:latin typeface="Calibri" pitchFamily="34" charset="0"/>
              </a:rPr>
              <a:t>направлений и (или)</a:t>
            </a:r>
          </a:p>
          <a:p>
            <a:r>
              <a:rPr lang="ru-RU" sz="1400" b="1" dirty="0">
                <a:latin typeface="Calibri" pitchFamily="34" charset="0"/>
              </a:rPr>
              <a:t>условий их</a:t>
            </a:r>
          </a:p>
          <a:p>
            <a:r>
              <a:rPr lang="ru-RU" sz="1400" b="1" dirty="0">
                <a:latin typeface="Calibri" pitchFamily="34" charset="0"/>
              </a:rPr>
              <a:t>использования</a:t>
            </a:r>
            <a:endParaRPr lang="ru-RU" sz="1400" dirty="0">
              <a:latin typeface="Calibri" pitchFamily="34" charset="0"/>
            </a:endParaRPr>
          </a:p>
        </p:txBody>
      </p:sp>
      <p:sp>
        <p:nvSpPr>
          <p:cNvPr id="29709" name="Прямоугольник 14"/>
          <p:cNvSpPr>
            <a:spLocks noChangeArrowheads="1"/>
          </p:cNvSpPr>
          <p:nvPr/>
        </p:nvSpPr>
        <p:spPr bwMode="auto">
          <a:xfrm>
            <a:off x="428627" y="4357695"/>
            <a:ext cx="8143875" cy="70788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ru-RU" sz="2000" b="1" dirty="0">
                <a:latin typeface="Calibri" pitchFamily="34" charset="0"/>
              </a:rPr>
              <a:t>Безвозмездные поступления в бюджет муниципального образования </a:t>
            </a:r>
            <a:r>
              <a:rPr lang="ru-RU" sz="2000" b="1" dirty="0" smtClean="0">
                <a:latin typeface="Calibri" pitchFamily="34" charset="0"/>
              </a:rPr>
              <a:t>г.Саяногорск </a:t>
            </a:r>
            <a:r>
              <a:rPr lang="ru-RU" sz="2000" b="1" dirty="0">
                <a:latin typeface="Calibri" pitchFamily="34" charset="0"/>
              </a:rPr>
              <a:t>в </a:t>
            </a:r>
            <a:r>
              <a:rPr lang="ru-RU" sz="2000" b="1" dirty="0" smtClean="0">
                <a:latin typeface="Calibri" pitchFamily="34" charset="0"/>
              </a:rPr>
              <a:t>2017-2019 </a:t>
            </a:r>
            <a:r>
              <a:rPr lang="ru-RU" sz="2000" b="1" dirty="0">
                <a:latin typeface="Calibri" pitchFamily="34" charset="0"/>
              </a:rPr>
              <a:t>годах</a:t>
            </a:r>
            <a:endParaRPr lang="ru-RU" sz="2000" dirty="0">
              <a:latin typeface="Calibri" pitchFamily="34" charset="0"/>
            </a:endParaRPr>
          </a:p>
        </p:txBody>
      </p:sp>
      <p:graphicFrame>
        <p:nvGraphicFramePr>
          <p:cNvPr id="29738" name="Group 42"/>
          <p:cNvGraphicFramePr>
            <a:graphicFrameLocks noGrp="1"/>
          </p:cNvGraphicFramePr>
          <p:nvPr/>
        </p:nvGraphicFramePr>
        <p:xfrm>
          <a:off x="500034" y="5000639"/>
          <a:ext cx="7643812" cy="1724354"/>
        </p:xfrm>
        <a:graphic>
          <a:graphicData uri="http://schemas.openxmlformats.org/drawingml/2006/table">
            <a:tbl>
              <a:tblPr/>
              <a:tblGrid>
                <a:gridCol w="3428995"/>
                <a:gridCol w="1428760"/>
                <a:gridCol w="1357322"/>
                <a:gridCol w="1428735"/>
              </a:tblGrid>
              <a:tr h="691421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FFFF"/>
                          </a:solidFill>
                          <a:effectLst/>
                          <a:latin typeface="Calibri" pitchFamily="34" charset="0"/>
                        </a:rPr>
                        <a:t>Наименование межбюджетного трансферта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2017 </a:t>
                      </a: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 656,10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2018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311,82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sng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2019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9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 pitchFamily="34" charset="0"/>
                        </a:rPr>
                        <a:t>259,41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630236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Дотации на выравнивание бюджетной обеспеченности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26,37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12,22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12,42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  <a:tr h="39285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Субвенции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629,73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299,60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Calibri" pitchFamily="34" charset="0"/>
                        </a:rPr>
                        <a:t>246,99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D0D8E8"/>
                    </a:solidFill>
                  </a:tcPr>
                </a:tc>
              </a:tr>
            </a:tbl>
          </a:graphicData>
        </a:graphic>
      </p:graphicFrame>
      <p:cxnSp>
        <p:nvCxnSpPr>
          <p:cNvPr id="19" name="Прямая соединительная линия 18"/>
          <p:cNvCxnSpPr/>
          <p:nvPr/>
        </p:nvCxnSpPr>
        <p:spPr>
          <a:xfrm>
            <a:off x="142844" y="4357694"/>
            <a:ext cx="9144000" cy="1587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9728" name="TextBox 15"/>
          <p:cNvSpPr txBox="1">
            <a:spLocks noChangeArrowheads="1"/>
          </p:cNvSpPr>
          <p:nvPr/>
        </p:nvSpPr>
        <p:spPr bwMode="auto">
          <a:xfrm>
            <a:off x="7000892" y="4714884"/>
            <a:ext cx="1294605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200" b="1" dirty="0" smtClean="0">
                <a:latin typeface="Calibri" pitchFamily="34" charset="0"/>
              </a:rPr>
              <a:t>(млн. </a:t>
            </a:r>
            <a:r>
              <a:rPr lang="ru-RU" sz="1200" b="1" dirty="0">
                <a:latin typeface="Calibri" pitchFamily="34" charset="0"/>
              </a:rPr>
              <a:t>рублей )</a:t>
            </a:r>
            <a:endParaRPr lang="ru-RU" sz="1200" dirty="0">
              <a:latin typeface="Calibri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7390</TotalTime>
  <Words>1928</Words>
  <Application>Microsoft Office PowerPoint</Application>
  <PresentationFormat>Экран (4:3)</PresentationFormat>
  <Paragraphs>637</Paragraphs>
  <Slides>20</Slides>
  <Notes>4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20</vt:i4>
      </vt:variant>
    </vt:vector>
  </HeadingPairs>
  <TitlesOfParts>
    <vt:vector size="21" baseType="lpstr">
      <vt:lpstr>Тема Office</vt:lpstr>
      <vt:lpstr>Слайд 1</vt:lpstr>
      <vt:lpstr> Направления бюджетной политики на 2017-2019 годы</vt:lpstr>
      <vt:lpstr>Основные параметры бюджета муниципального образования город Саяногорск на 2016-2019 годы</vt:lpstr>
      <vt:lpstr>Основные параметры бюджета муниципального образования город Саяногорска в разрезе источников на 2016 - 2019 годы</vt:lpstr>
      <vt:lpstr>Слайд 5</vt:lpstr>
      <vt:lpstr>Структура доходов бюджета муниципального образования город Саяногорск на 2017 год (млн.рублей) </vt:lpstr>
      <vt:lpstr>Структура налоговых и неналоговых доходов бюджета муниципального образования город Саяногорск на 2017 год (млн.рублей)</vt:lpstr>
      <vt:lpstr>Укрупненная структура налоговых и неналоговых доходов бюджета муниципального образования город Саяногорск на 2017 год (млн.рублей/%)</vt:lpstr>
      <vt:lpstr>Слайд 9</vt:lpstr>
      <vt:lpstr>Слайд 10</vt:lpstr>
      <vt:lpstr>Структура расходов бюджета муниципального образования город Саяногорск на 2017 год (млн.руб. / %)</vt:lpstr>
      <vt:lpstr>Расходы бюджета по разделам, подразделам (тыс.рублей)</vt:lpstr>
      <vt:lpstr>Расходы бюджета по разделам, подразделам (тыс.рублей) (продолжение)</vt:lpstr>
      <vt:lpstr>Социальная сфера (млн.рублей)</vt:lpstr>
      <vt:lpstr>Доля программных расходов в общем объеме расходов бюджета муниципального образования город Саяногорск на 2017 год (%)</vt:lpstr>
      <vt:lpstr>Слайд 16</vt:lpstr>
      <vt:lpstr>Муниципальный долг 2017-2019 годы</vt:lpstr>
      <vt:lpstr>Сравнительный анализ состояния кредиторской задолженности и долговых обязательств муниципального образования город Саяногорск за 2013-2016 годы (млн.рублей)(местный бюджет)</vt:lpstr>
      <vt:lpstr>Анализ распределения налогов, перечисляемых организациями муниципального образования город Саяногорск всех форм собственности по уровням бюджета (федеральный, республиканский, местный)</vt:lpstr>
      <vt:lpstr>Слайд 20</vt:lpstr>
    </vt:vector>
  </TitlesOfParts>
  <Company>www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qqq</dc:creator>
  <cp:lastModifiedBy>andrushina</cp:lastModifiedBy>
  <cp:revision>677</cp:revision>
  <dcterms:created xsi:type="dcterms:W3CDTF">2014-09-25T03:47:05Z</dcterms:created>
  <dcterms:modified xsi:type="dcterms:W3CDTF">2016-12-28T08:08:18Z</dcterms:modified>
</cp:coreProperties>
</file>