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2"/>
  </p:notesMasterIdLst>
  <p:handoutMasterIdLst>
    <p:handoutMasterId r:id="rId13"/>
  </p:handoutMasterIdLst>
  <p:sldIdLst>
    <p:sldId id="517" r:id="rId3"/>
    <p:sldId id="523" r:id="rId4"/>
    <p:sldId id="377" r:id="rId5"/>
    <p:sldId id="522" r:id="rId6"/>
    <p:sldId id="518" r:id="rId7"/>
    <p:sldId id="516" r:id="rId8"/>
    <p:sldId id="521" r:id="rId9"/>
    <p:sldId id="519" r:id="rId10"/>
    <p:sldId id="520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фанов Василий Андреевич" initials="ЕВА" lastIdx="1" clrIdx="0">
    <p:extLst>
      <p:ext uri="{19B8F6BF-5375-455C-9EA6-DF929625EA0E}">
        <p15:presenceInfo xmlns:p15="http://schemas.microsoft.com/office/powerpoint/2012/main" userId="S-1-5-21-340576085-3929279038-2991976684-151994" providerId="AD"/>
      </p:ext>
    </p:extLst>
  </p:cmAuthor>
  <p:cmAuthor id="2" name="Гаджимура Юлия Игоревна" initials="ГЮИ" lastIdx="1" clrIdx="1">
    <p:extLst>
      <p:ext uri="{19B8F6BF-5375-455C-9EA6-DF929625EA0E}">
        <p15:presenceInfo xmlns:p15="http://schemas.microsoft.com/office/powerpoint/2012/main" userId="S-1-5-21-340576085-3929279038-2991976684-93676" providerId="AD"/>
      </p:ext>
    </p:extLst>
  </p:cmAuthor>
  <p:cmAuthor id="3" name="Алаева Анна Александровна" initials="ААА" lastIdx="10" clrIdx="2">
    <p:extLst>
      <p:ext uri="{19B8F6BF-5375-455C-9EA6-DF929625EA0E}">
        <p15:presenceInfo xmlns:p15="http://schemas.microsoft.com/office/powerpoint/2012/main" userId="S-1-5-21-340576085-3929279038-2991976684-105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E1"/>
    <a:srgbClr val="D5F0FF"/>
    <a:srgbClr val="FFDD03"/>
    <a:srgbClr val="FF3601"/>
    <a:srgbClr val="04CF47"/>
    <a:srgbClr val="C5D7FB"/>
    <a:srgbClr val="FFD9C5"/>
    <a:srgbClr val="5FCEF2"/>
    <a:srgbClr val="598DF4"/>
    <a:srgbClr val="5B7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 autoAdjust="0"/>
    <p:restoredTop sz="96190" autoAdjust="0"/>
  </p:normalViewPr>
  <p:slideViewPr>
    <p:cSldViewPr snapToGrid="0">
      <p:cViewPr varScale="1">
        <p:scale>
          <a:sx n="107" d="100"/>
          <a:sy n="107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409A664-A720-06EC-9AA7-7948E4AB0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7F6CA-3DA3-F10A-CB9B-34A20B632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D96C5-F5F2-4C8A-BDE9-CD2D6FDFDBA9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11BE7-960C-5FB9-B897-B8452308B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583F3-C778-EAE5-0164-69EFF3D9C0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9C69-4E76-48BA-A1C0-BD14B6A9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rgbClr val="CFEAF1"/>
              </a:gs>
              <a:gs pos="0">
                <a:srgbClr val="749E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F463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8F1A09-F41D-4488-AE6F-13277E579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23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lide">
    <p:bg>
      <p:bgPr>
        <a:solidFill>
          <a:srgbClr val="73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61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1504A-FCCA-4D99-A5A8-1D5E15E10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134B3-A305-4968-A757-F2D659E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DD575-4615-4E75-AB48-C1CB1DFA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84E00-7EE9-4363-A6C2-6A078682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FD40D-B1A6-48ED-86BA-DA2A0C3C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6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2531-7447-49B5-ADF9-2E1D08DD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770E6-F2F2-4477-A05E-49BBA281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78970-CDCB-41AD-A3A3-791C46CD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8BF0D-1E25-4757-94A6-8B31FBA6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2FD6A-75AD-4A65-9AE5-1FB01648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68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BA9-E11A-4055-BA5E-CDCA770D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24696-0001-4BBB-847A-DABF9171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D560E-C5DF-43E9-9DB2-81AFA62B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FB4CF-632C-4C31-855D-1847818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9079D-B862-4EF4-8AC3-2499AA82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34FDA-1347-4EEF-9C65-04C902D6D5B9}"/>
              </a:ext>
            </a:extLst>
          </p:cNvPr>
          <p:cNvSpPr txBox="1"/>
          <p:nvPr userDrawn="1"/>
        </p:nvSpPr>
        <p:spPr bwMode="auto">
          <a:xfrm>
            <a:off x="2436940" y="474345"/>
            <a:ext cx="2418273" cy="201274"/>
          </a:xfrm>
          <a:prstGeom prst="rect">
            <a:avLst/>
          </a:prstGeom>
          <a:noFill/>
        </p:spPr>
        <p:txBody>
          <a:bodyPr wrap="none" lIns="72000" tIns="0" rIns="72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«Финансовая грамотность»</a:t>
            </a:r>
            <a:endParaRPr kumimoji="0" lang="fr-FR" sz="1200" b="0" i="0" u="none" strike="noStrike" kern="1200" cap="none" spc="10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8B1E1-610F-48ED-8389-6A932331D947}"/>
              </a:ext>
            </a:extLst>
          </p:cNvPr>
          <p:cNvSpPr txBox="1"/>
          <p:nvPr userDrawn="1"/>
        </p:nvSpPr>
        <p:spPr bwMode="auto">
          <a:xfrm>
            <a:off x="4935892" y="474345"/>
            <a:ext cx="1160108" cy="201274"/>
          </a:xfrm>
          <a:prstGeom prst="rect">
            <a:avLst/>
          </a:prstGeom>
          <a:noFill/>
        </p:spPr>
        <p:txBody>
          <a:bodyPr wrap="none" lIns="72000" tIns="0" rIns="72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онлайн-курс</a:t>
            </a:r>
            <a:endParaRPr kumimoji="0" lang="fr-FR" sz="1200" b="0" i="0" u="none" strike="noStrike" kern="1200" cap="none" spc="10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23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A233-0191-4710-88E4-97FDC513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AA7BA-1A26-4DE1-9C6B-547570475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4632-B595-46A7-B3EF-AE02829A0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D2E683-4900-42C9-9142-285950F5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F027D-6931-4A95-A030-2EE5F9D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BE465-EA84-40C2-8546-15D657E4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7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752DB-8D0B-455A-AB9E-C88D9987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94FF1-98A7-463D-87DD-A93F40E3A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2A04C-EFA9-4C5F-B459-78F36649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721456-9378-4D65-AEFE-D2F0AC54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74B724-83AB-41B1-9AEE-4F1667C1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EEC26B-DCB7-4339-A605-2E158CBB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25679-4D2E-4AD3-B65D-CDE9FA39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CFCF48-FAB4-4C0D-A9BA-C9B941DF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26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49AAC-4E22-4937-AB91-8B3868C9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7610C-1888-46D3-B8EC-62B01142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E239C5-5850-47DA-97F2-9C3E0689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B00B35-1733-4575-9E06-B91E76D2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9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D64B69-4B3B-49BE-A0E9-450F363A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F67BE5-2060-411D-8986-4B8006A0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8E1967-71BC-4689-9B85-33A4D419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8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65502-4103-4784-B04F-F568BFC9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D5BC8-CA97-4F36-A0DD-E15193D9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4FD56F-48AC-4A3A-A1A0-78AD07AC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946F5-428B-4389-9DDA-5AF6C4E9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738BA-2204-4684-B154-E5326C83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282175-DAC1-4717-ADEF-58E872A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0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97C01-4169-4050-A0E2-04B03210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B3410-E8EE-4396-A44D-6C68AA42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4CA039-41B4-43BB-8429-BD3028A90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F2229-33D2-4BF5-AB06-B370E64D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498F1-A658-48D9-9262-3E91FC51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A2B51-FF60-424C-91FA-382EA946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2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BE92B-6290-4107-A74B-E6C5A193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2B3F2-83B4-43A1-9708-D0664484C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DD35A-5D42-44E1-BF16-F8F24C47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8E9A8-A017-4566-9A27-083DF4BD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271C5-0978-437F-9CB6-0151F82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62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A30F98-AF65-4166-86DA-8F12EFD67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591FD0-4947-4C06-A46B-B5080B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798F3-8A5E-4DBC-B0A2-B8DF8FFB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0777A-AAE7-4FA4-9AA4-12D801D7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203FE-3CCE-440A-BA96-0BA55EE8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8" r:id="rId2"/>
    <p:sldLayoutId id="2147483679" r:id="rId3"/>
    <p:sldLayoutId id="2147483657" r:id="rId4"/>
    <p:sldLayoutId id="2147483650" r:id="rId5"/>
    <p:sldLayoutId id="2147483651" r:id="rId6"/>
    <p:sldLayoutId id="2147483652" r:id="rId7"/>
    <p:sldLayoutId id="2147483669" r:id="rId8"/>
    <p:sldLayoutId id="2147483653" r:id="rId9"/>
    <p:sldLayoutId id="2147483654" r:id="rId10"/>
    <p:sldLayoutId id="2147483655" r:id="rId11"/>
    <p:sldLayoutId id="2147483656" r:id="rId12"/>
    <p:sldLayoutId id="2147483668" r:id="rId13"/>
    <p:sldLayoutId id="2147483662" r:id="rId14"/>
    <p:sldLayoutId id="2147483673" r:id="rId15"/>
    <p:sldLayoutId id="2147483674" r:id="rId16"/>
    <p:sldLayoutId id="2147483663" r:id="rId17"/>
    <p:sldLayoutId id="2147483675" r:id="rId18"/>
    <p:sldLayoutId id="2147483676" r:id="rId19"/>
    <p:sldLayoutId id="2147483666" r:id="rId20"/>
    <p:sldLayoutId id="2147483667" r:id="rId21"/>
    <p:sldLayoutId id="2147483664" r:id="rId22"/>
    <p:sldLayoutId id="2147483665" r:id="rId23"/>
    <p:sldLayoutId id="2147483683" r:id="rId24"/>
    <p:sldLayoutId id="2147483684" r:id="rId25"/>
    <p:sldLayoutId id="2147483686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5FD4-61EF-46DF-985B-E5D2C030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CC32-C56E-4649-B7A8-57618115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A8DEC-E879-4F79-B03B-58E538CE0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0C16-3F29-4306-AC7C-CED54E4C914E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CBDB2-882A-47EC-A50C-8D5CB33CC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79FD4-F32B-49AC-986F-2558B699A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BEDB489-6493-E5EC-4F59-3CA07B10604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84FEDD-6CBA-9D87-E2E3-C3FB3588D56F}"/>
              </a:ext>
            </a:extLst>
          </p:cNvPr>
          <p:cNvSpPr/>
          <p:nvPr/>
        </p:nvSpPr>
        <p:spPr>
          <a:xfrm>
            <a:off x="6685" y="0"/>
            <a:ext cx="4064000" cy="6858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E3ED2CF8-EF26-9CC5-7060-0F299F8A1D1D}"/>
              </a:ext>
            </a:extLst>
          </p:cNvPr>
          <p:cNvSpPr/>
          <p:nvPr/>
        </p:nvSpPr>
        <p:spPr>
          <a:xfrm>
            <a:off x="433388" y="-1"/>
            <a:ext cx="3630611" cy="685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Онлайн-курс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по финансовой грамотности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для взрослых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от Банка России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295F4E-F292-B460-2E3F-64D63354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461027"/>
            <a:ext cx="1345536" cy="33638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0C3E1EA-BB4A-9E50-66D8-6CA774D1ABC0}"/>
              </a:ext>
            </a:extLst>
          </p:cNvPr>
          <p:cNvSpPr/>
          <p:nvPr/>
        </p:nvSpPr>
        <p:spPr>
          <a:xfrm>
            <a:off x="4063999" y="1047195"/>
            <a:ext cx="8128001" cy="476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504CA-F940-4F8A-A1CF-5D294F8AA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54" y="5299986"/>
            <a:ext cx="1080000" cy="10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EB25D-8760-4444-8ED1-31F301381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91" y="5299986"/>
            <a:ext cx="1080000" cy="10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2C7F0-707B-4EAC-8C4E-E85BB9DFE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9" y="5299986"/>
            <a:ext cx="1080000" cy="10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347D97-6BFC-4090-80E7-5D34B00DE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23" y="5299986"/>
            <a:ext cx="1080000" cy="1080000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4B5ABA6-3B49-4553-B25A-34EDA207AEBE}"/>
              </a:ext>
            </a:extLst>
          </p:cNvPr>
          <p:cNvGrpSpPr/>
          <p:nvPr/>
        </p:nvGrpSpPr>
        <p:grpSpPr>
          <a:xfrm>
            <a:off x="5102359" y="507195"/>
            <a:ext cx="5977595" cy="1080000"/>
            <a:chOff x="5102359" y="507195"/>
            <a:chExt cx="5977595" cy="108000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2DF3DB2-560F-4234-B568-6AA886CC1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359" y="507195"/>
              <a:ext cx="1080000" cy="1080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24FFF7E-0261-44CE-9EF3-920002693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954" y="507195"/>
              <a:ext cx="1080000" cy="1080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C5013AF-2661-490B-9DDB-BCF1D82B1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423" y="507195"/>
              <a:ext cx="1080000" cy="1080000"/>
            </a:xfrm>
            <a:prstGeom prst="rect">
              <a:avLst/>
            </a:prstGeom>
          </p:spPr>
        </p:pic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0A91F1B1-75B2-4F30-96AC-DE3AE9B31290}"/>
                </a:ext>
              </a:extLst>
            </p:cNvPr>
            <p:cNvGrpSpPr/>
            <p:nvPr/>
          </p:nvGrpSpPr>
          <p:grpSpPr>
            <a:xfrm>
              <a:off x="6734891" y="507195"/>
              <a:ext cx="1080000" cy="1080000"/>
              <a:chOff x="6588188" y="507195"/>
              <a:chExt cx="1080000" cy="1080000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26DB5CE2-A3BA-4306-906D-A1C757B5E79D}"/>
                  </a:ext>
                </a:extLst>
              </p:cNvPr>
              <p:cNvSpPr/>
              <p:nvPr/>
            </p:nvSpPr>
            <p:spPr>
              <a:xfrm>
                <a:off x="6588188" y="50719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BFDF8944-0D3B-4E52-AC57-15ABFFA26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88" y="507195"/>
                <a:ext cx="1080000" cy="1080000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751462" y="2273181"/>
            <a:ext cx="6913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«Практичные финансы: от знаний к действиям»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388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5944466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Почему это нужно</a:t>
            </a:r>
            <a:br>
              <a:rPr lang="ru-RU" sz="4400" b="1" dirty="0">
                <a:latin typeface="+mj-lt"/>
                <a:ea typeface="Bebas Neue" charset="0"/>
                <a:cs typeface="Bebas Neue" charset="0"/>
              </a:rPr>
            </a:b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работодателю?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961" y="472086"/>
            <a:ext cx="8782381" cy="60699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«Практичные финансы: от знаний к действиям»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79D05F1-D27D-4C1E-A166-F2A78F725AD6}"/>
              </a:ext>
            </a:extLst>
          </p:cNvPr>
          <p:cNvSpPr/>
          <p:nvPr/>
        </p:nvSpPr>
        <p:spPr>
          <a:xfrm>
            <a:off x="1359957" y="3521918"/>
            <a:ext cx="2592000" cy="2592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Забота о сотрудниках</a:t>
            </a:r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ru-RU" b="1" dirty="0">
                <a:solidFill>
                  <a:prstClr val="white"/>
                </a:solidFill>
              </a:rPr>
              <a:t>и социальная ответственность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E1DD5B5D-CA65-4833-83BE-C8CB625DA554}"/>
              </a:ext>
            </a:extLst>
          </p:cNvPr>
          <p:cNvSpPr/>
          <p:nvPr/>
        </p:nvSpPr>
        <p:spPr>
          <a:xfrm>
            <a:off x="3953179" y="2857730"/>
            <a:ext cx="2592000" cy="2592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Повышение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лояльности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сотрудников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869506B-B4EA-4564-A9A7-AB0C89185240}"/>
              </a:ext>
            </a:extLst>
          </p:cNvPr>
          <p:cNvSpPr/>
          <p:nvPr/>
        </p:nvSpPr>
        <p:spPr>
          <a:xfrm>
            <a:off x="6546401" y="2193543"/>
            <a:ext cx="2592000" cy="2592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936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Развитие навыков планирования 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целеполагания у сотрудников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D7F0F2E2-932E-4990-B5B6-53B91C049195}"/>
              </a:ext>
            </a:extLst>
          </p:cNvPr>
          <p:cNvSpPr/>
          <p:nvPr/>
        </p:nvSpPr>
        <p:spPr>
          <a:xfrm>
            <a:off x="9128736" y="1529356"/>
            <a:ext cx="2592000" cy="2592000"/>
          </a:xfrm>
          <a:prstGeom prst="rect">
            <a:avLst/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Повышение уровня жизни населения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региона присутствия компании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AB7B9-5389-40B3-BAE4-FCA6FFAE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849" y="2371894"/>
            <a:ext cx="545103" cy="5451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80EC1F-7445-42C4-89F0-4BE85E5E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80" y="3181009"/>
            <a:ext cx="536197" cy="4959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EF51C4-0E18-4A92-BEAD-D04D9504F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966" y="3873365"/>
            <a:ext cx="495982" cy="4959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07822-3444-43BB-90FC-AD3FA202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854" y="1790758"/>
            <a:ext cx="529763" cy="5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ED355F-7A6B-4F70-401E-EDC4302DB865}"/>
              </a:ext>
            </a:extLst>
          </p:cNvPr>
          <p:cNvSpPr/>
          <p:nvPr/>
        </p:nvSpPr>
        <p:spPr>
          <a:xfrm>
            <a:off x="971718" y="707830"/>
            <a:ext cx="10229709" cy="476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E13AD3-AE1E-4AF1-9D60-407CD80D8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44" y="4429902"/>
            <a:ext cx="1290550" cy="2428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B904E-90D4-0187-A8E6-16F0559D2784}"/>
              </a:ext>
            </a:extLst>
          </p:cNvPr>
          <p:cNvSpPr txBox="1"/>
          <p:nvPr/>
        </p:nvSpPr>
        <p:spPr>
          <a:xfrm>
            <a:off x="1203657" y="1113488"/>
            <a:ext cx="9633856" cy="32501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поможет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изучить основы финансовой грамотности легко и просто. Задания курса основаны на реальных жизненных ситуациях. Сотрудники научатся грамотнее управлять личным бюджетом, распознавать мошеннические схемы и ощущать большую уверенность в своем будущем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10000"/>
              </a:lnSpc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развивает навыки принятия осознанных финансовых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9446895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 smtClean="0">
                <a:latin typeface="+mj-lt"/>
                <a:ea typeface="Bebas Neue" charset="0"/>
                <a:cs typeface="Bebas Neue" charset="0"/>
              </a:rPr>
              <a:t>Преимущества курса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94774C2-9627-C970-6711-6714926E677B}"/>
              </a:ext>
            </a:extLst>
          </p:cNvPr>
          <p:cNvSpPr/>
          <p:nvPr/>
        </p:nvSpPr>
        <p:spPr>
          <a:xfrm>
            <a:off x="990632" y="1816805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Информация</a:t>
            </a:r>
            <a:r>
              <a:rPr lang="en-US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</a:br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от мегарегулятора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Актуальный контент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и задания, составленные профильными экспертами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2F53C9B-97A9-BE22-F030-6FCFC3C45592}"/>
              </a:ext>
            </a:extLst>
          </p:cNvPr>
          <p:cNvSpPr/>
          <p:nvPr/>
        </p:nvSpPr>
        <p:spPr>
          <a:xfrm>
            <a:off x="990631" y="4451743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Без продаж услуг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Обучение бесплатно, без навязывания инвестиций, банковских, страховых и других фин. услуг</a:t>
            </a:r>
          </a:p>
          <a:p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8A5426D-12AE-B08B-6838-394BEDBD78D6}"/>
              </a:ext>
            </a:extLst>
          </p:cNvPr>
          <p:cNvSpPr/>
          <p:nvPr/>
        </p:nvSpPr>
        <p:spPr>
          <a:xfrm>
            <a:off x="4910349" y="1816805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Жизненные ситуации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Обучение строится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на жизненных ситуациях,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нет «висящей в воздухе» теории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8F5EBE9-83F9-503C-414A-0135E1384B6A}"/>
              </a:ext>
            </a:extLst>
          </p:cNvPr>
          <p:cNvSpPr/>
          <p:nvPr/>
        </p:nvSpPr>
        <p:spPr>
          <a:xfrm>
            <a:off x="4910349" y="4352420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План развития</a:t>
            </a:r>
          </a:p>
          <a:p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Сотрудники могут следить за своим прогрессом и узнавать, какие есть возможности для улучшения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D4243A1-4528-5F10-3910-E0C359D242CD}"/>
              </a:ext>
            </a:extLst>
          </p:cNvPr>
          <p:cNvSpPr/>
          <p:nvPr/>
        </p:nvSpPr>
        <p:spPr>
          <a:xfrm>
            <a:off x="8815092" y="4402081"/>
            <a:ext cx="3361933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cs typeface="Segoe UI Semibold" panose="020B0702040204020203" pitchFamily="34" charset="0"/>
              </a:rPr>
              <a:t>Обратная связь</a:t>
            </a:r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Возможность задать вопрос и получить разъяснения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E986FF0-F36B-8E5F-187B-2062AA895B1A}"/>
              </a:ext>
            </a:extLst>
          </p:cNvPr>
          <p:cNvSpPr/>
          <p:nvPr/>
        </p:nvSpPr>
        <p:spPr>
          <a:xfrm>
            <a:off x="8815093" y="1685548"/>
            <a:ext cx="3361933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cs typeface="Segoe UI Semibold" panose="020B0702040204020203" pitchFamily="34" charset="0"/>
              </a:rPr>
              <a:t>Удобство обучения</a:t>
            </a:r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9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модулей от 10 до 40 минут,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</a:rPr>
              <a:t>к занятиям можно </a:t>
            </a:r>
            <a:r>
              <a:rPr lang="ru-RU" sz="1400" dirty="0">
                <a:solidFill>
                  <a:schemeClr val="tx1"/>
                </a:solidFill>
              </a:rPr>
              <a:t>приступить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любое время и проходить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удобном темпе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1DFDCDFD-CBEC-88FB-FF7A-1C2BF003A93B}"/>
              </a:ext>
            </a:extLst>
          </p:cNvPr>
          <p:cNvSpPr/>
          <p:nvPr/>
        </p:nvSpPr>
        <p:spPr>
          <a:xfrm>
            <a:off x="483567" y="2077400"/>
            <a:ext cx="659454" cy="659454"/>
          </a:xfrm>
          <a:prstGeom prst="ellipse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Треугольник 80">
            <a:extLst>
              <a:ext uri="{FF2B5EF4-FFF2-40B4-BE49-F238E27FC236}">
                <a16:creationId xmlns:a16="http://schemas.microsoft.com/office/drawing/2014/main" id="{E5C57ECF-38D2-8E1D-31E5-B20675D8455D}"/>
              </a:ext>
            </a:extLst>
          </p:cNvPr>
          <p:cNvSpPr/>
          <p:nvPr/>
        </p:nvSpPr>
        <p:spPr>
          <a:xfrm rot="10800000">
            <a:off x="508515" y="4626148"/>
            <a:ext cx="659454" cy="659454"/>
          </a:xfrm>
          <a:prstGeom prst="triangle">
            <a:avLst>
              <a:gd name="adj" fmla="val 50000"/>
            </a:avLst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C7D7E02E-7E81-555C-7623-4D6906D3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344" y="4615320"/>
            <a:ext cx="681111" cy="6811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5B5BF9-8609-4C17-A003-43C8A816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57309" y="2092658"/>
            <a:ext cx="769180" cy="7691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C6161C-39A3-4245-87B8-654FA417B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3285" y="4626148"/>
            <a:ext cx="659454" cy="6594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52385-C26E-47D6-ACAF-52F7EBCFE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03283" y="2100029"/>
            <a:ext cx="659455" cy="659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1925" y="377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0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6832063" cy="10833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Сформируйте полезные</a:t>
            </a:r>
            <a:br>
              <a:rPr lang="ru-RU" sz="4400" b="1" dirty="0">
                <a:latin typeface="+mj-lt"/>
                <a:ea typeface="Bebas Neue" charset="0"/>
                <a:cs typeface="Bebas Neue" charset="0"/>
              </a:rPr>
            </a:b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финансовые привычки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32699E9-DFD6-4C25-A0AD-C5A6556102D7}"/>
              </a:ext>
            </a:extLst>
          </p:cNvPr>
          <p:cNvGrpSpPr/>
          <p:nvPr/>
        </p:nvGrpSpPr>
        <p:grpSpPr>
          <a:xfrm>
            <a:off x="3270832" y="2681986"/>
            <a:ext cx="8393642" cy="2816957"/>
            <a:chOff x="1343025" y="2694215"/>
            <a:chExt cx="9636450" cy="323405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6B972A7-8F16-F697-1A55-117B661CBCD8}"/>
                </a:ext>
              </a:extLst>
            </p:cNvPr>
            <p:cNvSpPr/>
            <p:nvPr/>
          </p:nvSpPr>
          <p:spPr>
            <a:xfrm>
              <a:off x="1343025" y="2694215"/>
              <a:ext cx="3212150" cy="3212150"/>
            </a:xfrm>
            <a:prstGeom prst="rect">
              <a:avLst/>
            </a:prstGeom>
            <a:solidFill>
              <a:srgbClr val="1F2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+mj-lt"/>
                  <a:ea typeface="Cera Pro Medium" pitchFamily="34" charset="-122"/>
                  <a:cs typeface="Cera Pro Medium" pitchFamily="34" charset="-120"/>
                </a:rPr>
                <a:t>АКТУАЛЬНО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798006C-0363-E425-EDB1-438327D290C5}"/>
                </a:ext>
              </a:extLst>
            </p:cNvPr>
            <p:cNvSpPr/>
            <p:nvPr/>
          </p:nvSpPr>
          <p:spPr>
            <a:xfrm>
              <a:off x="4555175" y="2705104"/>
              <a:ext cx="3212150" cy="3212150"/>
            </a:xfrm>
            <a:prstGeom prst="ellipse">
              <a:avLst/>
            </a:prstGeom>
            <a:solidFill>
              <a:srgbClr val="04C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+mj-lt"/>
                  <a:ea typeface="Cera Pro Medium" pitchFamily="34" charset="-122"/>
                </a:rPr>
                <a:t>КОМФОРТНО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Капля 3">
              <a:extLst>
                <a:ext uri="{FF2B5EF4-FFF2-40B4-BE49-F238E27FC236}">
                  <a16:creationId xmlns:a16="http://schemas.microsoft.com/office/drawing/2014/main" id="{4E464979-BF6D-8E36-976C-E52137F00B21}"/>
                </a:ext>
              </a:extLst>
            </p:cNvPr>
            <p:cNvSpPr/>
            <p:nvPr/>
          </p:nvSpPr>
          <p:spPr>
            <a:xfrm>
              <a:off x="7767325" y="2716116"/>
              <a:ext cx="3212150" cy="3212150"/>
            </a:xfrm>
            <a:prstGeom prst="teardrop">
              <a:avLst/>
            </a:prstGeom>
            <a:solidFill>
              <a:srgbClr val="FF3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  <a:ea typeface="Cera Pro Medium" pitchFamily="34" charset="-122"/>
                  <a:cs typeface="Cera Pro Medium" pitchFamily="34" charset="-120"/>
                </a:rPr>
                <a:t>БЕСПЛАТНО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CF6B8F5-F764-42E7-89BE-1A97F614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765" y="3198684"/>
              <a:ext cx="370670" cy="54510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E2B5966-61FE-4748-AC43-DE9DE8392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115" y="3141138"/>
              <a:ext cx="620269" cy="62026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BCB96CA-3B2F-44F2-9A7D-4E7C28A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3265" y="3144047"/>
              <a:ext cx="620269" cy="620269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81DEC2-4084-47C0-BEE9-05E52D3CF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23" y="2920732"/>
            <a:ext cx="2580283" cy="3959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4514" y="4097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3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639232-6611-B65D-8F53-CCCA58E6332E}"/>
              </a:ext>
            </a:extLst>
          </p:cNvPr>
          <p:cNvSpPr/>
          <p:nvPr/>
        </p:nvSpPr>
        <p:spPr>
          <a:xfrm>
            <a:off x="-2" y="2513256"/>
            <a:ext cx="12192001" cy="4344744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6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3248453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Темы курса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CEE5F-3E91-4023-AEFE-D947E7D26BB5}"/>
              </a:ext>
            </a:extLst>
          </p:cNvPr>
          <p:cNvSpPr txBox="1"/>
          <p:nvPr/>
        </p:nvSpPr>
        <p:spPr>
          <a:xfrm>
            <a:off x="1343025" y="1887443"/>
            <a:ext cx="10444846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Курс разрабатывается при экспертной поддержке профильных департаментов</a:t>
            </a:r>
            <a:b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</a:b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Банка России и других ведомств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4AB449-0CA0-43E3-9C11-F8620834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14897" y="4969818"/>
            <a:ext cx="834540" cy="834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D25CE4-CD05-4A15-BFE3-7354AC5FB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06" b="14240"/>
          <a:stretch/>
        </p:blipFill>
        <p:spPr>
          <a:xfrm>
            <a:off x="1343025" y="2706130"/>
            <a:ext cx="9978614" cy="3966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4354" y="384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1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EF860-513D-A698-0E21-B557BE24022B}"/>
              </a:ext>
            </a:extLst>
          </p:cNvPr>
          <p:cNvSpPr/>
          <p:nvPr/>
        </p:nvSpPr>
        <p:spPr>
          <a:xfrm>
            <a:off x="-2" y="2513256"/>
            <a:ext cx="12192001" cy="4344744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7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4622035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Пример заданий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C2FDD9-86B8-49FF-22B8-9B678CF2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907852"/>
            <a:ext cx="7772400" cy="46098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3799" y="382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3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639232-6611-B65D-8F53-CCCA58E6332E}"/>
              </a:ext>
            </a:extLst>
          </p:cNvPr>
          <p:cNvSpPr/>
          <p:nvPr/>
        </p:nvSpPr>
        <p:spPr>
          <a:xfrm>
            <a:off x="7716262" y="-1"/>
            <a:ext cx="4475737" cy="6858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8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3392532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Сертификат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CEE5F-3E91-4023-AEFE-D947E7D26BB5}"/>
              </a:ext>
            </a:extLst>
          </p:cNvPr>
          <p:cNvSpPr txBox="1"/>
          <p:nvPr/>
        </p:nvSpPr>
        <p:spPr>
          <a:xfrm>
            <a:off x="1343025" y="1887443"/>
            <a:ext cx="5319032" cy="42287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После прохождения пяти обязательных модулей и завершающего теста выдаются именные сертификаты с уникальным номером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F7C51-4911-4927-919A-CCB6F16E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35557" y="2905091"/>
            <a:ext cx="3543090" cy="3543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6548DD-E7D5-4A46-9DAB-8CF7137C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6" y="2599849"/>
            <a:ext cx="4614742" cy="3309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23FD3-A475-4B3F-B749-DF72F2C77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78608" y="934943"/>
            <a:ext cx="19050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435" y="3843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BEDB489-6493-E5EC-4F59-3CA07B106045}"/>
              </a:ext>
            </a:extLst>
          </p:cNvPr>
          <p:cNvSpPr/>
          <p:nvPr/>
        </p:nvSpPr>
        <p:spPr>
          <a:xfrm>
            <a:off x="199505" y="0"/>
            <a:ext cx="11992495" cy="685800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84FEDD-6CBA-9D87-E2E3-C3FB3588D56F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295F4E-F292-B460-2E3F-64D63354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461027"/>
            <a:ext cx="1345536" cy="336384"/>
          </a:xfrm>
          <a:prstGeom prst="rect">
            <a:avLst/>
          </a:prstGeom>
        </p:spPr>
      </p:pic>
      <p:sp>
        <p:nvSpPr>
          <p:cNvPr id="10" name="TextBox 127">
            <a:extLst>
              <a:ext uri="{FF2B5EF4-FFF2-40B4-BE49-F238E27FC236}">
                <a16:creationId xmlns:a16="http://schemas.microsoft.com/office/drawing/2014/main" id="{DE15803A-88E9-49E4-9597-1F0FD6F1FF07}"/>
              </a:ext>
            </a:extLst>
          </p:cNvPr>
          <p:cNvSpPr txBox="1"/>
          <p:nvPr/>
        </p:nvSpPr>
        <p:spPr>
          <a:xfrm>
            <a:off x="1343025" y="2808731"/>
            <a:ext cx="694965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Зарегистрируйтесь на курс</a:t>
            </a:r>
            <a:b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</a:br>
            <a: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по QR-коду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7AF79-FD83-4CD6-A43D-F184F0A5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72" y="2409036"/>
            <a:ext cx="2031670" cy="20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230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Aptos</vt:lpstr>
      <vt:lpstr>Arial</vt:lpstr>
      <vt:lpstr>Bebas Neue</vt:lpstr>
      <vt:lpstr>Calibri</vt:lpstr>
      <vt:lpstr>Cera Pro Medium</vt:lpstr>
      <vt:lpstr>Cera Pro Regular</vt:lpstr>
      <vt:lpstr>Roboto Light</vt:lpstr>
      <vt:lpstr>Segoe UI</vt:lpstr>
      <vt:lpstr>Segoe UI Semibold</vt:lpstr>
      <vt:lpstr>Тема Office</vt:lpstr>
      <vt:lpstr>Специальное оформление</vt:lpstr>
      <vt:lpstr>Презентация PowerPoint</vt:lpstr>
      <vt:lpstr>«Практичные финансы: от знаний к действиям»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Булатова Татьяна Николаевна</cp:lastModifiedBy>
  <cp:revision>745</cp:revision>
  <cp:lastPrinted>2024-02-20T13:12:00Z</cp:lastPrinted>
  <dcterms:created xsi:type="dcterms:W3CDTF">2018-11-05T17:34:13Z</dcterms:created>
  <dcterms:modified xsi:type="dcterms:W3CDTF">2025-05-28T02:51:27Z</dcterms:modified>
</cp:coreProperties>
</file>